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301" r:id="rId3"/>
    <p:sldId id="302" r:id="rId4"/>
    <p:sldId id="303" r:id="rId5"/>
    <p:sldId id="297" r:id="rId6"/>
    <p:sldId id="298" r:id="rId7"/>
    <p:sldId id="299" r:id="rId8"/>
    <p:sldId id="300" r:id="rId9"/>
    <p:sldId id="304" r:id="rId10"/>
  </p:sldIdLst>
  <p:sldSz cx="12192000" cy="6858000"/>
  <p:notesSz cx="6858000" cy="9144000"/>
  <p:custDataLst>
    <p:tags r:id="rId12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entury Gothic" pitchFamily="34" charset="0"/>
        <a:ea typeface="幼圆" panose="02010509060101010101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entury Gothic" pitchFamily="34" charset="0"/>
        <a:ea typeface="幼圆" panose="02010509060101010101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entury Gothic" pitchFamily="34" charset="0"/>
        <a:ea typeface="幼圆" panose="02010509060101010101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entury Gothic" pitchFamily="34" charset="0"/>
        <a:ea typeface="幼圆" panose="02010509060101010101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entury Gothic" pitchFamily="34" charset="0"/>
        <a:ea typeface="幼圆" panose="02010509060101010101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entury Gothic" pitchFamily="34" charset="0"/>
        <a:ea typeface="幼圆" panose="02010509060101010101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entury Gothic" pitchFamily="34" charset="0"/>
        <a:ea typeface="幼圆" panose="02010509060101010101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entury Gothic" pitchFamily="34" charset="0"/>
        <a:ea typeface="幼圆" panose="02010509060101010101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entury Gothic" pitchFamily="34" charset="0"/>
        <a:ea typeface="幼圆" panose="02010509060101010101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467"/>
  </p:normalViewPr>
  <p:slideViewPr>
    <p:cSldViewPr snapToGrid="0" showGuides="1">
      <p:cViewPr varScale="1">
        <p:scale>
          <a:sx n="70" d="100"/>
          <a:sy n="70" d="100"/>
        </p:scale>
        <p:origin x="1138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6112648-7A4C-4B12-9ED4-2A07DD3D4D3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2024/7/4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6C3B422-D7FA-4D63-8CBB-A5882DEF460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7" name="Freeform 6"/>
          <p:cNvSpPr/>
          <p:nvPr/>
        </p:nvSpPr>
        <p:spPr>
          <a:xfrm>
            <a:off x="0" y="4324350"/>
            <a:ext cx="1744663" cy="777875"/>
          </a:xfrm>
          <a:custGeom>
            <a:avLst/>
            <a:gdLst/>
            <a:ahLst/>
            <a:cxnLst/>
            <a:rect l="0" t="0" r="0" b="0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/>
            <a:r>
              <a:rPr lang="zh-CN" altLang="en-US" strike="noStrike" noProof="1"/>
              <a:t>单击此处编辑母版副标题样式</a:t>
            </a:r>
            <a:endParaRPr lang="en-US" strike="noStrike" noProof="1"/>
          </a:p>
        </p:txBody>
      </p:sp>
      <p:sp>
        <p:nvSpPr>
          <p:cNvPr id="37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7B567F6-8EA8-4536-8205-2CDBB994C9D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2024/7/4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4529138"/>
            <a:ext cx="7794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AEB081-F4C5-420D-BAB6-5067397FA14E}" type="slidenum"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3" name="Freeform 11"/>
          <p:cNvSpPr/>
          <p:nvPr/>
        </p:nvSpPr>
        <p:spPr>
          <a:xfrm flipV="1">
            <a:off x="-4762" y="3178175"/>
            <a:ext cx="1589087" cy="508000"/>
          </a:xfrm>
          <a:custGeom>
            <a:avLst/>
            <a:gdLst/>
            <a:ahLst/>
            <a:cxnLst/>
            <a:rect l="0" t="0" r="0" b="0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7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7B567F6-8EA8-4536-8205-2CDBB994C9D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2024/7/4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3244850"/>
            <a:ext cx="7794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AEB081-F4C5-420D-BAB6-5067397FA14E}" type="slidenum"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7" name="Freeform 11"/>
          <p:cNvSpPr/>
          <p:nvPr/>
        </p:nvSpPr>
        <p:spPr>
          <a:xfrm flipV="1">
            <a:off x="-4762" y="3178175"/>
            <a:ext cx="1589087" cy="508000"/>
          </a:xfrm>
          <a:custGeom>
            <a:avLst/>
            <a:gdLst/>
            <a:ahLst/>
            <a:cxnLst/>
            <a:rect l="0" t="0" r="0" b="0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18" name="TextBox 13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en-US" altLang="zh-CN" sz="8000" dirty="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charset="-122"/>
              </a:rPr>
              <a:t>“</a:t>
            </a:r>
          </a:p>
        </p:txBody>
      </p:sp>
      <p:sp>
        <p:nvSpPr>
          <p:cNvPr id="12319" name="TextBox 14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en-US" altLang="zh-CN" sz="8000" dirty="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charset="-122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9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7B567F6-8EA8-4536-8205-2CDBB994C9D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2024/7/4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3244850"/>
            <a:ext cx="7794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AEB081-F4C5-420D-BAB6-5067397FA14E}" type="slidenum"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1" name="Freeform 11"/>
          <p:cNvSpPr/>
          <p:nvPr/>
        </p:nvSpPr>
        <p:spPr>
          <a:xfrm flipV="1">
            <a:off x="-4762" y="4911725"/>
            <a:ext cx="1589087" cy="508000"/>
          </a:xfrm>
          <a:custGeom>
            <a:avLst/>
            <a:gdLst/>
            <a:ahLst/>
            <a:cxnLst/>
            <a:rect l="0" t="0" r="0" b="0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 fontAlgn="auto">
              <a:buNone/>
            </a:pPr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7" name="Date Placeholder 4"/>
          <p:cNvSpPr>
            <a:spLocks noGrp="1"/>
          </p:cNvSpPr>
          <p:nvPr>
            <p:ph type="dt" sz="half" idx="1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7B567F6-8EA8-4536-8205-2CDBB994C9D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2024/7/4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Slide Number Placeholder 6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4983163"/>
            <a:ext cx="7794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AEB081-F4C5-420D-BAB6-5067397FA14E}" type="slidenum"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5" name="Freeform 11"/>
          <p:cNvSpPr/>
          <p:nvPr/>
        </p:nvSpPr>
        <p:spPr>
          <a:xfrm flipV="1">
            <a:off x="-4762" y="4911725"/>
            <a:ext cx="1589087" cy="508000"/>
          </a:xfrm>
          <a:custGeom>
            <a:avLst/>
            <a:gdLst/>
            <a:ahLst/>
            <a:cxnLst/>
            <a:rect l="0" t="0" r="0" b="0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6" name="TextBox 16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en-US" altLang="zh-CN" sz="8000" dirty="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charset="-122"/>
              </a:rPr>
              <a:t>“</a:t>
            </a:r>
          </a:p>
        </p:txBody>
      </p:sp>
      <p:sp>
        <p:nvSpPr>
          <p:cNvPr id="14367" name="TextBox 17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en-US" altLang="zh-CN" sz="8000" dirty="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charset="-122"/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 fontAlgn="auto">
              <a:buNone/>
            </a:pPr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9" name="Date Placeholder 4"/>
          <p:cNvSpPr>
            <a:spLocks noGrp="1"/>
          </p:cNvSpPr>
          <p:nvPr>
            <p:ph type="dt" sz="half" idx="1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7B567F6-8EA8-4536-8205-2CDBB994C9D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2024/7/4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" name="Slide Number Placeholder 6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4983163"/>
            <a:ext cx="7794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AEB081-F4C5-420D-BAB6-5067397FA14E}" type="slidenum"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9" name="Freeform 11"/>
          <p:cNvSpPr/>
          <p:nvPr/>
        </p:nvSpPr>
        <p:spPr>
          <a:xfrm flipV="1">
            <a:off x="-4762" y="4911725"/>
            <a:ext cx="1589087" cy="508000"/>
          </a:xfrm>
          <a:custGeom>
            <a:avLst/>
            <a:gdLst/>
            <a:ahLst/>
            <a:cxnLst/>
            <a:rect l="0" t="0" r="0" b="0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 fontAlgn="auto">
              <a:buNone/>
            </a:pPr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7" name="Date Placeholder 4"/>
          <p:cNvSpPr>
            <a:spLocks noGrp="1"/>
          </p:cNvSpPr>
          <p:nvPr>
            <p:ph type="dt" sz="half" idx="1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7B567F6-8EA8-4536-8205-2CDBB994C9D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2024/7/4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Slide Number Placeholder 6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4983163"/>
            <a:ext cx="7794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AEB081-F4C5-420D-BAB6-5067397FA14E}" type="slidenum"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13" name="Freeform 11"/>
          <p:cNvSpPr/>
          <p:nvPr/>
        </p:nvSpPr>
        <p:spPr>
          <a:xfrm flipV="1">
            <a:off x="-4762" y="714375"/>
            <a:ext cx="1589087" cy="508000"/>
          </a:xfrm>
          <a:custGeom>
            <a:avLst/>
            <a:gdLst/>
            <a:ahLst/>
            <a:cxnLst/>
            <a:rect l="0" t="0" r="0" b="0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37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7B567F6-8EA8-4536-8205-2CDBB994C9D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2024/7/4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AEB081-F4C5-420D-BAB6-5067397FA14E}" type="slidenum"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7" name="Freeform 11"/>
          <p:cNvSpPr/>
          <p:nvPr/>
        </p:nvSpPr>
        <p:spPr>
          <a:xfrm flipV="1">
            <a:off x="-4762" y="714375"/>
            <a:ext cx="1589087" cy="508000"/>
          </a:xfrm>
          <a:custGeom>
            <a:avLst/>
            <a:gdLst/>
            <a:ahLst/>
            <a:cxnLst/>
            <a:rect l="0" t="0" r="0" b="0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37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7B567F6-8EA8-4536-8205-2CDBB994C9D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2024/7/4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AEB081-F4C5-420D-BAB6-5067397FA14E}" type="slidenum"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1" name="Freeform 11"/>
          <p:cNvSpPr/>
          <p:nvPr/>
        </p:nvSpPr>
        <p:spPr>
          <a:xfrm flipV="1">
            <a:off x="-4762" y="714375"/>
            <a:ext cx="1589087" cy="508000"/>
          </a:xfrm>
          <a:custGeom>
            <a:avLst/>
            <a:gdLst/>
            <a:ahLst/>
            <a:cxnLst/>
            <a:rect l="0" t="0" r="0" b="0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37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7B567F6-8EA8-4536-8205-2CDBB994C9D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2024/7/4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AEB081-F4C5-420D-BAB6-5067397FA14E}" type="slidenum"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Freeform 11"/>
          <p:cNvSpPr/>
          <p:nvPr/>
        </p:nvSpPr>
        <p:spPr>
          <a:xfrm flipV="1">
            <a:off x="-4762" y="3178175"/>
            <a:ext cx="1589087" cy="508000"/>
          </a:xfrm>
          <a:custGeom>
            <a:avLst/>
            <a:gdLst/>
            <a:ahLst/>
            <a:cxnLst/>
            <a:rect l="0" t="0" r="0" b="0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7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7B567F6-8EA8-4536-8205-2CDBB994C9D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2024/7/4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3244850"/>
            <a:ext cx="7794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AEB081-F4C5-420D-BAB6-5067397FA14E}" type="slidenum"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9" name="Freeform 11"/>
          <p:cNvSpPr/>
          <p:nvPr/>
        </p:nvSpPr>
        <p:spPr>
          <a:xfrm flipV="1">
            <a:off x="-4762" y="714375"/>
            <a:ext cx="1589087" cy="508000"/>
          </a:xfrm>
          <a:custGeom>
            <a:avLst/>
            <a:gdLst/>
            <a:ahLst/>
            <a:cxnLst/>
            <a:rect l="0" t="0" r="0" b="0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37" name="Date Placeholder 4"/>
          <p:cNvSpPr>
            <a:spLocks noGrp="1"/>
          </p:cNvSpPr>
          <p:nvPr>
            <p:ph type="dt" sz="half" idx="1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7B567F6-8EA8-4536-8205-2CDBB994C9D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2024/7/4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AEB081-F4C5-420D-BAB6-5067397FA14E}" type="slidenum"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3" name="Freeform 11"/>
          <p:cNvSpPr/>
          <p:nvPr/>
        </p:nvSpPr>
        <p:spPr>
          <a:xfrm flipV="1">
            <a:off x="-4762" y="714375"/>
            <a:ext cx="1589087" cy="508000"/>
          </a:xfrm>
          <a:custGeom>
            <a:avLst/>
            <a:gdLst/>
            <a:ahLst/>
            <a:cxnLst/>
            <a:rect l="0" t="0" r="0" b="0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37" name="Date Placeholder 6"/>
          <p:cNvSpPr>
            <a:spLocks noGrp="1"/>
          </p:cNvSpPr>
          <p:nvPr>
            <p:ph type="dt" sz="half" idx="1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7B567F6-8EA8-4536-8205-2CDBB994C9D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2024/7/4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Footer Placeholder 7"/>
          <p:cNvSpPr>
            <a:spLocks noGrp="1"/>
          </p:cNvSpPr>
          <p:nvPr>
            <p:ph type="ftr" sz="quarter" idx="1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Slide Number Placeholder 5"/>
          <p:cNvSpPr>
            <a:spLocks noGrp="1"/>
          </p:cNvSpPr>
          <p:nvPr>
            <p:ph type="sldNum" sz="quarter" idx="14"/>
          </p:nvPr>
        </p:nvSpPr>
        <p:spPr bwMode="gray">
          <a:xfrm>
            <a:off x="531813" y="787400"/>
            <a:ext cx="7794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AEB081-F4C5-420D-BAB6-5067397FA14E}" type="slidenum"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7" name="Freeform 11"/>
          <p:cNvSpPr/>
          <p:nvPr/>
        </p:nvSpPr>
        <p:spPr>
          <a:xfrm flipV="1">
            <a:off x="-4762" y="714375"/>
            <a:ext cx="1589087" cy="508000"/>
          </a:xfrm>
          <a:custGeom>
            <a:avLst/>
            <a:gdLst/>
            <a:ahLst/>
            <a:cxnLst/>
            <a:rect l="0" t="0" r="0" b="0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7" name="Date Placeholder 2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7B567F6-8EA8-4536-8205-2CDBB994C9D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2024/7/4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Slide Number Placeholder 4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AEB081-F4C5-420D-BAB6-5067397FA14E}" type="slidenum"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1" name="Freeform 11"/>
          <p:cNvSpPr/>
          <p:nvPr/>
        </p:nvSpPr>
        <p:spPr>
          <a:xfrm flipV="1">
            <a:off x="-4762" y="714375"/>
            <a:ext cx="1589087" cy="508000"/>
          </a:xfrm>
          <a:custGeom>
            <a:avLst/>
            <a:gdLst/>
            <a:ahLst/>
            <a:cxnLst/>
            <a:rect l="0" t="0" r="0" b="0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" name="Date Placeholder 1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7B567F6-8EA8-4536-8205-2CDBB994C9D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2024/7/4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Slide Number Placeholder 3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AEB081-F4C5-420D-BAB6-5067397FA14E}" type="slidenum"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5" name="Freeform 11"/>
          <p:cNvSpPr/>
          <p:nvPr/>
        </p:nvSpPr>
        <p:spPr>
          <a:xfrm flipV="1">
            <a:off x="-4762" y="714375"/>
            <a:ext cx="1589087" cy="508000"/>
          </a:xfrm>
          <a:custGeom>
            <a:avLst/>
            <a:gdLst/>
            <a:ahLst/>
            <a:cxnLst/>
            <a:rect l="0" t="0" r="0" b="0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7" name="Date Placeholder 4"/>
          <p:cNvSpPr>
            <a:spLocks noGrp="1"/>
          </p:cNvSpPr>
          <p:nvPr>
            <p:ph type="dt" sz="half" idx="1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7B567F6-8EA8-4536-8205-2CDBB994C9D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2024/7/4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Slide Number Placeholder 6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AEB081-F4C5-420D-BAB6-5067397FA14E}" type="slidenum"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9" name="Freeform 11"/>
          <p:cNvSpPr/>
          <p:nvPr/>
        </p:nvSpPr>
        <p:spPr>
          <a:xfrm flipV="1">
            <a:off x="-4762" y="4911725"/>
            <a:ext cx="1589087" cy="508000"/>
          </a:xfrm>
          <a:custGeom>
            <a:avLst/>
            <a:gdLst/>
            <a:ahLst/>
            <a:cxnLst/>
            <a:rect l="0" t="0" r="0" b="0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pitchFamily="18" charset="2"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7" name="Date Placeholder 4"/>
          <p:cNvSpPr>
            <a:spLocks noGrp="1"/>
          </p:cNvSpPr>
          <p:nvPr>
            <p:ph type="dt" sz="half" idx="1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7B567F6-8EA8-4536-8205-2CDBB994C9D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2024/7/4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Slide Number Placeholder 6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4983163"/>
            <a:ext cx="7794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AEB081-F4C5-420D-BAB6-5067397FA14E}" type="slidenum"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/>
          <p:cNvGrpSpPr/>
          <p:nvPr/>
        </p:nvGrpSpPr>
        <p:grpSpPr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1027" name="Freeform 11"/>
            <p:cNvSpPr/>
            <p:nvPr/>
          </p:nvSpPr>
          <p:spPr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0" b="0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" name="Freeform 12"/>
            <p:cNvSpPr/>
            <p:nvPr/>
          </p:nvSpPr>
          <p:spPr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0" b="0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" name="Freeform 13"/>
            <p:cNvSpPr/>
            <p:nvPr/>
          </p:nvSpPr>
          <p:spPr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0" b="0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" name="Freeform 14"/>
            <p:cNvSpPr/>
            <p:nvPr/>
          </p:nvSpPr>
          <p:spPr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0" b="0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" name="Freeform 15"/>
            <p:cNvSpPr/>
            <p:nvPr/>
          </p:nvSpPr>
          <p:spPr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0" b="0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2" name="Freeform 16"/>
            <p:cNvSpPr/>
            <p:nvPr/>
          </p:nvSpPr>
          <p:spPr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0" b="0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3" name="Freeform 17"/>
            <p:cNvSpPr/>
            <p:nvPr/>
          </p:nvSpPr>
          <p:spPr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0" b="0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" name="Freeform 18"/>
            <p:cNvSpPr/>
            <p:nvPr/>
          </p:nvSpPr>
          <p:spPr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0" b="0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" name="Freeform 19"/>
            <p:cNvSpPr/>
            <p:nvPr/>
          </p:nvSpPr>
          <p:spPr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0" b="0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" name="Freeform 20"/>
            <p:cNvSpPr/>
            <p:nvPr/>
          </p:nvSpPr>
          <p:spPr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0" b="0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7" name="Freeform 21"/>
            <p:cNvSpPr/>
            <p:nvPr/>
          </p:nvSpPr>
          <p:spPr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0" b="0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8" name="Freeform 22"/>
            <p:cNvSpPr/>
            <p:nvPr/>
          </p:nvSpPr>
          <p:spPr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0" b="0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9" name="Group 9"/>
          <p:cNvGrpSpPr/>
          <p:nvPr/>
        </p:nvGrpSpPr>
        <p:grpSpPr>
          <a:xfrm>
            <a:off x="26988" y="0"/>
            <a:ext cx="2357437" cy="6853238"/>
            <a:chOff x="6627813" y="194833"/>
            <a:chExt cx="1952625" cy="5678918"/>
          </a:xfrm>
        </p:grpSpPr>
        <p:sp>
          <p:nvSpPr>
            <p:cNvPr id="1040" name="Freeform 27"/>
            <p:cNvSpPr/>
            <p:nvPr/>
          </p:nvSpPr>
          <p:spPr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0" b="0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1" name="Freeform 28"/>
            <p:cNvSpPr/>
            <p:nvPr/>
          </p:nvSpPr>
          <p:spPr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0" b="0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2" name="Freeform 29"/>
            <p:cNvSpPr/>
            <p:nvPr/>
          </p:nvSpPr>
          <p:spPr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0" b="0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3" name="Freeform 30"/>
            <p:cNvSpPr/>
            <p:nvPr/>
          </p:nvSpPr>
          <p:spPr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0" b="0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4" name="Freeform 31"/>
            <p:cNvSpPr/>
            <p:nvPr/>
          </p:nvSpPr>
          <p:spPr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0" b="0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5" name="Freeform 32"/>
            <p:cNvSpPr/>
            <p:nvPr/>
          </p:nvSpPr>
          <p:spPr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0" b="0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6" name="Freeform 33"/>
            <p:cNvSpPr/>
            <p:nvPr/>
          </p:nvSpPr>
          <p:spPr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0" b="0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7" name="Freeform 34"/>
            <p:cNvSpPr/>
            <p:nvPr/>
          </p:nvSpPr>
          <p:spPr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0" b="0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8" name="Freeform 35"/>
            <p:cNvSpPr/>
            <p:nvPr/>
          </p:nvSpPr>
          <p:spPr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0" b="0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9" name="Freeform 36"/>
            <p:cNvSpPr/>
            <p:nvPr/>
          </p:nvSpPr>
          <p:spPr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0" b="0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0" name="Freeform 37"/>
            <p:cNvSpPr/>
            <p:nvPr/>
          </p:nvSpPr>
          <p:spPr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0" b="0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1" name="Freeform 38"/>
            <p:cNvSpPr/>
            <p:nvPr/>
          </p:nvSpPr>
          <p:spPr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0" b="0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53" name="Title Placeholder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1054" name="Text Placeholder 2"/>
          <p:cNvSpPr>
            <a:spLocks noGrp="1"/>
          </p:cNvSpPr>
          <p:nvPr>
            <p:ph type="body"/>
          </p:nvPr>
        </p:nvSpPr>
        <p:spPr>
          <a:xfrm>
            <a:off x="2589213" y="2133600"/>
            <a:ext cx="8915400" cy="3886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7B567F6-8EA8-4536-8205-2CDBB994C9D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2024/7/4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AEB081-F4C5-420D-BAB6-5067397FA14E}" type="slidenum"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itchFamily="18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9457" name="标题 1"/>
              <p:cNvSpPr>
                <a:spLocks noGrp="1"/>
              </p:cNvSpPr>
              <p:nvPr>
                <p:ph type="ctrTitle"/>
              </p:nvPr>
            </p:nvSpPr>
            <p:spPr>
              <a:xfrm>
                <a:off x="3878898" y="309880"/>
                <a:ext cx="8915399" cy="2262781"/>
              </a:xfrm>
            </p:spPr>
            <p:txBody>
              <a:bodyPr vert="horz" wrap="square" lIns="91440" tIns="45720" rIns="91440" bIns="45720" anchor="b" anchorCtr="0"/>
              <a:lstStyle/>
              <a:p>
                <a:pPr defTabSz="457200">
                  <a:buClrTx/>
                  <a:buSzTx/>
                  <a:buFontTx/>
                  <a:buNone/>
                </a:pP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altLang="zh-CN" kern="1200" dirty="0">
                    <a:latin typeface="+mj-lt"/>
                    <a:ea typeface="+mj-ea"/>
                    <a:cs typeface="+mj-cs"/>
                  </a:rPr>
                  <a:t>.5 </a:t>
                </a:r>
                <a:r>
                  <a:rPr lang="zh-CN" altLang="en-US" kern="1200" dirty="0">
                    <a:latin typeface="+mj-lt"/>
                    <a:ea typeface="+mj-ea"/>
                    <a:cs typeface="+mj-cs"/>
                  </a:rPr>
                  <a:t>题解</a:t>
                </a:r>
              </a:p>
            </p:txBody>
          </p:sp>
        </mc:Choice>
        <mc:Fallback>
          <p:sp>
            <p:nvSpPr>
              <p:cNvPr id="19457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3878898" y="309880"/>
                <a:ext cx="8915399" cy="2262781"/>
              </a:xfrm>
              <a:blipFill>
                <a:blip r:embed="rId2"/>
                <a:stretch>
                  <a:fillRect b="-167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副标题 3">
            <a:extLst>
              <a:ext uri="{FF2B5EF4-FFF2-40B4-BE49-F238E27FC236}">
                <a16:creationId xmlns:a16="http://schemas.microsoft.com/office/drawing/2014/main" id="{F8226D40-50F7-FE2F-53B4-1AE51D95E24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41B04B-6A20-5BF4-30B3-82AC32848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T1: </a:t>
            </a:r>
            <a:r>
              <a:rPr lang="zh-CN" altLang="en-US" dirty="0"/>
              <a:t>充电宝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183C69FE-E79C-595A-A115-502AD785ED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2925" y="1264555"/>
            <a:ext cx="6518418" cy="5590230"/>
          </a:xfrm>
        </p:spPr>
      </p:pic>
    </p:spTree>
    <p:extLst>
      <p:ext uri="{BB962C8B-B14F-4D97-AF65-F5344CB8AC3E}">
        <p14:creationId xmlns:p14="http://schemas.microsoft.com/office/powerpoint/2010/main" val="1009873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9D9026-DCDE-3237-4DD2-A04EE00A0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T2: </a:t>
            </a:r>
            <a:r>
              <a:rPr lang="zh-CN" altLang="en-US" dirty="0"/>
              <a:t>任务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3CBB83D3-786E-0A29-C8F8-9D544CEBFF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5320" y="1464996"/>
            <a:ext cx="9389292" cy="5275167"/>
          </a:xfrm>
        </p:spPr>
      </p:pic>
    </p:spTree>
    <p:extLst>
      <p:ext uri="{BB962C8B-B14F-4D97-AF65-F5344CB8AC3E}">
        <p14:creationId xmlns:p14="http://schemas.microsoft.com/office/powerpoint/2010/main" val="4292430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B3D369-9383-945A-35D7-D653E532A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T2: </a:t>
            </a:r>
            <a:r>
              <a:rPr lang="zh-CN" altLang="en-US" dirty="0"/>
              <a:t>任务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BF85C8DB-784C-2CE6-19FD-131D185F84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2298" y="2041698"/>
            <a:ext cx="10858349" cy="4348215"/>
          </a:xfrm>
        </p:spPr>
      </p:pic>
    </p:spTree>
    <p:extLst>
      <p:ext uri="{BB962C8B-B14F-4D97-AF65-F5344CB8AC3E}">
        <p14:creationId xmlns:p14="http://schemas.microsoft.com/office/powerpoint/2010/main" val="575357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T3: Spirits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marL="0" indent="0">
                  <a:buNone/>
                </a:pPr>
                <a:r>
                  <a:rPr lang="zh-CN" altLang="en-US"/>
                  <a:t>给定一棵以</a:t>
                </a:r>
                <a:r>
                  <a:rPr lang="en-US" altLang="zh-CN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altLang="zh-CN"/>
                  <a:t> </a:t>
                </a:r>
                <a:r>
                  <a:rPr lang="zh-CN" altLang="en-US"/>
                  <a:t>为根，含</a:t>
                </a:r>
                <a:r>
                  <a:rPr lang="en-US" altLang="zh-CN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altLang="zh-CN"/>
                  <a:t> </a:t>
                </a:r>
                <a:r>
                  <a:rPr lang="zh-CN" altLang="en-US"/>
                  <a:t>个结点的有根树。给定</a:t>
                </a:r>
                <a:r>
                  <a:rPr lang="en-US" altLang="zh-CN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altLang="zh-CN"/>
                  <a:t> </a:t>
                </a:r>
                <a:r>
                  <a:rPr lang="zh-CN" altLang="en-US"/>
                  <a:t>个整数</a:t>
                </a:r>
                <a:r>
                  <a:rPr lang="en-US" altLang="zh-CN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altLang="zh-CN" i="1"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zh-CN" altLang="en-US"/>
                  <a:t>给每个点染上黑或白的颜色，赋上一个权值，使得</a:t>
                </a:r>
                <a:r>
                  <a:rPr lang="en-US" altLang="zh-CN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altLang="zh-CN"/>
                  <a:t> </a:t>
                </a:r>
                <a:r>
                  <a:rPr lang="zh-CN" altLang="en-US"/>
                  <a:t>子树内和</a:t>
                </a:r>
                <a:r>
                  <a:rPr lang="en-US" altLang="zh-CN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altLang="zh-CN"/>
                  <a:t> </a:t>
                </a:r>
                <a:r>
                  <a:rPr lang="zh-CN" altLang="en-US"/>
                  <a:t>颜色相同的结点（包括</a:t>
                </a:r>
                <a:r>
                  <a:rPr lang="en-US" altLang="zh-CN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zh-CN" altLang="en-US"/>
                  <a:t>）权值和恰为</a:t>
                </a:r>
                <a:r>
                  <a:rPr lang="en-US" altLang="zh-CN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altLang="zh-CN" i="1"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zh-CN" altLang="en-US">
                    <a:latin typeface="Cambria Math" panose="02040503050406030204" pitchFamily="18" charset="0"/>
                    <a:cs typeface="Cambria Math" panose="02040503050406030204" pitchFamily="18" charset="0"/>
                  </a:rPr>
                  <a:t>询问是否可行。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1≤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𝑛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,1≤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≤5×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altLang="zh-CN" i="1"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zh-CN" altLang="en-US">
                    <a:latin typeface="Cambria Math" panose="02040503050406030204" pitchFamily="18" charset="0"/>
                    <a:cs typeface="Cambria Math" panose="02040503050406030204" pitchFamily="18" charset="0"/>
                  </a:rPr>
                  <a:t>原题：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ARC</m:t>
                    </m:r>
                    <m:r>
                      <a:rPr lang="en-US" altLang="zh-CN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083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E</m:t>
                    </m:r>
                    <m:r>
                      <a:rPr lang="en-US" altLang="zh-CN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] 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Bichroom</m:t>
                    </m:r>
                    <m:r>
                      <a:rPr lang="en-US" altLang="zh-CN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Tree</m:t>
                    </m:r>
                  </m:oMath>
                </a14:m>
                <a:endParaRPr lang="en-US" altLang="zh-CN"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" t="-219" r="-82" b="-202"/>
                </a:stretch>
              </a:blip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Solution</m:t>
                      </m:r>
                    </m:oMath>
                  </m:oMathPara>
                </a14:m>
                <a:endParaRPr lang="en-US" altLang="zh-CN"/>
              </a:p>
            </p:txBody>
          </p:sp>
        </mc:Choice>
        <mc:Fallback xmlns="">
          <p:sp>
            <p:nvSpPr>
              <p:cNvPr id="2" name="标题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2" t="-42" r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2588895" y="2088515"/>
                <a:ext cx="8915400" cy="3867150"/>
              </a:xfr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ea typeface="微软雅黑" panose="020B0503020204020204" charset="-122"/>
                        <a:cs typeface="Cambria Math" panose="02040503050406030204" pitchFamily="18" charset="0"/>
                      </a:rPr>
                      <m:t>Key</m:t>
                    </m:r>
                    <m:r>
                      <a:rPr lang="en-US" altLang="zh-CN">
                        <a:latin typeface="Cambria Math" panose="02040503050406030204" pitchFamily="18" charset="0"/>
                        <a:ea typeface="微软雅黑" panose="020B0503020204020204" charset="-122"/>
                        <a:cs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ea typeface="微软雅黑" panose="020B0503020204020204" charset="-122"/>
                        <a:cs typeface="Cambria Math" panose="02040503050406030204" pitchFamily="18" charset="0"/>
                      </a:rPr>
                      <m:t>Obversation</m:t>
                    </m:r>
                  </m:oMath>
                </a14:m>
                <a:r>
                  <a:rPr lang="zh-CN" altLang="en-US">
                    <a:latin typeface="微软雅黑" panose="020B0503020204020204" charset="-122"/>
                    <a:ea typeface="微软雅黑" panose="020B0503020204020204" charset="-122"/>
                  </a:rPr>
                  <a:t>：每个结点内的颜色具体是什么根本不重要，我们只关心每种颜色的权值和。</a:t>
                </a:r>
              </a:p>
              <a:p>
                <a:pPr marL="0" indent="0">
                  <a:buNone/>
                </a:pPr>
                <a:r>
                  <a:rPr lang="zh-CN" altLang="en-US">
                    <a:latin typeface="微软雅黑" panose="020B0503020204020204" charset="-122"/>
                    <a:ea typeface="微软雅黑" panose="020B0503020204020204" charset="-122"/>
                  </a:rPr>
                  <a:t>一个显然的贪心思路是，让</a:t>
                </a:r>
                <a:r>
                  <a:rPr lang="en-US" altLang="zh-CN"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微软雅黑" panose="020B0503020204020204" charset="-122"/>
                        <a:cs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altLang="zh-CN"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zh-CN" altLang="en-US">
                    <a:latin typeface="微软雅黑" panose="020B0503020204020204" charset="-122"/>
                    <a:ea typeface="微软雅黑" panose="020B0503020204020204" charset="-122"/>
                  </a:rPr>
                  <a:t>子树内与</a:t>
                </a:r>
                <a:r>
                  <a:rPr lang="en-US" altLang="zh-CN"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微软雅黑" panose="020B0503020204020204" charset="-122"/>
                        <a:cs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altLang="zh-CN"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zh-CN" altLang="en-US">
                    <a:latin typeface="微软雅黑" panose="020B0503020204020204" charset="-122"/>
                    <a:ea typeface="微软雅黑" panose="020B0503020204020204" charset="-122"/>
                  </a:rPr>
                  <a:t>结点相反的颜色的权值和最小化。</a:t>
                </a:r>
              </a:p>
              <a:p>
                <a:pPr marL="0" indent="0">
                  <a:buNone/>
                </a:pPr>
                <a:r>
                  <a:rPr lang="zh-CN" altLang="en-US">
                    <a:latin typeface="微软雅黑" panose="020B0503020204020204" charset="-122"/>
                    <a:ea typeface="微软雅黑" panose="020B0503020204020204" charset="-122"/>
                  </a:rPr>
                  <a:t>证明也并不难想，因为这样做具有决策包容性。</a:t>
                </a:r>
              </a:p>
              <a:p>
                <a:pPr marL="0" indent="0">
                  <a:buNone/>
                </a:pPr>
                <a:r>
                  <a:rPr lang="zh-CN" altLang="en-US">
                    <a:latin typeface="微软雅黑" panose="020B0503020204020204" charset="-122"/>
                    <a:ea typeface="微软雅黑" panose="020B0503020204020204" charset="-122"/>
                  </a:rPr>
                  <a:t>然后，每个结点引出两个变量，与其颜色相同的点权和（即</a:t>
                </a:r>
                <a:r>
                  <a:rPr lang="en-US" altLang="zh-CN"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微软雅黑" panose="020B0503020204020204" charset="-122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微软雅黑" panose="020B0503020204020204" charset="-122"/>
                            <a:cs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微软雅黑" panose="020B0503020204020204" charset="-122"/>
                            <a:cs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>
                    <a:latin typeface="Cambria Math" panose="02040503050406030204" pitchFamily="18" charset="0"/>
                    <a:ea typeface="微软雅黑" panose="020B0503020204020204" charset="-122"/>
                    <a:cs typeface="Cambria Math" panose="02040503050406030204" pitchFamily="18" charset="0"/>
                  </a:rPr>
                  <a:t>）和另一种颜色的点权和。</a:t>
                </a:r>
              </a:p>
              <a:p>
                <a:pPr marL="0" indent="0">
                  <a:buNone/>
                </a:pPr>
                <a:r>
                  <a:rPr lang="zh-CN" altLang="en-US">
                    <a:latin typeface="Cambria Math" panose="02040503050406030204" pitchFamily="18" charset="0"/>
                    <a:ea typeface="微软雅黑" panose="020B0503020204020204" charset="-122"/>
                    <a:cs typeface="Cambria Math" panose="02040503050406030204" pitchFamily="18" charset="0"/>
                  </a:rPr>
                  <a:t>现在要从每个叶子结点其中之一加到当前节点的权值中，要将这个结果最大化，并且要小于其</a:t>
                </a:r>
                <a:r>
                  <a:rPr lang="en-US" altLang="zh-CN">
                    <a:latin typeface="Cambria Math" panose="02040503050406030204" pitchFamily="18" charset="0"/>
                    <a:ea typeface="微软雅黑" panose="020B0503020204020204" charset="-122"/>
                    <a:cs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微软雅黑" panose="020B0503020204020204" charset="-122"/>
                        <a:cs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altLang="zh-CN">
                    <a:latin typeface="Cambria Math" panose="02040503050406030204" pitchFamily="18" charset="0"/>
                    <a:ea typeface="微软雅黑" panose="020B0503020204020204" charset="-122"/>
                    <a:cs typeface="Cambria Math" panose="02040503050406030204" pitchFamily="18" charset="0"/>
                  </a:rPr>
                  <a:t> </a:t>
                </a:r>
                <a:r>
                  <a:rPr lang="zh-CN" altLang="en-US">
                    <a:latin typeface="Cambria Math" panose="02040503050406030204" pitchFamily="18" charset="0"/>
                    <a:ea typeface="微软雅黑" panose="020B0503020204020204" charset="-122"/>
                    <a:cs typeface="Cambria Math" panose="02040503050406030204" pitchFamily="18" charset="0"/>
                  </a:rPr>
                  <a:t>值。</a:t>
                </a:r>
              </a:p>
              <a:p>
                <a:pPr marL="0" indent="0">
                  <a:buNone/>
                </a:pPr>
                <a:r>
                  <a:rPr lang="zh-CN" altLang="en-US">
                    <a:latin typeface="Cambria Math" panose="02040503050406030204" pitchFamily="18" charset="0"/>
                    <a:ea typeface="微软雅黑" panose="020B0503020204020204" charset="-122"/>
                    <a:cs typeface="Cambria Math" panose="02040503050406030204" pitchFamily="18" charset="0"/>
                  </a:rPr>
                  <a:t>不难发现其实就是一个分组背包模型。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ea typeface="微软雅黑" panose="020B0503020204020204" charset="-122"/>
                        <a:cs typeface="Cambria Math" panose="02040503050406030204" pitchFamily="18" charset="0"/>
                      </a:rPr>
                      <m:t>DFS</m:t>
                    </m:r>
                  </m:oMath>
                </a14:m>
                <a:r>
                  <a:rPr lang="en-US" altLang="zh-CN">
                    <a:latin typeface="Cambria Math" panose="02040503050406030204" pitchFamily="18" charset="0"/>
                    <a:ea typeface="微软雅黑" panose="020B0503020204020204" charset="-122"/>
                    <a:cs typeface="Cambria Math" panose="02040503050406030204" pitchFamily="18" charset="0"/>
                  </a:rPr>
                  <a:t> </a:t>
                </a:r>
                <a:r>
                  <a:rPr lang="zh-CN" altLang="en-US">
                    <a:latin typeface="Cambria Math" panose="02040503050406030204" pitchFamily="18" charset="0"/>
                    <a:ea typeface="微软雅黑" panose="020B0503020204020204" charset="-122"/>
                    <a:cs typeface="Cambria Math" panose="02040503050406030204" pitchFamily="18" charset="0"/>
                  </a:rPr>
                  <a:t>一遍以后跑分组背包即可。过程中判一下合法性。</a:t>
                </a:r>
              </a:p>
              <a:p>
                <a:pPr marL="0" indent="0">
                  <a:buNone/>
                </a:pPr>
                <a:r>
                  <a:rPr lang="zh-CN" altLang="en-US">
                    <a:latin typeface="Cambria Math" panose="02040503050406030204" pitchFamily="18" charset="0"/>
                    <a:ea typeface="微软雅黑" panose="020B0503020204020204" charset="-122"/>
                    <a:cs typeface="Cambria Math" panose="02040503050406030204" pitchFamily="18" charset="0"/>
                  </a:rPr>
                  <a:t>时间复杂度</a:t>
                </a:r>
                <a:r>
                  <a:rPr lang="en-US" altLang="zh-CN">
                    <a:latin typeface="Cambria Math" panose="02040503050406030204" pitchFamily="18" charset="0"/>
                    <a:ea typeface="微软雅黑" panose="020B0503020204020204" charset="-122"/>
                    <a:cs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微软雅黑" panose="020B0503020204020204" charset="-122"/>
                        <a:cs typeface="Cambria Math" panose="02040503050406030204" pitchFamily="18" charset="0"/>
                      </a:rPr>
                      <m:t>𝑂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微软雅黑" panose="020B0503020204020204" charset="-122"/>
                        <a:cs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微软雅黑" panose="020B0503020204020204" charset="-122"/>
                        <a:cs typeface="Cambria Math" panose="02040503050406030204" pitchFamily="18" charset="0"/>
                      </a:rPr>
                      <m:t>𝑛𝑉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微软雅黑" panose="020B0503020204020204" charset="-122"/>
                        <a:cs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>
                  <a:latin typeface="Cambria Math" panose="02040503050406030204" pitchFamily="18" charset="0"/>
                  <a:ea typeface="微软雅黑" panose="020B0503020204020204" charset="-122"/>
                  <a:cs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zh-CN" altLang="en-US">
                  <a:latin typeface="Cambria Math" panose="02040503050406030204" pitchFamily="18" charset="0"/>
                  <a:ea typeface="微软雅黑" panose="020B0503020204020204" charset="-122"/>
                  <a:cs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88895" y="2088515"/>
                <a:ext cx="8915400" cy="3867150"/>
              </a:xfrm>
              <a:blipFill rotWithShape="1">
                <a:blip r:embed="rId3"/>
                <a:stretch>
                  <a:fillRect l="-93" t="-213" r="-85" b="-9294"/>
                </a:stretch>
              </a:blip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1640425" y="-95"/>
                <a:ext cx="8911687" cy="1280890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Code</m:t>
                      </m:r>
                    </m:oMath>
                  </m:oMathPara>
                </a14:m>
                <a:endParaRPr lang="en-US" altLang="zh-CN"/>
              </a:p>
            </p:txBody>
          </p:sp>
        </mc:Choice>
        <mc:Fallback xmlns="">
          <p:sp>
            <p:nvSpPr>
              <p:cNvPr id="2" name="标题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640425" y="-95"/>
                <a:ext cx="8911687" cy="1280890"/>
              </a:xfrm>
              <a:blipFill rotWithShape="1">
                <a:blip r:embed="rId2"/>
                <a:stretch>
                  <a:fillRect l="-2" t="7" r="4" b="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1135" y="1127760"/>
            <a:ext cx="12000865" cy="57302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</a:rPr>
              <a:t>void dfs(int u,int fa) {</a:t>
            </a: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</a:rPr>
              <a:t>	for(auto&amp; v : G[u]) {</a:t>
            </a: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</a:rPr>
              <a:t>		if(v == fa)continue ;</a:t>
            </a: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</a:rPr>
              <a:t>		dfs(v , u);</a:t>
            </a: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</a:rPr>
              <a:t>	}</a:t>
            </a: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</a:rPr>
              <a:t>	if(!flag)return ;</a:t>
            </a: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</a:rPr>
              <a:t>	memset(dp , false , sizeof(dp));</a:t>
            </a: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</a:rPr>
              <a:t>	int res = 0;</a:t>
            </a: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</a:rPr>
              <a:t>	dp[0] = true;</a:t>
            </a: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</a:rPr>
              <a:t>	for(auto&amp; v : G[u]) {</a:t>
            </a: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</a:rPr>
              <a:t>		if(v == fa)continue ;</a:t>
            </a: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</a:rPr>
              <a:t>		res += f[v] + a[v];</a:t>
            </a: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</a:rPr>
              <a:t>		for(int i = a[u];~ i;-- i) {</a:t>
            </a: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</a:rPr>
              <a:t>			if(i &gt;= f[v]&amp;&amp;i &gt;= a[v])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0" y="0"/>
            <a:ext cx="12192635" cy="68586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  <a:sym typeface="+mn-ea"/>
              </a:rPr>
              <a:t>				dp[i] = dp[i - f[v]] | dp[i - a[v]];</a:t>
            </a:r>
            <a:endParaRPr lang="en-US" altLang="zh-CN">
              <a:latin typeface="Consolas" panose="020B0609020204030204" charset="0"/>
              <a:ea typeface="思源黑体 CN Heavy" panose="020B0A00000000000000" charset="-122"/>
              <a:cs typeface="Consolas" panose="020B0609020204030204" charset="0"/>
            </a:endParaRP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  <a:sym typeface="+mn-ea"/>
              </a:rPr>
              <a:t>			else if(i &gt;= f[v])</a:t>
            </a:r>
            <a:endParaRPr lang="en-US" altLang="zh-CN">
              <a:latin typeface="Consolas" panose="020B0609020204030204" charset="0"/>
              <a:ea typeface="思源黑体 CN Heavy" panose="020B0A00000000000000" charset="-122"/>
              <a:cs typeface="Consolas" panose="020B0609020204030204" charset="0"/>
            </a:endParaRP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  <a:sym typeface="+mn-ea"/>
              </a:rPr>
              <a:t>				dp[i] = dp[i - f[v]];</a:t>
            </a:r>
            <a:endParaRPr lang="en-US" altLang="zh-CN">
              <a:latin typeface="Consolas" panose="020B0609020204030204" charset="0"/>
              <a:ea typeface="思源黑体 CN Heavy" panose="020B0A00000000000000" charset="-122"/>
              <a:cs typeface="Consolas" panose="020B0609020204030204" charset="0"/>
            </a:endParaRP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  <a:sym typeface="+mn-ea"/>
              </a:rPr>
              <a:t>			else if(i &gt;= a[v])</a:t>
            </a:r>
            <a:endParaRPr lang="en-US" altLang="zh-CN">
              <a:latin typeface="Consolas" panose="020B0609020204030204" charset="0"/>
              <a:ea typeface="思源黑体 CN Heavy" panose="020B0A00000000000000" charset="-122"/>
              <a:cs typeface="Consolas" panose="020B0609020204030204" charset="0"/>
            </a:endParaRP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  <a:sym typeface="+mn-ea"/>
              </a:rPr>
              <a:t>				dp[i] = dp[i - a[v]];</a:t>
            </a:r>
            <a:endParaRPr lang="en-US" altLang="zh-CN">
              <a:latin typeface="Consolas" panose="020B0609020204030204" charset="0"/>
              <a:ea typeface="思源黑体 CN Heavy" panose="020B0A00000000000000" charset="-122"/>
              <a:cs typeface="Consolas" panose="020B0609020204030204" charset="0"/>
            </a:endParaRP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  <a:sym typeface="+mn-ea"/>
              </a:rPr>
              <a:t>			else dp[i] = false;</a:t>
            </a:r>
            <a:endParaRPr lang="en-US" altLang="zh-CN">
              <a:latin typeface="Consolas" panose="020B0609020204030204" charset="0"/>
              <a:ea typeface="思源黑体 CN Heavy" panose="020B0A00000000000000" charset="-122"/>
              <a:cs typeface="Consolas" panose="020B0609020204030204" charset="0"/>
            </a:endParaRP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  <a:sym typeface="+mn-ea"/>
              </a:rPr>
              <a:t>		}</a:t>
            </a:r>
            <a:endParaRPr lang="en-US" altLang="zh-CN">
              <a:latin typeface="Consolas" panose="020B0609020204030204" charset="0"/>
              <a:ea typeface="思源黑体 CN Heavy" panose="020B0A00000000000000" charset="-122"/>
              <a:cs typeface="Consolas" panose="020B0609020204030204" charset="0"/>
            </a:endParaRP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  <a:sym typeface="+mn-ea"/>
              </a:rPr>
              <a:t>	}</a:t>
            </a:r>
            <a:endParaRPr lang="en-US" altLang="zh-CN">
              <a:latin typeface="Consolas" panose="020B0609020204030204" charset="0"/>
              <a:ea typeface="思源黑体 CN Heavy" panose="020B0A00000000000000" charset="-122"/>
              <a:cs typeface="Consolas" panose="020B0609020204030204" charset="0"/>
            </a:endParaRP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  <a:sym typeface="+mn-ea"/>
              </a:rPr>
              <a:t>	bool cur = false;</a:t>
            </a:r>
            <a:endParaRPr lang="en-US" altLang="zh-CN">
              <a:latin typeface="Consolas" panose="020B0609020204030204" charset="0"/>
              <a:ea typeface="思源黑体 CN Heavy" panose="020B0A00000000000000" charset="-122"/>
              <a:cs typeface="Consolas" panose="020B0609020204030204" charset="0"/>
            </a:endParaRP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  <a:sym typeface="+mn-ea"/>
              </a:rPr>
              <a:t>	for(int i = a[u];~ i;-- i) {</a:t>
            </a:r>
            <a:endParaRPr lang="en-US" altLang="zh-CN">
              <a:latin typeface="Consolas" panose="020B0609020204030204" charset="0"/>
              <a:ea typeface="思源黑体 CN Heavy" panose="020B0A00000000000000" charset="-122"/>
              <a:cs typeface="Consolas" panose="020B0609020204030204" charset="0"/>
            </a:endParaRP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  <a:sym typeface="+mn-ea"/>
              </a:rPr>
              <a:t>		if(dp[i]) {</a:t>
            </a:r>
            <a:endParaRPr lang="en-US" altLang="zh-CN">
              <a:latin typeface="Consolas" panose="020B0609020204030204" charset="0"/>
              <a:ea typeface="思源黑体 CN Heavy" panose="020B0A00000000000000" charset="-122"/>
              <a:cs typeface="Consolas" panose="020B0609020204030204" charset="0"/>
            </a:endParaRP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  <a:sym typeface="+mn-ea"/>
              </a:rPr>
              <a:t>			f[u] = res - i;</a:t>
            </a:r>
            <a:endParaRPr lang="en-US" altLang="zh-CN">
              <a:latin typeface="Consolas" panose="020B0609020204030204" charset="0"/>
              <a:ea typeface="思源黑体 CN Heavy" panose="020B0A00000000000000" charset="-122"/>
              <a:cs typeface="Consolas" panose="020B0609020204030204" charset="0"/>
            </a:endParaRP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  <a:sym typeface="+mn-ea"/>
              </a:rPr>
              <a:t>			cur = true;</a:t>
            </a:r>
            <a:endParaRPr lang="en-US" altLang="zh-CN">
              <a:latin typeface="Consolas" panose="020B0609020204030204" charset="0"/>
              <a:ea typeface="思源黑体 CN Heavy" panose="020B0A00000000000000" charset="-122"/>
              <a:cs typeface="Consolas" panose="020B0609020204030204" charset="0"/>
            </a:endParaRP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  <a:sym typeface="+mn-ea"/>
              </a:rPr>
              <a:t>			break ;</a:t>
            </a:r>
            <a:endParaRPr lang="en-US" altLang="zh-CN">
              <a:latin typeface="Consolas" panose="020B0609020204030204" charset="0"/>
              <a:ea typeface="思源黑体 CN Heavy" panose="020B0A00000000000000" charset="-122"/>
              <a:cs typeface="Consolas" panose="020B0609020204030204" charset="0"/>
            </a:endParaRP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  <a:sym typeface="+mn-ea"/>
              </a:rPr>
              <a:t>		}</a:t>
            </a:r>
            <a:endParaRPr lang="en-US" altLang="zh-CN">
              <a:latin typeface="Consolas" panose="020B0609020204030204" charset="0"/>
              <a:ea typeface="思源黑体 CN Heavy" panose="020B0A00000000000000" charset="-122"/>
              <a:cs typeface="Consolas" panose="020B0609020204030204" charset="0"/>
            </a:endParaRP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  <a:sym typeface="+mn-ea"/>
              </a:rPr>
              <a:t>	}</a:t>
            </a:r>
            <a:endParaRPr lang="en-US" altLang="zh-CN">
              <a:latin typeface="Consolas" panose="020B0609020204030204" charset="0"/>
              <a:ea typeface="思源黑体 CN Heavy" panose="020B0A00000000000000" charset="-122"/>
              <a:cs typeface="Consolas" panose="020B0609020204030204" charset="0"/>
            </a:endParaRP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  <a:sym typeface="+mn-ea"/>
              </a:rPr>
              <a:t>	flag &amp;= cur;</a:t>
            </a:r>
            <a:endParaRPr lang="en-US" altLang="zh-CN">
              <a:latin typeface="Consolas" panose="020B0609020204030204" charset="0"/>
              <a:ea typeface="思源黑体 CN Heavy" panose="020B0A00000000000000" charset="-122"/>
              <a:cs typeface="Consolas" panose="020B0609020204030204" charset="0"/>
            </a:endParaRP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  <a:sym typeface="+mn-ea"/>
              </a:rPr>
              <a:t>	return ;</a:t>
            </a:r>
            <a:endParaRPr lang="en-US" altLang="zh-CN">
              <a:latin typeface="Consolas" panose="020B0609020204030204" charset="0"/>
              <a:ea typeface="思源黑体 CN Heavy" panose="020B0A00000000000000" charset="-122"/>
              <a:cs typeface="Consolas" panose="020B0609020204030204" charset="0"/>
            </a:endParaRPr>
          </a:p>
          <a:p>
            <a:pPr marL="0" indent="0">
              <a:buNone/>
            </a:pPr>
            <a:r>
              <a:rPr lang="en-US" altLang="zh-CN">
                <a:latin typeface="Consolas" panose="020B0609020204030204" charset="0"/>
                <a:ea typeface="思源黑体 CN Heavy" panose="020B0A00000000000000" charset="-122"/>
                <a:cs typeface="Consolas" panose="020B0609020204030204" charset="0"/>
                <a:sym typeface="+mn-ea"/>
              </a:rPr>
              <a:t>}</a:t>
            </a:r>
            <a:endParaRPr lang="en-US" altLang="zh-CN">
              <a:latin typeface="Consolas" panose="020B0609020204030204" charset="0"/>
              <a:ea typeface="思源黑体 CN Heavy" panose="020B0A00000000000000" charset="-122"/>
              <a:cs typeface="Consolas" panose="020B0609020204030204" charset="0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E41DEB3-C00E-3555-8646-73A42E4C4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T4: </a:t>
            </a:r>
            <a:r>
              <a:rPr lang="zh-CN" altLang="en-US" dirty="0"/>
              <a:t>焚风现象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9D704A64-0185-FE13-9FEF-58E10415CF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2925" y="1534884"/>
            <a:ext cx="8609944" cy="5182849"/>
          </a:xfrm>
        </p:spPr>
      </p:pic>
    </p:spTree>
    <p:extLst>
      <p:ext uri="{BB962C8B-B14F-4D97-AF65-F5344CB8AC3E}">
        <p14:creationId xmlns:p14="http://schemas.microsoft.com/office/powerpoint/2010/main" val="21930790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f2636e8a-2a91-41ed-95c4-2d4e9f357267"/>
  <p:tag name="COMMONDATA" val="eyJoZGlkIjoiMzA1OGE4MTE3NWMwYWNlMjI5MzRmNzM0ZTRhNGQzYTMifQ=="/>
</p:tagLst>
</file>

<file path=ppt/theme/theme1.xml><?xml version="1.0" encoding="utf-8"?>
<a:theme xmlns:a="http://schemas.openxmlformats.org/drawingml/2006/main" name="丝状">
  <a:themeElements>
    <a:clrScheme name="丝状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丝状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丝状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</TotalTime>
  <Words>572</Words>
  <Application>Microsoft Office PowerPoint</Application>
  <PresentationFormat>宽屏</PresentationFormat>
  <Paragraphs>52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微软雅黑</vt:lpstr>
      <vt:lpstr>Arial</vt:lpstr>
      <vt:lpstr>Calibri</vt:lpstr>
      <vt:lpstr>Cambria Math</vt:lpstr>
      <vt:lpstr>Century Gothic</vt:lpstr>
      <vt:lpstr>Consolas</vt:lpstr>
      <vt:lpstr>Wingdings 3</vt:lpstr>
      <vt:lpstr>丝状</vt:lpstr>
      <vt:lpstr>7.5 题解</vt:lpstr>
      <vt:lpstr>T1: 充电宝</vt:lpstr>
      <vt:lpstr>T2: 任务</vt:lpstr>
      <vt:lpstr>T2: 任务</vt:lpstr>
      <vt:lpstr>T3: Spirits</vt:lpstr>
      <vt:lpstr>Solution</vt:lpstr>
      <vt:lpstr>Code</vt:lpstr>
      <vt:lpstr>PowerPoint 演示文稿</vt:lpstr>
      <vt:lpstr>T4: 焚风现象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HW LI</cp:lastModifiedBy>
  <cp:revision>110</cp:revision>
  <dcterms:created xsi:type="dcterms:W3CDTF">2019-07-27T09:57:00Z</dcterms:created>
  <dcterms:modified xsi:type="dcterms:W3CDTF">2024-07-04T15:00:28Z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BB094211D7E641E2B09D8A35E2BAF0BA</vt:lpwstr>
  </property>
</Properties>
</file>