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596" r:id="rId4"/>
    <p:sldId id="258" r:id="rId5"/>
    <p:sldId id="261" r:id="rId7"/>
    <p:sldId id="262" r:id="rId8"/>
    <p:sldId id="597" r:id="rId9"/>
    <p:sldId id="598" r:id="rId10"/>
    <p:sldId id="599" r:id="rId11"/>
    <p:sldId id="257" r:id="rId12"/>
    <p:sldId id="1143" r:id="rId13"/>
    <p:sldId id="1163" r:id="rId14"/>
    <p:sldId id="1172" r:id="rId15"/>
    <p:sldId id="1161" r:id="rId16"/>
    <p:sldId id="1164" r:id="rId17"/>
    <p:sldId id="1145" r:id="rId18"/>
    <p:sldId id="1165" r:id="rId19"/>
    <p:sldId id="1149" r:id="rId20"/>
    <p:sldId id="1150" r:id="rId21"/>
    <p:sldId id="1151" r:id="rId22"/>
    <p:sldId id="1152" r:id="rId23"/>
    <p:sldId id="1153" r:id="rId24"/>
    <p:sldId id="1154" r:id="rId25"/>
    <p:sldId id="1168" r:id="rId26"/>
    <p:sldId id="1156" r:id="rId27"/>
    <p:sldId id="1167" r:id="rId28"/>
    <p:sldId id="1169" r:id="rId29"/>
    <p:sldId id="448" r:id="rId30"/>
    <p:sldId id="722" r:id="rId31"/>
    <p:sldId id="259" r:id="rId32"/>
    <p:sldId id="723" r:id="rId33"/>
    <p:sldId id="724" r:id="rId34"/>
    <p:sldId id="485" r:id="rId35"/>
    <p:sldId id="837" r:id="rId36"/>
    <p:sldId id="838" r:id="rId37"/>
    <p:sldId id="941" r:id="rId38"/>
    <p:sldId id="943" r:id="rId39"/>
    <p:sldId id="944" r:id="rId40"/>
    <p:sldId id="945" r:id="rId41"/>
    <p:sldId id="946" r:id="rId42"/>
    <p:sldId id="942" r:id="rId43"/>
    <p:sldId id="947" r:id="rId44"/>
    <p:sldId id="450" r:id="rId45"/>
    <p:sldId id="260" r:id="rId46"/>
    <p:sldId id="265" r:id="rId47"/>
    <p:sldId id="266" r:id="rId48"/>
    <p:sldId id="1142" r:id="rId49"/>
    <p:sldId id="267" r:id="rId50"/>
    <p:sldId id="1050" r:id="rId51"/>
    <p:sldId id="274" r:id="rId52"/>
    <p:sldId id="270" r:id="rId53"/>
    <p:sldId id="271" r:id="rId54"/>
    <p:sldId id="272" r:id="rId55"/>
    <p:sldId id="340" r:id="rId56"/>
    <p:sldId id="273" r:id="rId57"/>
    <p:sldId id="275" r:id="rId58"/>
    <p:sldId id="276" r:id="rId59"/>
    <p:sldId id="277" r:id="rId60"/>
    <p:sldId id="278" r:id="rId61"/>
    <p:sldId id="279" r:id="rId62"/>
    <p:sldId id="287" r:id="rId63"/>
    <p:sldId id="280" r:id="rId64"/>
    <p:sldId id="339" r:id="rId65"/>
    <p:sldId id="288" r:id="rId66"/>
    <p:sldId id="341" r:id="rId67"/>
    <p:sldId id="281" r:id="rId68"/>
    <p:sldId id="282" r:id="rId69"/>
    <p:sldId id="283" r:id="rId70"/>
    <p:sldId id="284" r:id="rId71"/>
    <p:sldId id="285" r:id="rId72"/>
    <p:sldId id="286" r:id="rId73"/>
    <p:sldId id="289" r:id="rId74"/>
    <p:sldId id="290" r:id="rId75"/>
    <p:sldId id="295" r:id="rId76"/>
    <p:sldId id="292" r:id="rId77"/>
    <p:sldId id="291" r:id="rId78"/>
    <p:sldId id="293" r:id="rId79"/>
    <p:sldId id="303" r:id="rId80"/>
    <p:sldId id="294" r:id="rId81"/>
    <p:sldId id="296" r:id="rId82"/>
    <p:sldId id="342" r:id="rId83"/>
    <p:sldId id="343" r:id="rId84"/>
    <p:sldId id="304" r:id="rId85"/>
    <p:sldId id="301" r:id="rId86"/>
    <p:sldId id="302" r:id="rId87"/>
    <p:sldId id="312" r:id="rId88"/>
    <p:sldId id="300" r:id="rId89"/>
    <p:sldId id="516" r:id="rId90"/>
    <p:sldId id="514" r:id="rId91"/>
    <p:sldId id="518" r:id="rId92"/>
    <p:sldId id="519" r:id="rId93"/>
    <p:sldId id="520" r:id="rId94"/>
    <p:sldId id="521" r:id="rId95"/>
    <p:sldId id="522" r:id="rId96"/>
    <p:sldId id="523" r:id="rId97"/>
    <p:sldId id="524" r:id="rId98"/>
    <p:sldId id="525" r:id="rId99"/>
    <p:sldId id="526" r:id="rId100"/>
    <p:sldId id="527" r:id="rId101"/>
    <p:sldId id="528" r:id="rId102"/>
    <p:sldId id="529" r:id="rId103"/>
    <p:sldId id="530" r:id="rId104"/>
    <p:sldId id="531" r:id="rId105"/>
    <p:sldId id="297" r:id="rId106"/>
    <p:sldId id="298" r:id="rId107"/>
    <p:sldId id="299" r:id="rId108"/>
    <p:sldId id="306" r:id="rId109"/>
    <p:sldId id="307" r:id="rId110"/>
    <p:sldId id="308" r:id="rId111"/>
    <p:sldId id="309" r:id="rId112"/>
    <p:sldId id="310" r:id="rId113"/>
    <p:sldId id="311" r:id="rId114"/>
    <p:sldId id="315" r:id="rId115"/>
    <p:sldId id="316" r:id="rId116"/>
    <p:sldId id="532" r:id="rId117"/>
    <p:sldId id="533" r:id="rId118"/>
    <p:sldId id="534" r:id="rId119"/>
    <p:sldId id="535" r:id="rId120"/>
    <p:sldId id="536" r:id="rId121"/>
    <p:sldId id="537" r:id="rId122"/>
    <p:sldId id="538" r:id="rId123"/>
    <p:sldId id="539" r:id="rId124"/>
    <p:sldId id="540" r:id="rId125"/>
    <p:sldId id="541" r:id="rId126"/>
    <p:sldId id="542" r:id="rId127"/>
    <p:sldId id="543" r:id="rId128"/>
    <p:sldId id="317" r:id="rId129"/>
    <p:sldId id="318" r:id="rId130"/>
    <p:sldId id="319" r:id="rId131"/>
    <p:sldId id="320" r:id="rId132"/>
    <p:sldId id="321" r:id="rId133"/>
    <p:sldId id="322" r:id="rId134"/>
    <p:sldId id="325" r:id="rId135"/>
    <p:sldId id="326" r:id="rId136"/>
    <p:sldId id="328" r:id="rId137"/>
    <p:sldId id="329" r:id="rId138"/>
    <p:sldId id="330" r:id="rId139"/>
    <p:sldId id="331" r:id="rId140"/>
    <p:sldId id="332" r:id="rId141"/>
    <p:sldId id="327" r:id="rId142"/>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mbria" panose="02040503050406030204" pitchFamily="18" charset="0"/>
        <a:ea typeface="华文楷体" panose="0201060004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9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6600"/>
    <a:srgbClr val="9900FF"/>
    <a:srgbClr val="000099"/>
    <a:srgbClr val="008000"/>
    <a:srgbClr val="33CC33"/>
    <a:srgbClr val="CCFF99"/>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645"/>
    <p:restoredTop sz="93779"/>
  </p:normalViewPr>
  <p:slideViewPr>
    <p:cSldViewPr showGuides="1">
      <p:cViewPr varScale="1">
        <p:scale>
          <a:sx n="109" d="100"/>
          <a:sy n="109" d="100"/>
        </p:scale>
        <p:origin x="1416" y="72"/>
      </p:cViewPr>
      <p:guideLst>
        <p:guide orient="horz" pos="2160"/>
        <p:guide pos="3954"/>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5" Type="http://schemas.openxmlformats.org/officeDocument/2006/relationships/tableStyles" Target="tableStyles.xml"/><Relationship Id="rId144" Type="http://schemas.openxmlformats.org/officeDocument/2006/relationships/viewProps" Target="viewProps.xml"/><Relationship Id="rId143" Type="http://schemas.openxmlformats.org/officeDocument/2006/relationships/presProps" Target="presProps.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FAB1299-2B54-4D0F-ACD5-E8E268FDD505}"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1705D6A-23D8-4BC7-B046-9F1A04FB48F0}"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幻灯片图像占位符 1"/>
          <p:cNvSpPr>
            <a:spLocks noGrp="1" noRot="1" noChangeAspect="1" noTextEdit="1"/>
          </p:cNvSpPr>
          <p:nvPr>
            <p:ph type="sldImg"/>
          </p:nvPr>
        </p:nvSpPr>
        <p:spPr>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r>
              <a:rPr lang="zh-CN" altLang="en-US">
                <a:sym typeface="+mn-ea"/>
              </a:rPr>
              <a:t>形象地说，图是由若干点以及连接点与点的边构成的。</a:t>
            </a:r>
            <a:endParaRPr lang="zh-CN" altLang="en-US" dirty="0"/>
          </a:p>
        </p:txBody>
      </p:sp>
      <p:sp>
        <p:nvSpPr>
          <p:cNvPr id="8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8851" name="Rectangle 2"/>
          <p:cNvSpPr>
            <a:spLocks noRot="1" noTextEdit="1"/>
          </p:cNvSpPr>
          <p:nvPr>
            <p:ph type="sldImg"/>
          </p:nvPr>
        </p:nvSpPr>
        <p:spPr/>
      </p:sp>
      <p:sp>
        <p:nvSpPr>
          <p:cNvPr id="78852" name="Rectangle 3"/>
          <p:cNvSpPr>
            <a:spLocks noGrp="1"/>
          </p:cNvSpPr>
          <p:nvPr>
            <p:ph type="body" idx="1"/>
          </p:nvPr>
        </p:nvSpPr>
        <p:spPr/>
        <p:txBody>
          <a:bodyPr wrap="square" lIns="91440" tIns="45720" rIns="91440" bIns="45720" anchor="t" anchorCtr="0"/>
          <a:p>
            <a:pPr lvl="0" eaLnBrk="1" hangingPunct="1"/>
            <a:r>
              <a:rPr lang="zh-CN" altLang="en-US" dirty="0"/>
              <a:t>只关心对象之间的关系，因此连线的长短曲直和点的位置都无关紧要。</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9875" name="Rectangle 2"/>
          <p:cNvSpPr>
            <a:spLocks noRot="1" noTextEdit="1"/>
          </p:cNvSpPr>
          <p:nvPr>
            <p:ph type="sldImg"/>
          </p:nvPr>
        </p:nvSpPr>
        <p:spPr/>
      </p:sp>
      <p:sp>
        <p:nvSpPr>
          <p:cNvPr id="79876" name="Rectangle 3"/>
          <p:cNvSpPr>
            <a:spLocks noGrp="1"/>
          </p:cNvSpPr>
          <p:nvPr>
            <p:ph type="body" idx="1"/>
          </p:nvPr>
        </p:nvSpPr>
        <p:spPr/>
        <p:txBody>
          <a:bodyPr wrap="square" lIns="91440" tIns="45720" rIns="91440" bIns="45720" anchor="t" anchorCtr="0"/>
          <a:p>
            <a:pPr lvl="0" eaLnBrk="1" hangingPunct="1"/>
            <a:r>
              <a:rPr lang="zh-CN" altLang="en-US" dirty="0"/>
              <a:t>只关心对象之间的关系，因此连线的长短曲直和点的位置都无关紧要。</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0899" name="Rectangle 2"/>
          <p:cNvSpPr>
            <a:spLocks noRot="1" noTextEdit="1"/>
          </p:cNvSpPr>
          <p:nvPr>
            <p:ph type="sldImg"/>
          </p:nvPr>
        </p:nvSpPr>
        <p:spPr/>
      </p:sp>
      <p:sp>
        <p:nvSpPr>
          <p:cNvPr id="80900" name="Rectangle 3"/>
          <p:cNvSpPr>
            <a:spLocks noGrp="1"/>
          </p:cNvSpPr>
          <p:nvPr>
            <p:ph type="body" idx="1"/>
          </p:nvPr>
        </p:nvSpPr>
        <p:spPr/>
        <p:txBody>
          <a:bodyPr wrap="square" lIns="91440" tIns="45720" rIns="91440" bIns="45720" anchor="t" anchorCtr="0"/>
          <a:p>
            <a:pPr lvl="0" eaLnBrk="1" hangingPunct="1"/>
            <a:r>
              <a:rPr lang="zh-CN" altLang="en-US" dirty="0"/>
              <a:t>只关心对象之间的关系，因此连线的长短曲直和点的位置都无关紧要。</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947" name="Rectangle 2"/>
          <p:cNvSpPr>
            <a:spLocks noRot="1" noTextEdit="1"/>
          </p:cNvSpPr>
          <p:nvPr>
            <p:ph type="sldImg"/>
          </p:nvPr>
        </p:nvSpPr>
        <p:spPr/>
      </p:sp>
      <p:sp>
        <p:nvSpPr>
          <p:cNvPr id="82948" name="Rectangle 3"/>
          <p:cNvSpPr>
            <a:spLocks noGrp="1"/>
          </p:cNvSpPr>
          <p:nvPr>
            <p:ph type="body" idx="1"/>
          </p:nvPr>
        </p:nvSpPr>
        <p:spPr/>
        <p:txBody>
          <a:bodyPr wrap="square" lIns="91440" tIns="45720" rIns="91440" bIns="45720" anchor="t" anchorCtr="0"/>
          <a:p>
            <a:pPr lvl="0" eaLnBrk="1" hangingPunct="1"/>
            <a:r>
              <a:rPr lang="zh-CN" altLang="en-US" dirty="0"/>
              <a:t>平面中的每幅地图都可以表示成一个图。为了建立这样的对应关系，</a:t>
            </a:r>
            <a:endParaRPr lang="zh-CN" altLang="en-US" dirty="0"/>
          </a:p>
          <a:p>
            <a:pPr lvl="0" eaLnBrk="1" hangingPunct="1"/>
            <a:r>
              <a:rPr lang="zh-CN" altLang="en-US" dirty="0"/>
              <a:t>地图的每个区域都表示成一个顶点。若两个顶点所表示的区域具有公共边界，则用边连接这两个顶点。</a:t>
            </a:r>
            <a:endParaRPr lang="zh-CN" altLang="en-US" dirty="0"/>
          </a:p>
          <a:p>
            <a:pPr lvl="0" eaLnBrk="1" hangingPunct="1"/>
            <a:r>
              <a:rPr lang="zh-CN" altLang="en-US" dirty="0"/>
              <a:t>只相交于一个点的两个区域不认为是相邻</a:t>
            </a:r>
            <a:r>
              <a:rPr lang="zh-CN" altLang="en-US" dirty="0"/>
              <a:t>的</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82947" name="Rectangle 2"/>
          <p:cNvSpPr>
            <a:spLocks noRot="1" noTextEdit="1"/>
          </p:cNvSpPr>
          <p:nvPr>
            <p:ph type="sldImg"/>
          </p:nvPr>
        </p:nvSpPr>
        <p:spPr/>
      </p:sp>
      <p:sp>
        <p:nvSpPr>
          <p:cNvPr id="82948" name="Rectangle 3"/>
          <p:cNvSpPr>
            <a:spLocks noGrp="1"/>
          </p:cNvSpPr>
          <p:nvPr>
            <p:ph type="body" idx="1"/>
          </p:nvPr>
        </p:nvSpPr>
        <p:spPr/>
        <p:txBody>
          <a:bodyPr wrap="square" lIns="91440" tIns="45720" rIns="91440" bIns="45720" anchor="t" anchorCtr="0"/>
          <a:p>
            <a:pPr lvl="0" eaLnBrk="1" hangingPunct="1"/>
            <a:r>
              <a:rPr lang="zh-CN" altLang="en-US" dirty="0"/>
              <a:t>只关心对象之间的关系，因此连线的长短曲直和点的位置都无关紧要。</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简单图的着色是对该图的每个顶点都指定一种颜色，使得没有两个相邻的顶点颜色</a:t>
            </a:r>
            <a:r>
              <a:rPr lang="zh-CN" altLang="en-US"/>
              <a:t>相同</a:t>
            </a:r>
            <a:endParaRPr lang="zh-CN" altLang="en-US"/>
          </a:p>
          <a:p>
            <a:r>
              <a:rPr lang="zh-CN" altLang="en-US"/>
              <a:t>图的着色数是着色这个图所需要的最少颜色</a:t>
            </a:r>
            <a:r>
              <a:rPr lang="zh-CN" altLang="en-US"/>
              <a:t>数。</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简单图的着色是对该图的每个顶点都指定一种颜色，使得没有两个相邻的顶点颜色</a:t>
            </a:r>
            <a:r>
              <a:rPr lang="zh-CN" altLang="en-US"/>
              <a:t>相同</a:t>
            </a:r>
            <a:endParaRPr lang="zh-CN" altLang="en-US"/>
          </a:p>
          <a:p>
            <a:endParaRPr lang="zh-CN" altLang="en-US"/>
          </a:p>
          <a:p>
            <a:r>
              <a:rPr lang="zh-CN" altLang="en-US"/>
              <a:t>图的着色数是着色这个图所需要的最少颜色</a:t>
            </a:r>
            <a:r>
              <a:rPr lang="zh-CN" altLang="en-US"/>
              <a:t>数。</a:t>
            </a:r>
            <a:endParaRPr lang="zh-CN" altLang="en-US"/>
          </a:p>
          <a:p>
            <a:endParaRPr lang="zh-CN" altLang="en-US"/>
          </a:p>
          <a:p>
            <a:r>
              <a:rPr lang="zh-CN" altLang="en-US"/>
              <a:t>双连通</a:t>
            </a:r>
            <a:r>
              <a:rPr lang="zh-CN" altLang="en-US"/>
              <a:t>图：在一张连通的无向图中，对于两个点</a:t>
            </a:r>
            <a:r>
              <a:rPr lang="en-US" altLang="zh-CN"/>
              <a:t> u </a:t>
            </a:r>
            <a:r>
              <a:rPr lang="zh-CN" altLang="en-US"/>
              <a:t>和</a:t>
            </a:r>
            <a:r>
              <a:rPr lang="en-US" altLang="zh-CN"/>
              <a:t> v</a:t>
            </a:r>
            <a:r>
              <a:rPr lang="zh-CN" altLang="en-US"/>
              <a:t>，如果无论删去哪条边（只能删去一条）都不能使它们不连通，我们就说</a:t>
            </a:r>
            <a:r>
              <a:rPr lang="en-US" altLang="zh-CN"/>
              <a:t> u </a:t>
            </a:r>
            <a:r>
              <a:rPr lang="zh-CN" altLang="en-US"/>
              <a:t>和</a:t>
            </a:r>
            <a:r>
              <a:rPr lang="en-US" altLang="zh-CN"/>
              <a:t> v </a:t>
            </a:r>
            <a:r>
              <a:rPr lang="zh-CN" altLang="en-US"/>
              <a:t>边双连通。</a:t>
            </a:r>
            <a:endParaRPr lang="zh-CN" altLang="en-US"/>
          </a:p>
          <a:p>
            <a:endParaRPr lang="zh-CN" altLang="en-US"/>
          </a:p>
          <a:p>
            <a:r>
              <a:rPr lang="zh-CN" altLang="en-US">
                <a:sym typeface="+mn-ea"/>
              </a:rPr>
              <a:t>欧拉图：</a:t>
            </a:r>
            <a:r>
              <a:rPr lang="zh-CN" altLang="en-US"/>
              <a:t>在图论中，欧拉路径（</a:t>
            </a:r>
            <a:r>
              <a:rPr lang="en-US" altLang="zh-CN"/>
              <a:t>Eulerian path</a:t>
            </a:r>
            <a:r>
              <a:rPr lang="zh-CN" altLang="en-US"/>
              <a:t>）是经过图中每条边恰好一次的路径，欧拉回路（</a:t>
            </a:r>
            <a:r>
              <a:rPr lang="en-US" altLang="zh-CN"/>
              <a:t>Eulerian circuit</a:t>
            </a:r>
            <a:r>
              <a:rPr lang="zh-CN" altLang="en-US"/>
              <a:t>）是经过图中每条边恰好一次的回路。</a:t>
            </a:r>
            <a:r>
              <a:rPr lang="en-US" altLang="zh-CN"/>
              <a:t> </a:t>
            </a:r>
            <a:r>
              <a:rPr lang="zh-CN" altLang="en-US"/>
              <a:t>如果一个图中存在欧拉回路，则这个图被称为欧拉图（</a:t>
            </a:r>
            <a:r>
              <a:rPr lang="en-US" altLang="zh-CN"/>
              <a:t>Eulerian graph</a:t>
            </a:r>
            <a:r>
              <a:rPr lang="zh-CN" altLang="en-US"/>
              <a:t>）；每个顶点都为偶</a:t>
            </a:r>
            <a:r>
              <a:rPr lang="zh-CN" altLang="en-US"/>
              <a:t>数</a:t>
            </a:r>
            <a:endParaRPr lang="zh-CN" altLang="en-US"/>
          </a:p>
          <a:p>
            <a:r>
              <a:rPr lang="zh-CN" altLang="en-US">
                <a:sym typeface="+mn-ea"/>
              </a:rPr>
              <a:t>欧拉图的判定：</a:t>
            </a:r>
            <a:r>
              <a:rPr lang="zh-CN" altLang="en-US">
                <a:sym typeface="+mn-ea"/>
              </a:rPr>
              <a:t>每个顶点的</a:t>
            </a:r>
            <a:r>
              <a:rPr lang="zh-CN" altLang="en-US">
                <a:sym typeface="+mn-ea"/>
              </a:rPr>
              <a:t>度都为偶数</a:t>
            </a:r>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a:solidFill>
              <a:srgbClr val="000000">
                <a:alpha val="100000"/>
              </a:srgbClr>
            </a:solidFill>
            <a:miter lim="800000"/>
          </a:ln>
        </p:spPr>
      </p:sp>
      <p:sp>
        <p:nvSpPr>
          <p:cNvPr id="13209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321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因为现代对图论的研究兴趣，还因为其在各个学科的广泛应用，所以图论中引入了许多不同的术语。</a:t>
            </a:r>
            <a:endParaRPr lang="zh-CN" altLang="en-US"/>
          </a:p>
          <a:p>
            <a:r>
              <a:rPr lang="zh-CN" altLang="en-US"/>
              <a:t>不管什么时候遇到这些术语，读者应该注意它们的实际含义。数学家用以描述图的术语已经逐步得到规范，但是在其他学科用于讨论图的术语仍然多种多样。</a:t>
            </a:r>
            <a:endParaRPr lang="zh-CN" altLang="en-US"/>
          </a:p>
          <a:p>
            <a:r>
              <a:rPr lang="zh-CN" altLang="en-US"/>
              <a:t>尽管描述图的术语可能区别很大，但是以下三个问题能够帮助我们理解图的结构</a:t>
            </a:r>
            <a:r>
              <a:rPr lang="en-US" altLang="zh-CN"/>
              <a:t>:</a:t>
            </a:r>
            <a:endParaRPr lang="en-US" altLang="zh-CN"/>
          </a:p>
          <a:p>
            <a:r>
              <a:rPr lang="zh-CN" altLang="en-US"/>
              <a:t>图的边是有向的还是无向的</a:t>
            </a:r>
            <a:r>
              <a:rPr lang="en-US" altLang="zh-CN"/>
              <a:t>(</a:t>
            </a:r>
            <a:r>
              <a:rPr lang="zh-CN" altLang="en-US"/>
              <a:t>还是两者皆有</a:t>
            </a:r>
            <a:r>
              <a:rPr lang="en-US" altLang="zh-CN"/>
              <a:t>)?</a:t>
            </a:r>
            <a:endParaRPr lang="en-US" altLang="zh-CN"/>
          </a:p>
          <a:p>
            <a:r>
              <a:rPr lang="zh-CN" altLang="en-US"/>
              <a:t>如果是无向图，是否存在连接相同顶点对的多重边</a:t>
            </a:r>
            <a:r>
              <a:rPr lang="en-US" altLang="zh-CN"/>
              <a:t>?</a:t>
            </a:r>
            <a:r>
              <a:rPr lang="zh-CN" altLang="en-US"/>
              <a:t>如果是有向图，是否存在多重有向边</a:t>
            </a:r>
            <a:r>
              <a:rPr lang="en-US" altLang="zh-CN"/>
              <a:t>?</a:t>
            </a:r>
            <a:endParaRPr lang="en-US" altLang="zh-CN"/>
          </a:p>
          <a:p>
            <a:r>
              <a:rPr lang="zh-CN" altLang="en-US"/>
              <a:t>是否存在环</a:t>
            </a:r>
            <a:r>
              <a:rPr lang="en-US" altLang="zh-CN"/>
              <a:t>?</a:t>
            </a:r>
            <a:endParaRPr lang="en-US" altLang="zh-CN"/>
          </a:p>
          <a:p>
            <a:r>
              <a:rPr lang="zh-CN" altLang="en-US"/>
              <a:t>回答这些问题有助于我们理解图。而记住所使用的特定术语就不那么重要。</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635" name="Rectangle 2"/>
          <p:cNvSpPr>
            <a:spLocks noRot="1" noTextEdit="1"/>
          </p:cNvSpPr>
          <p:nvPr>
            <p:ph type="sldImg"/>
          </p:nvPr>
        </p:nvSpPr>
        <p:spPr/>
      </p:sp>
      <p:sp>
        <p:nvSpPr>
          <p:cNvPr id="69636" name="Rectangle 3"/>
          <p:cNvSpPr>
            <a:spLocks noGrp="1"/>
          </p:cNvSpPr>
          <p:nvPr>
            <p:ph type="body" idx="1"/>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69635" name="Rectangle 2"/>
          <p:cNvSpPr>
            <a:spLocks noRot="1" noTextEdit="1"/>
          </p:cNvSpPr>
          <p:nvPr>
            <p:ph type="sldImg"/>
          </p:nvPr>
        </p:nvSpPr>
        <p:spPr/>
      </p:sp>
      <p:sp>
        <p:nvSpPr>
          <p:cNvPr id="69636" name="Rectangle 3"/>
          <p:cNvSpPr>
            <a:spLocks noGrp="1"/>
          </p:cNvSpPr>
          <p:nvPr>
            <p:ph type="body" idx="1"/>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683" name="Rectangle 2"/>
          <p:cNvSpPr>
            <a:spLocks noRot="1" noTextEdit="1"/>
          </p:cNvSpPr>
          <p:nvPr>
            <p:ph type="sldImg"/>
          </p:nvPr>
        </p:nvSpPr>
        <p:spPr/>
      </p:sp>
      <p:sp>
        <p:nvSpPr>
          <p:cNvPr id="71684" name="Rectangle 3"/>
          <p:cNvSpPr>
            <a:spLocks noGrp="1"/>
          </p:cNvSpPr>
          <p:nvPr>
            <p:ph type="body" idx="1"/>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1683" name="Rectangle 2"/>
          <p:cNvSpPr>
            <a:spLocks noRot="1" noTextEdit="1"/>
          </p:cNvSpPr>
          <p:nvPr>
            <p:ph type="sldImg"/>
          </p:nvPr>
        </p:nvSpPr>
        <p:spPr/>
      </p:sp>
      <p:sp>
        <p:nvSpPr>
          <p:cNvPr id="71684" name="Rectangle 3"/>
          <p:cNvSpPr>
            <a:spLocks noGrp="1"/>
          </p:cNvSpPr>
          <p:nvPr>
            <p:ph type="body" idx="1"/>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5779" name="Rectangle 2"/>
          <p:cNvSpPr>
            <a:spLocks noRot="1" noTextEdit="1"/>
          </p:cNvSpPr>
          <p:nvPr>
            <p:ph type="sldImg"/>
          </p:nvPr>
        </p:nvSpPr>
        <p:spPr/>
      </p:sp>
      <p:sp>
        <p:nvSpPr>
          <p:cNvPr id="75780" name="Rectangle 3"/>
          <p:cNvSpPr>
            <a:spLocks noGrp="1"/>
          </p:cNvSpPr>
          <p:nvPr>
            <p:ph type="body" idx="1"/>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6803" name="Rectangle 2"/>
          <p:cNvSpPr>
            <a:spLocks noRot="1" noTextEdit="1"/>
          </p:cNvSpPr>
          <p:nvPr>
            <p:ph type="sldImg"/>
          </p:nvPr>
        </p:nvSpPr>
        <p:spPr/>
      </p:sp>
      <p:sp>
        <p:nvSpPr>
          <p:cNvPr id="76804" name="Rectangle 3"/>
          <p:cNvSpPr>
            <a:spLocks noGrp="1"/>
          </p:cNvSpPr>
          <p:nvPr>
            <p:ph type="body" idx="1"/>
          </p:nvPr>
        </p:nvSpPr>
        <p:spPr/>
        <p:txBody>
          <a:bodyPr wrap="square" lIns="91440" tIns="45720" rIns="91440" bIns="45720" anchor="t" anchorCtr="0"/>
          <a:p>
            <a:pPr lvl="0" eaLnBrk="1" hangingPunct="1"/>
            <a:r>
              <a:rPr lang="zh-CN" altLang="en-US" dirty="0"/>
              <a:t>只关心对象之间的关系，因此连线的长短曲直和点的位置都无关紧要。</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
        <p:nvSpPr>
          <p:cNvPr id="77827" name="Rectangle 2"/>
          <p:cNvSpPr>
            <a:spLocks noRot="1" noTextEdit="1"/>
          </p:cNvSpPr>
          <p:nvPr>
            <p:ph type="sldImg"/>
          </p:nvPr>
        </p:nvSpPr>
        <p:spPr/>
      </p:sp>
      <p:sp>
        <p:nvSpPr>
          <p:cNvPr id="77828" name="Rectangle 3"/>
          <p:cNvSpPr>
            <a:spLocks noGrp="1"/>
          </p:cNvSpPr>
          <p:nvPr>
            <p:ph type="body" idx="1"/>
          </p:nvPr>
        </p:nvSpPr>
        <p:spPr/>
        <p:txBody>
          <a:bodyPr wrap="square" lIns="91440" tIns="45720" rIns="91440" bIns="45720" anchor="t" anchorCtr="0"/>
          <a:p>
            <a:pPr lvl="0" eaLnBrk="1" hangingPunct="1"/>
            <a:r>
              <a:rPr lang="zh-CN" altLang="en-US" dirty="0"/>
              <a:t>只关心对象之间的关系，因此连线的长短曲直和点的位置都无关紧要。</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标题 4"/>
          <p:cNvSpPr>
            <a:spLocks noGrp="1"/>
          </p:cNvSpPr>
          <p:nvPr>
            <p:ph type="ctrTitle" hasCustomPrompt="1"/>
          </p:nvPr>
        </p:nvSpPr>
        <p:spPr>
          <a:xfrm>
            <a:off x="3962400" y="1857828"/>
            <a:ext cx="8026400" cy="1168152"/>
          </a:xfrm>
        </p:spPr>
        <p:txBody>
          <a:bodyPr/>
          <a:lstStyle>
            <a:lvl1pPr>
              <a:defRPr lang="zh-CN" altLang="en-US" sz="4500" dirty="0" smtClean="0">
                <a:solidFill>
                  <a:srgbClr val="FFFFFF"/>
                </a:solidFill>
                <a:latin typeface="隶书" panose="02010509060101010101" pitchFamily="49" charset="-122"/>
                <a:ea typeface="隶书" panose="02010509060101010101" pitchFamily="49" charset="-122"/>
                <a:cs typeface="+mj-cs"/>
              </a:defRPr>
            </a:lvl1pPr>
          </a:lstStyle>
          <a:p>
            <a:pPr algn="ctr">
              <a:defRPr/>
            </a:pPr>
            <a:r>
              <a:rPr lang="zh-CN" altLang="en-US" sz="6000" dirty="0" smtClean="0">
                <a:latin typeface="隶书" panose="02010509060101010101" pitchFamily="49" charset="-122"/>
                <a:ea typeface="隶书" panose="02010509060101010101" pitchFamily="49" charset="-122"/>
              </a:rPr>
              <a:t>课题</a:t>
            </a:r>
            <a:endParaRPr lang="zh-CN" altLang="en-US" sz="6000" dirty="0">
              <a:latin typeface="隶书" panose="02010509060101010101" pitchFamily="49" charset="-122"/>
              <a:ea typeface="隶书" panose="02010509060101010101" pitchFamily="49" charset="-122"/>
            </a:endParaRPr>
          </a:p>
        </p:txBody>
      </p:sp>
      <p:sp>
        <p:nvSpPr>
          <p:cNvPr id="30" name="副标题 5"/>
          <p:cNvSpPr>
            <a:spLocks noGrp="1"/>
          </p:cNvSpPr>
          <p:nvPr>
            <p:ph type="subTitle" idx="1"/>
          </p:nvPr>
        </p:nvSpPr>
        <p:spPr>
          <a:xfrm>
            <a:off x="3599723" y="5033938"/>
            <a:ext cx="8592277" cy="987350"/>
          </a:xfrm>
        </p:spPr>
        <p:txBody>
          <a:bodyPr/>
          <a:lstStyle>
            <a:lvl1pPr marL="0" indent="0">
              <a:buNone/>
              <a:defRPr/>
            </a:lvl1pPr>
          </a:lstStyle>
          <a:p>
            <a:pPr algn="ctr">
              <a:defRPr/>
            </a:pPr>
            <a:endParaRPr lang="en-US" altLang="zh-CN" sz="2800" dirty="0">
              <a:latin typeface="华文新魏" panose="02010800040101010101" pitchFamily="2" charset="-122"/>
              <a:ea typeface="华文新魏" panose="02010800040101010101" pitchFamily="2" charset="-122"/>
            </a:endParaRPr>
          </a:p>
        </p:txBody>
      </p:sp>
      <p:sp>
        <p:nvSpPr>
          <p:cNvPr id="14" name="文本占位符 6"/>
          <p:cNvSpPr>
            <a:spLocks noGrp="1"/>
          </p:cNvSpPr>
          <p:nvPr>
            <p:ph type="body" sz="quarter" idx="13" hasCustomPrompt="1"/>
          </p:nvPr>
        </p:nvSpPr>
        <p:spPr>
          <a:xfrm>
            <a:off x="3887755" y="2982612"/>
            <a:ext cx="8024208" cy="1223963"/>
          </a:xfrm>
        </p:spPr>
        <p:txBody>
          <a:bodyPr/>
          <a:lstStyle>
            <a:lvl1pPr marL="0" marR="0" indent="0" algn="l" defTabSz="914400" rtl="0" eaLnBrk="0" fontAlgn="base" latinLnBrk="0" hangingPunct="0">
              <a:lnSpc>
                <a:spcPct val="100000"/>
              </a:lnSpc>
              <a:spcBef>
                <a:spcPct val="15000"/>
              </a:spcBef>
              <a:spcAft>
                <a:spcPct val="0"/>
              </a:spcAft>
              <a:buClr>
                <a:schemeClr val="bg2"/>
              </a:buClr>
              <a:buSzPct val="75000"/>
              <a:buFont typeface="Wingdings" panose="05000000000000000000" pitchFamily="2" charset="2"/>
              <a:buNone/>
              <a:defRPr lang="zh-CN" altLang="en-US" sz="3750" b="1" kern="1200" dirty="0" smtClean="0">
                <a:solidFill>
                  <a:srgbClr val="FFFFFF"/>
                </a:solidFill>
                <a:latin typeface="隶书" panose="02010509060101010101" pitchFamily="49" charset="-122"/>
                <a:ea typeface="隶书" panose="02010509060101010101" pitchFamily="49" charset="-122"/>
                <a:cs typeface="Times New Roman" panose="02020603050405020304" pitchFamily="18" charset="0"/>
              </a:defRPr>
            </a:lvl1pPr>
          </a:lstStyle>
          <a:p>
            <a:pPr algn="r">
              <a:defRPr/>
            </a:pPr>
            <a:r>
              <a:rPr lang="en-US" altLang="zh-CN" dirty="0" smtClean="0">
                <a:latin typeface="隶书" panose="02010509060101010101" pitchFamily="49" charset="-122"/>
                <a:ea typeface="隶书" panose="02010509060101010101" pitchFamily="49" charset="-122"/>
              </a:rPr>
              <a:t>——</a:t>
            </a:r>
            <a:r>
              <a:rPr lang="zh-CN" altLang="en-US" dirty="0" smtClean="0">
                <a:latin typeface="隶书" panose="02010509060101010101" pitchFamily="49" charset="-122"/>
                <a:ea typeface="隶书" panose="02010509060101010101" pitchFamily="49" charset="-122"/>
              </a:rPr>
              <a:t>副标题</a:t>
            </a:r>
            <a:endParaRPr lang="zh-CN" altLang="en-US" b="0" dirty="0">
              <a:latin typeface="隶书" panose="02010509060101010101" pitchFamily="49" charset="-122"/>
              <a:ea typeface="隶书" panose="02010509060101010101" pitchFamily="49" charset="-122"/>
            </a:endParaRPr>
          </a:p>
        </p:txBody>
      </p:sp>
      <p:sp>
        <p:nvSpPr>
          <p:cNvPr id="2" name="日期占位符 1"/>
          <p:cNvSpPr>
            <a:spLocks noGrp="1"/>
          </p:cNvSpPr>
          <p:nvPr>
            <p:ph type="dt" sz="half" idx="14"/>
          </p:nvPr>
        </p:nvSpPr>
        <p:spPr/>
        <p:txBody>
          <a:bodyPr/>
          <a:lstStyle/>
          <a:p>
            <a:fld id="{0A2050A4-FCFF-40CE-B544-D4FE92206EC9}" type="datetimeFigureOut">
              <a:rPr lang="zh-CN" altLang="en-US" smtClean="0"/>
            </a:fld>
            <a:endParaRPr lang="zh-CN" altLang="en-US"/>
          </a:p>
        </p:txBody>
      </p:sp>
      <p:sp>
        <p:nvSpPr>
          <p:cNvPr id="3" name="页脚占位符 2"/>
          <p:cNvSpPr>
            <a:spLocks noGrp="1"/>
          </p:cNvSpPr>
          <p:nvPr>
            <p:ph type="ftr" sz="quarter" idx="15"/>
          </p:nvPr>
        </p:nvSpPr>
        <p:spPr>
          <a:xfrm>
            <a:off x="4165600" y="6248399"/>
            <a:ext cx="3860800" cy="473075"/>
          </a:xfrm>
          <a:prstGeom prst="rect">
            <a:avLst/>
          </a:prstGeom>
        </p:spPr>
        <p:txBody>
          <a:bodyPr/>
          <a:lstStyle/>
          <a:p>
            <a:endParaRPr lang="zh-CN" altLang="en-US"/>
          </a:p>
        </p:txBody>
      </p:sp>
      <p:sp>
        <p:nvSpPr>
          <p:cNvPr id="4" name="灯片编号占位符 3"/>
          <p:cNvSpPr>
            <a:spLocks noGrp="1"/>
          </p:cNvSpPr>
          <p:nvPr>
            <p:ph type="sldNum" sz="quarter" idx="16"/>
          </p:nvPr>
        </p:nvSpPr>
        <p:spPr/>
        <p:txBody>
          <a:bodyPr/>
          <a:lstStyle/>
          <a:p>
            <a:fld id="{7F5DB77F-A8D3-43A5-998A-70F8EAE53A53}" type="slidenum">
              <a:rPr lang="zh-CN" altLang="en-US" smtClean="0"/>
            </a:fld>
            <a:endParaRPr lang="zh-CN" altLang="en-US"/>
          </a:p>
        </p:txBody>
      </p:sp>
      <p:pic>
        <p:nvPicPr>
          <p:cNvPr id="10" name="图片 9"/>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3" cy="412109"/>
          </a:xfrm>
          <a:prstGeom prst="rect">
            <a:avLst/>
          </a:prstGeom>
          <a:noFill/>
          <a:ln>
            <a:noFill/>
          </a:ln>
        </p:spPr>
      </p:pic>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7F5DB77F-A8D3-43A5-998A-70F8EAE53A53}"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0A2050A4-FCFF-40CE-B544-D4FE92206EC9}" type="datetimeFigureOut">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457200"/>
            <a:ext cx="802640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dirty="0"/>
          </a:p>
        </p:txBody>
      </p:sp>
      <p:sp>
        <p:nvSpPr>
          <p:cNvPr id="5" name="Rectangle 3"/>
          <p:cNvSpPr>
            <a:spLocks noGrp="1" noChangeArrowheads="1"/>
          </p:cNvSpPr>
          <p:nvPr>
            <p:ph type="sldNum" sz="quarter" idx="11"/>
          </p:nvPr>
        </p:nvSpPr>
        <p:spPr/>
        <p:txBody>
          <a:bodyPr/>
          <a:lstStyle>
            <a:lvl1pPr>
              <a:defRPr/>
            </a:lvl1pPr>
          </a:lstStyle>
          <a:p>
            <a:fld id="{B8347B17-E679-48AE-A72F-16807C0D096C}"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7EECB57E-59B2-437D-B081-31B4F4361705}" type="datetime1">
              <a:rPr lang="zh-CN" altLang="en-US" smtClean="0"/>
            </a:fld>
            <a:endParaRPr lang="zh-CN" alt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609600" y="1981200"/>
            <a:ext cx="10972800" cy="3886200"/>
          </a:xfrm>
        </p:spPr>
        <p:txBody>
          <a:bodyPr/>
          <a:lstStyle/>
          <a:p>
            <a:pPr lvl="0"/>
            <a:r>
              <a:rPr lang="zh-CN" altLang="en-US" noProof="0" smtClean="0"/>
              <a:t>单击图标添加表格</a:t>
            </a:r>
            <a:endParaRPr lang="zh-CN" altLang="en-US" noProof="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7F5DB77F-A8D3-43A5-998A-70F8EAE53A53}"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0A2050A4-FCFF-40CE-B544-D4FE92206EC9}" type="datetimeFigureOut">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7F5DB77F-A8D3-43A5-998A-70F8EAE53A53}"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0A2050A4-FCFF-40CE-B544-D4FE92206EC9}" type="datetimeFigureOut">
              <a:rPr lang="zh-CN" altLang="en-US" smtClean="0"/>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EECB57E-59B2-437D-B081-31B4F4361705}" type="datetime1">
              <a:rPr lang="zh-CN" altLang="en-US" smtClean="0"/>
            </a:fld>
            <a:endParaRPr lang="zh-CN" altLang="en-US" dirty="0"/>
          </a:p>
        </p:txBody>
      </p:sp>
      <p:sp>
        <p:nvSpPr>
          <p:cNvPr id="5" name="Footer Placeholder 4"/>
          <p:cNvSpPr>
            <a:spLocks noGrp="1"/>
          </p:cNvSpPr>
          <p:nvPr>
            <p:ph type="ftr" sz="quarter" idx="11"/>
          </p:nvPr>
        </p:nvSpPr>
        <p:spPr>
          <a:xfrm>
            <a:off x="4165600" y="6248399"/>
            <a:ext cx="3860800" cy="47307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B8347B17-E679-48AE-A72F-16807C0D096C}"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EECB57E-59B2-437D-B081-31B4F4361705}" type="datetime1">
              <a:rPr lang="zh-CN" altLang="en-US" smtClean="0"/>
            </a:fld>
            <a:endParaRPr lang="zh-CN" altLang="en-US" dirty="0"/>
          </a:p>
        </p:txBody>
      </p:sp>
      <p:sp>
        <p:nvSpPr>
          <p:cNvPr id="4" name="页脚占位符 3"/>
          <p:cNvSpPr>
            <a:spLocks noGrp="1"/>
          </p:cNvSpPr>
          <p:nvPr>
            <p:ph type="ftr" sz="quarter" idx="11"/>
          </p:nvPr>
        </p:nvSpPr>
        <p:spPr>
          <a:xfrm>
            <a:off x="5384800" y="6356350"/>
            <a:ext cx="5486400" cy="365125"/>
          </a:xfrm>
        </p:spPr>
        <p:txBody>
          <a:bodyPr/>
          <a:lstStyle/>
          <a:p>
            <a:endParaRPr lang="zh-CN" altLang="en-US"/>
          </a:p>
        </p:txBody>
      </p:sp>
      <p:sp>
        <p:nvSpPr>
          <p:cNvPr id="5" name="灯片编号占位符 4"/>
          <p:cNvSpPr>
            <a:spLocks noGrp="1"/>
          </p:cNvSpPr>
          <p:nvPr>
            <p:ph type="sldNum" sz="quarter" idx="12"/>
          </p:nvPr>
        </p:nvSpPr>
        <p:spPr/>
        <p:txBody>
          <a:bodyPr/>
          <a:lstStyle/>
          <a:p>
            <a:fld id="{B8347B17-E679-48AE-A72F-16807C0D096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102119"/>
            <a:ext cx="11334829" cy="861471"/>
          </a:xfrm>
        </p:spPr>
        <p:txBody>
          <a:bodyPr/>
          <a:lstStyle>
            <a:lvl1pPr>
              <a:defRPr sz="3000" b="1">
                <a:latin typeface="+mn-ea"/>
                <a:ea typeface="+mn-ea"/>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09600" y="1196752"/>
            <a:ext cx="10972800" cy="4824536"/>
          </a:xfrm>
        </p:spPr>
        <p:txBody>
          <a:bodyPr/>
          <a:lstStyle>
            <a:lvl1pPr eaLnBrk="1" hangingPunct="1">
              <a:buClr>
                <a:srgbClr val="00007D"/>
              </a:buClr>
              <a:defRPr lang="zh-CN" altLang="en-US" sz="2700" dirty="0" smtClean="0">
                <a:solidFill>
                  <a:schemeClr val="tx1"/>
                </a:solidFill>
                <a:latin typeface="华文楷体" panose="02010600040101010101" pitchFamily="2" charset="-122"/>
                <a:ea typeface="华文楷体" panose="02010600040101010101" pitchFamily="2" charset="-122"/>
                <a:cs typeface="+mn-cs"/>
              </a:defRPr>
            </a:lvl1pPr>
            <a:lvl2pPr eaLnBrk="1" hangingPunct="1">
              <a:buClr>
                <a:srgbClr val="00007D"/>
              </a:buClr>
              <a:defRPr sz="2400">
                <a:latin typeface="华文楷体" panose="02010600040101010101" pitchFamily="2" charset="-122"/>
                <a:ea typeface="华文楷体" panose="02010600040101010101" pitchFamily="2" charset="-122"/>
              </a:defRPr>
            </a:lvl2pPr>
            <a:lvl3pPr marL="857250" indent="-171450" eaLnBrk="1" hangingPunct="1">
              <a:buClr>
                <a:srgbClr val="00007D"/>
              </a:buClr>
              <a:buFont typeface="Wingdings" panose="05000000000000000000" pitchFamily="2" charset="2"/>
              <a:buChar char="ü"/>
              <a:defRPr sz="2400">
                <a:latin typeface="华文楷体" panose="02010600040101010101" pitchFamily="2" charset="-122"/>
                <a:ea typeface="华文楷体" panose="02010600040101010101" pitchFamily="2" charset="-122"/>
              </a:defRPr>
            </a:lvl3pPr>
            <a:lvl4pPr>
              <a:defRPr sz="1800">
                <a:latin typeface="微软雅黑" panose="020B0503020204020204" charset="-122"/>
                <a:ea typeface="微软雅黑" panose="020B0503020204020204" charset="-122"/>
              </a:defRPr>
            </a:lvl4pPr>
            <a:lvl5pPr>
              <a:defRPr sz="1800">
                <a:latin typeface="微软雅黑" panose="020B0503020204020204" charset="-122"/>
                <a:ea typeface="微软雅黑" panose="020B050302020402020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sz="1500"/>
            </a:lvl1pPr>
          </a:lstStyle>
          <a:p>
            <a:fld id="{B8347B17-E679-48AE-A72F-16807C0D096C}"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7EECB57E-59B2-437D-B081-31B4F4361705}" type="datetime1">
              <a:rPr lang="zh-CN" altLang="en-US" smtClean="0"/>
            </a:fld>
            <a:endParaRPr lang="zh-CN" altLang="en-US" dirty="0"/>
          </a:p>
        </p:txBody>
      </p:sp>
      <p:pic>
        <p:nvPicPr>
          <p:cNvPr id="7" name="图片 6"/>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74184" y="45091"/>
            <a:ext cx="2006151" cy="42057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3000" b="1" cap="all">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atin typeface="微软雅黑" panose="020B0503020204020204" charset="-122"/>
                <a:ea typeface="微软雅黑" panose="020B0503020204020204" charset="-122"/>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B8347B17-E679-48AE-A72F-16807C0D096C}"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7EECB57E-59B2-437D-B081-31B4F4361705}" type="datetime1">
              <a:rPr lang="zh-CN" altLang="en-US" smtClean="0"/>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81200"/>
            <a:ext cx="5384800" cy="3886200"/>
          </a:xfrm>
        </p:spPr>
        <p:txBody>
          <a:bodyPr/>
          <a:lstStyle>
            <a:lvl1pPr>
              <a:defRPr sz="2100">
                <a:latin typeface="微软雅黑" panose="020B0503020204020204" charset="-122"/>
                <a:ea typeface="微软雅黑" panose="020B0503020204020204" charset="-122"/>
              </a:defRPr>
            </a:lvl1pPr>
            <a:lvl2pPr>
              <a:defRPr sz="1800">
                <a:latin typeface="微软雅黑" panose="020B0503020204020204" charset="-122"/>
                <a:ea typeface="微软雅黑" panose="020B0503020204020204" charset="-122"/>
              </a:defRPr>
            </a:lvl2pPr>
            <a:lvl3pPr>
              <a:defRPr sz="1500">
                <a:latin typeface="微软雅黑" panose="020B0503020204020204" charset="-122"/>
                <a:ea typeface="微软雅黑" panose="020B0503020204020204" charset="-122"/>
              </a:defRPr>
            </a:lvl3pPr>
            <a:lvl4pPr>
              <a:defRPr sz="1350">
                <a:latin typeface="微软雅黑" panose="020B0503020204020204" charset="-122"/>
                <a:ea typeface="微软雅黑" panose="020B0503020204020204" charset="-122"/>
              </a:defRPr>
            </a:lvl4pPr>
            <a:lvl5pPr>
              <a:defRPr sz="1350">
                <a:latin typeface="微软雅黑" panose="020B0503020204020204" charset="-122"/>
                <a:ea typeface="微软雅黑" panose="020B0503020204020204" charset="-122"/>
              </a:defRPr>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2100">
                <a:latin typeface="微软雅黑" panose="020B0503020204020204" charset="-122"/>
                <a:ea typeface="微软雅黑" panose="020B0503020204020204" charset="-122"/>
              </a:defRPr>
            </a:lvl1pPr>
            <a:lvl2pPr>
              <a:defRPr sz="1800">
                <a:latin typeface="微软雅黑" panose="020B0503020204020204" charset="-122"/>
                <a:ea typeface="微软雅黑" panose="020B0503020204020204" charset="-122"/>
              </a:defRPr>
            </a:lvl2pPr>
            <a:lvl3pPr>
              <a:defRPr sz="1500">
                <a:latin typeface="微软雅黑" panose="020B0503020204020204" charset="-122"/>
                <a:ea typeface="微软雅黑" panose="020B0503020204020204" charset="-122"/>
              </a:defRPr>
            </a:lvl3pPr>
            <a:lvl4pPr>
              <a:defRPr sz="1350">
                <a:latin typeface="微软雅黑" panose="020B0503020204020204" charset="-122"/>
                <a:ea typeface="微软雅黑" panose="020B0503020204020204" charset="-122"/>
              </a:defRPr>
            </a:lvl4pPr>
            <a:lvl5pPr>
              <a:defRPr sz="1350">
                <a:latin typeface="微软雅黑" panose="020B0503020204020204" charset="-122"/>
                <a:ea typeface="微软雅黑" panose="020B0503020204020204" charset="-122"/>
              </a:defRPr>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B8347B17-E679-48AE-A72F-16807C0D096C}"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7EECB57E-59B2-437D-B081-31B4F4361705}" type="datetime1">
              <a:rPr lang="zh-CN" altLang="en-US" smtClean="0"/>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1800">
                <a:latin typeface="微软雅黑" panose="020B0503020204020204" charset="-122"/>
                <a:ea typeface="微软雅黑" panose="020B0503020204020204" charset="-122"/>
              </a:defRPr>
            </a:lvl1pPr>
            <a:lvl2pPr>
              <a:defRPr sz="1500">
                <a:latin typeface="微软雅黑" panose="020B0503020204020204" charset="-122"/>
                <a:ea typeface="微软雅黑" panose="020B0503020204020204" charset="-122"/>
              </a:defRPr>
            </a:lvl2pPr>
            <a:lvl3pPr>
              <a:defRPr sz="135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1800" b="1">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1800">
                <a:latin typeface="微软雅黑" panose="020B0503020204020204" charset="-122"/>
                <a:ea typeface="微软雅黑" panose="020B0503020204020204" charset="-122"/>
              </a:defRPr>
            </a:lvl1pPr>
            <a:lvl2pPr>
              <a:defRPr sz="1500">
                <a:latin typeface="微软雅黑" panose="020B0503020204020204" charset="-122"/>
                <a:ea typeface="微软雅黑" panose="020B0503020204020204" charset="-122"/>
              </a:defRPr>
            </a:lvl2pPr>
            <a:lvl3pPr>
              <a:defRPr sz="135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8" name="Rectangle 3"/>
          <p:cNvSpPr>
            <a:spLocks noGrp="1" noChangeArrowheads="1"/>
          </p:cNvSpPr>
          <p:nvPr>
            <p:ph type="sldNum" sz="quarter" idx="11"/>
          </p:nvPr>
        </p:nvSpPr>
        <p:spPr/>
        <p:txBody>
          <a:bodyPr/>
          <a:lstStyle>
            <a:lvl1pPr>
              <a:defRPr/>
            </a:lvl1pPr>
          </a:lstStyle>
          <a:p>
            <a:fld id="{B8347B17-E679-48AE-A72F-16807C0D096C}" type="slidenum">
              <a:rPr lang="zh-CN" altLang="en-US" smtClean="0"/>
            </a:fld>
            <a:endParaRPr lang="zh-CN" altLang="en-US"/>
          </a:p>
        </p:txBody>
      </p:sp>
      <p:sp>
        <p:nvSpPr>
          <p:cNvPr id="9" name="Rectangle 16"/>
          <p:cNvSpPr>
            <a:spLocks noGrp="1" noChangeArrowheads="1"/>
          </p:cNvSpPr>
          <p:nvPr>
            <p:ph type="dt" sz="half" idx="12"/>
          </p:nvPr>
        </p:nvSpPr>
        <p:spPr/>
        <p:txBody>
          <a:bodyPr/>
          <a:lstStyle>
            <a:lvl1pPr>
              <a:defRPr/>
            </a:lvl1pPr>
          </a:lstStyle>
          <a:p>
            <a:fld id="{7EECB57E-59B2-437D-B081-31B4F4361705}" type="datetime1">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4" name="Rectangle 3"/>
          <p:cNvSpPr>
            <a:spLocks noGrp="1" noChangeArrowheads="1"/>
          </p:cNvSpPr>
          <p:nvPr>
            <p:ph type="sldNum" sz="quarter" idx="11"/>
          </p:nvPr>
        </p:nvSpPr>
        <p:spPr/>
        <p:txBody>
          <a:bodyPr/>
          <a:lstStyle>
            <a:lvl1pPr>
              <a:defRPr/>
            </a:lvl1pPr>
          </a:lstStyle>
          <a:p>
            <a:fld id="{7F5DB77F-A8D3-43A5-998A-70F8EAE53A53}" type="slidenum">
              <a:rPr lang="zh-CN" altLang="en-US" smtClean="0"/>
            </a:fld>
            <a:endParaRPr lang="zh-CN" altLang="en-US"/>
          </a:p>
        </p:txBody>
      </p:sp>
      <p:sp>
        <p:nvSpPr>
          <p:cNvPr id="5" name="Rectangle 16"/>
          <p:cNvSpPr>
            <a:spLocks noGrp="1" noChangeArrowheads="1"/>
          </p:cNvSpPr>
          <p:nvPr>
            <p:ph type="dt" sz="half" idx="12"/>
          </p:nvPr>
        </p:nvSpPr>
        <p:spPr/>
        <p:txBody>
          <a:bodyPr/>
          <a:lstStyle>
            <a:lvl1pPr>
              <a:defRPr/>
            </a:lvl1pPr>
          </a:lstStyle>
          <a:p>
            <a:fld id="{0A2050A4-FCFF-40CE-B544-D4FE92206EC9}" type="datetimeFigureOut">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3" name="Rectangle 3"/>
          <p:cNvSpPr>
            <a:spLocks noGrp="1" noChangeArrowheads="1"/>
          </p:cNvSpPr>
          <p:nvPr>
            <p:ph type="sldNum" sz="quarter" idx="11"/>
          </p:nvPr>
        </p:nvSpPr>
        <p:spPr/>
        <p:txBody>
          <a:bodyPr/>
          <a:lstStyle>
            <a:lvl1pPr>
              <a:defRPr/>
            </a:lvl1pPr>
          </a:lstStyle>
          <a:p>
            <a:fld id="{B8347B17-E679-48AE-A72F-16807C0D096C}" type="slidenum">
              <a:rPr lang="zh-CN" altLang="en-US" smtClean="0"/>
            </a:fld>
            <a:endParaRPr lang="zh-CN" altLang="en-US"/>
          </a:p>
        </p:txBody>
      </p:sp>
      <p:sp>
        <p:nvSpPr>
          <p:cNvPr id="4" name="Rectangle 16"/>
          <p:cNvSpPr>
            <a:spLocks noGrp="1" noChangeArrowheads="1"/>
          </p:cNvSpPr>
          <p:nvPr>
            <p:ph type="dt" sz="half" idx="12"/>
          </p:nvPr>
        </p:nvSpPr>
        <p:spPr/>
        <p:txBody>
          <a:bodyPr/>
          <a:lstStyle>
            <a:lvl1pPr>
              <a:defRPr/>
            </a:lvl1pPr>
          </a:lstStyle>
          <a:p>
            <a:fld id="{7EECB57E-59B2-437D-B081-31B4F4361705}" type="datetime1">
              <a:rPr lang="zh-CN" altLang="en-US" smtClean="0"/>
            </a:fld>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endParaRPr lang="zh-CN" altLang="en-US" smtClean="0"/>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7F5DB77F-A8D3-43A5-998A-70F8EAE53A53}"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0A2050A4-FCFF-40CE-B544-D4FE92206EC9}" type="datetimeFigureOut">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endParaRPr lang="zh-CN" altLang="en-US" smtClean="0"/>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A7AAEAA2-D029-4D23-B6D5-DE004B8B3ED2}"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6EF2F5ED-D19D-4097-92A9-D6092B3D6E68}" type="datetimeFigureOut">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microsoft.com/office/2007/relationships/hdphoto" Target="../media/image3.wdp"/><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lstStyle>
            <a:lvl1pPr algn="r">
              <a:defRPr sz="900" b="0">
                <a:latin typeface="微软雅黑" panose="020B0503020204020204" charset="-122"/>
                <a:ea typeface="微软雅黑" panose="020B0503020204020204" charset="-122"/>
                <a:cs typeface="微软雅黑" panose="020B0503020204020204" charset="-122"/>
              </a:defRPr>
            </a:lvl1pPr>
          </a:lstStyle>
          <a:p>
            <a:fld id="{B8347B17-E679-48AE-A72F-16807C0D096C}" type="slidenum">
              <a:rPr lang="zh-CN" altLang="en-US" smtClean="0"/>
            </a:fld>
            <a:endParaRPr lang="zh-CN" altLang="en-US"/>
          </a:p>
        </p:txBody>
      </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GB"/>
              <a:t>单击此处编辑母版标题样式</a:t>
            </a:r>
            <a:endParaRPr lang="zh-CN" altLang="en-GB"/>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GB"/>
              <a:t>单击此处编辑母版文本样式</a:t>
            </a:r>
            <a:endParaRPr lang="zh-CN" altLang="en-GB"/>
          </a:p>
          <a:p>
            <a:pPr lvl="1"/>
            <a:r>
              <a:rPr lang="zh-CN" altLang="en-GB"/>
              <a:t>第二级</a:t>
            </a:r>
            <a:endParaRPr lang="zh-CN" altLang="en-GB"/>
          </a:p>
          <a:p>
            <a:pPr lvl="2"/>
            <a:r>
              <a:rPr lang="zh-CN" altLang="en-GB"/>
              <a:t>第三级</a:t>
            </a:r>
            <a:endParaRPr lang="zh-CN" altLang="en-GB"/>
          </a:p>
          <a:p>
            <a:pPr lvl="3"/>
            <a:r>
              <a:rPr lang="zh-CN" altLang="en-GB"/>
              <a:t>第四级</a:t>
            </a:r>
            <a:endParaRPr lang="zh-CN" altLang="en-GB"/>
          </a:p>
          <a:p>
            <a:pPr lvl="4"/>
            <a:r>
              <a:rPr lang="zh-CN" altLang="en-GB"/>
              <a:t>第五级</a:t>
            </a:r>
            <a:endParaRPr lang="zh-CN" altLang="en-GB"/>
          </a:p>
        </p:txBody>
      </p:sp>
      <p:sp>
        <p:nvSpPr>
          <p:cNvPr id="6160"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l">
              <a:defRPr sz="900" b="0">
                <a:latin typeface="微软雅黑" panose="020B0503020204020204" charset="-122"/>
                <a:ea typeface="微软雅黑" panose="020B0503020204020204" charset="-122"/>
                <a:cs typeface="微软雅黑" panose="020B0503020204020204" charset="-122"/>
              </a:defRPr>
            </a:lvl1pPr>
          </a:lstStyle>
          <a:p>
            <a:fld id="{7EECB57E-59B2-437D-B081-31B4F4361705}" type="datetime1">
              <a:rPr lang="zh-CN" altLang="en-US" smtClean="0"/>
            </a:fld>
            <a:endParaRPr lang="zh-CN" altLang="en-US" dirty="0"/>
          </a:p>
        </p:txBody>
      </p:sp>
      <p:pic>
        <p:nvPicPr>
          <p:cNvPr id="4" name="图片 3"/>
          <p:cNvPicPr>
            <a:picLocks noChangeAspect="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3" cy="4121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rtl="0" eaLnBrk="1" fontAlgn="base" hangingPunct="1">
        <a:spcBef>
          <a:spcPct val="0"/>
        </a:spcBef>
        <a:spcAft>
          <a:spcPct val="0"/>
        </a:spcAft>
        <a:defRPr sz="3300">
          <a:solidFill>
            <a:schemeClr val="tx1"/>
          </a:solidFill>
          <a:latin typeface="微软雅黑" panose="020B0503020204020204" charset="-122"/>
          <a:ea typeface="微软雅黑" panose="020B0503020204020204" charset="-122"/>
          <a:cs typeface="+mj-cs"/>
        </a:defRPr>
      </a:lvl1pPr>
      <a:lvl2pPr algn="l" rtl="0" eaLnBrk="1" fontAlgn="base" hangingPunct="1">
        <a:spcBef>
          <a:spcPct val="0"/>
        </a:spcBef>
        <a:spcAft>
          <a:spcPct val="0"/>
        </a:spcAft>
        <a:defRPr sz="4400">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4400">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4400">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4400">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4400">
          <a:solidFill>
            <a:schemeClr val="tx1"/>
          </a:solidFill>
          <a:latin typeface="Arial" panose="020B0604020202020204" pitchFamily="34" charset="0"/>
        </a:defRPr>
      </a:lvl6pPr>
      <a:lvl7pPr marL="914400" algn="l" rtl="0" eaLnBrk="1" fontAlgn="base" hangingPunct="1">
        <a:spcBef>
          <a:spcPct val="0"/>
        </a:spcBef>
        <a:spcAft>
          <a:spcPct val="0"/>
        </a:spcAft>
        <a:defRPr sz="4400">
          <a:solidFill>
            <a:schemeClr val="tx1"/>
          </a:solidFill>
          <a:latin typeface="Arial" panose="020B0604020202020204" pitchFamily="34" charset="0"/>
        </a:defRPr>
      </a:lvl7pPr>
      <a:lvl8pPr marL="1371600" algn="l" rtl="0" eaLnBrk="1" fontAlgn="base" hangingPunct="1">
        <a:spcBef>
          <a:spcPct val="0"/>
        </a:spcBef>
        <a:spcAft>
          <a:spcPct val="0"/>
        </a:spcAft>
        <a:defRPr sz="4400">
          <a:solidFill>
            <a:schemeClr val="tx1"/>
          </a:solidFill>
          <a:latin typeface="Arial" panose="020B0604020202020204" pitchFamily="34" charset="0"/>
        </a:defRPr>
      </a:lvl8pPr>
      <a:lvl9pPr marL="1828800" algn="l" rtl="0" eaLnBrk="1" fontAlgn="base" hangingPunct="1">
        <a:spcBef>
          <a:spcPct val="0"/>
        </a:spcBef>
        <a:spcAft>
          <a:spcPct val="0"/>
        </a:spcAft>
        <a:defRPr sz="4400">
          <a:solidFill>
            <a:schemeClr val="tx1"/>
          </a:solidFill>
          <a:latin typeface="Arial" panose="020B0604020202020204" pitchFamily="34" charset="0"/>
        </a:defRPr>
      </a:lvl9pPr>
    </p:titleStyle>
    <p:bodyStyle>
      <a:lvl1pPr marL="257175" indent="-257175" algn="l" rtl="0" eaLnBrk="1" fontAlgn="base" hangingPunct="1">
        <a:spcBef>
          <a:spcPct val="15000"/>
        </a:spcBef>
        <a:spcAft>
          <a:spcPct val="0"/>
        </a:spcAft>
        <a:buClr>
          <a:schemeClr val="bg2"/>
        </a:buClr>
        <a:buSzPct val="75000"/>
        <a:buFont typeface="Wingdings" panose="05000000000000000000" pitchFamily="2" charset="2"/>
        <a:buChar char="n"/>
        <a:defRPr sz="2400">
          <a:solidFill>
            <a:schemeClr val="tx1"/>
          </a:solidFill>
          <a:latin typeface="微软雅黑" panose="020B0503020204020204" charset="-122"/>
          <a:ea typeface="微软雅黑" panose="020B0503020204020204" charset="-122"/>
          <a:cs typeface="+mn-cs"/>
        </a:defRPr>
      </a:lvl1pPr>
      <a:lvl2pPr marL="557530" indent="-213995" algn="l" rtl="0" eaLnBrk="1" fontAlgn="base" hangingPunct="1">
        <a:spcBef>
          <a:spcPct val="15000"/>
        </a:spcBef>
        <a:spcAft>
          <a:spcPct val="0"/>
        </a:spcAft>
        <a:buClr>
          <a:schemeClr val="accent2"/>
        </a:buClr>
        <a:buSzPct val="80000"/>
        <a:buFont typeface="Wingdings" panose="05000000000000000000" pitchFamily="2" charset="2"/>
        <a:buChar char="¨"/>
        <a:defRPr sz="2100">
          <a:solidFill>
            <a:schemeClr val="tx1"/>
          </a:solidFill>
          <a:latin typeface="微软雅黑" panose="020B0503020204020204" charset="-122"/>
          <a:ea typeface="微软雅黑" panose="020B0503020204020204" charset="-122"/>
        </a:defRPr>
      </a:lvl2pPr>
      <a:lvl3pPr marL="857250" indent="-171450" algn="l" rtl="0" eaLnBrk="1" fontAlgn="base" hangingPunct="1">
        <a:spcBef>
          <a:spcPct val="15000"/>
        </a:spcBef>
        <a:spcAft>
          <a:spcPct val="0"/>
        </a:spcAft>
        <a:buClr>
          <a:schemeClr val="bg2"/>
        </a:buClr>
        <a:buSzPct val="65000"/>
        <a:buFont typeface="Wingdings" panose="05000000000000000000" pitchFamily="2" charset="2"/>
        <a:buChar char="n"/>
        <a:defRPr sz="1800">
          <a:solidFill>
            <a:schemeClr val="tx1"/>
          </a:solidFill>
          <a:latin typeface="微软雅黑" panose="020B0503020204020204" charset="-122"/>
          <a:ea typeface="微软雅黑" panose="020B0503020204020204" charset="-122"/>
        </a:defRPr>
      </a:lvl3pPr>
      <a:lvl4pPr marL="1200150" indent="-171450" algn="l" rtl="0" eaLnBrk="1" fontAlgn="base" hangingPunct="1">
        <a:spcBef>
          <a:spcPct val="15000"/>
        </a:spcBef>
        <a:spcAft>
          <a:spcPct val="0"/>
        </a:spcAft>
        <a:buClr>
          <a:schemeClr val="accent2"/>
        </a:buClr>
        <a:buSzPct val="70000"/>
        <a:buFont typeface="Wingdings" panose="05000000000000000000" pitchFamily="2" charset="2"/>
        <a:buChar char="¨"/>
        <a:defRPr sz="1500">
          <a:solidFill>
            <a:schemeClr val="tx1"/>
          </a:solidFill>
          <a:latin typeface="微软雅黑" panose="020B0503020204020204" charset="-122"/>
          <a:ea typeface="微软雅黑" panose="020B0503020204020204" charset="-122"/>
        </a:defRPr>
      </a:lvl4pPr>
      <a:lvl5pPr marL="1543050" indent="-171450" algn="l" rtl="0" eaLnBrk="1" fontAlgn="base" hangingPunct="1">
        <a:spcBef>
          <a:spcPct val="15000"/>
        </a:spcBef>
        <a:spcAft>
          <a:spcPct val="0"/>
        </a:spcAft>
        <a:buClr>
          <a:schemeClr val="bg2"/>
        </a:buClr>
        <a:buFont typeface="Wingdings" panose="05000000000000000000" pitchFamily="2" charset="2"/>
        <a:buChar char="§"/>
        <a:defRPr sz="1500">
          <a:solidFill>
            <a:schemeClr val="tx1"/>
          </a:solidFill>
          <a:latin typeface="微软雅黑" panose="020B0503020204020204" charset="-122"/>
          <a:ea typeface="微软雅黑" panose="020B0503020204020204" charset="-122"/>
        </a:defRPr>
      </a:lvl5pPr>
      <a:lvl6pPr marL="1885950" indent="-171450" algn="l" rtl="0" eaLnBrk="1" fontAlgn="base" hangingPunct="1">
        <a:spcBef>
          <a:spcPct val="15000"/>
        </a:spcBef>
        <a:spcAft>
          <a:spcPct val="0"/>
        </a:spcAft>
        <a:buClr>
          <a:schemeClr val="bg2"/>
        </a:buClr>
        <a:buFont typeface="Wingdings" panose="05000000000000000000" pitchFamily="2" charset="2"/>
        <a:buChar char="§"/>
        <a:defRPr sz="1500">
          <a:solidFill>
            <a:schemeClr val="tx1"/>
          </a:solidFill>
          <a:latin typeface="+mn-lt"/>
        </a:defRPr>
      </a:lvl6pPr>
      <a:lvl7pPr marL="2228850" indent="-171450" algn="l" rtl="0" eaLnBrk="1" fontAlgn="base" hangingPunct="1">
        <a:spcBef>
          <a:spcPct val="15000"/>
        </a:spcBef>
        <a:spcAft>
          <a:spcPct val="0"/>
        </a:spcAft>
        <a:buClr>
          <a:schemeClr val="bg2"/>
        </a:buClr>
        <a:buFont typeface="Wingdings" panose="05000000000000000000" pitchFamily="2" charset="2"/>
        <a:buChar char="§"/>
        <a:defRPr sz="1500">
          <a:solidFill>
            <a:schemeClr val="tx1"/>
          </a:solidFill>
          <a:latin typeface="+mn-lt"/>
        </a:defRPr>
      </a:lvl7pPr>
      <a:lvl8pPr marL="2571750" indent="-171450" algn="l" rtl="0" eaLnBrk="1" fontAlgn="base" hangingPunct="1">
        <a:spcBef>
          <a:spcPct val="15000"/>
        </a:spcBef>
        <a:spcAft>
          <a:spcPct val="0"/>
        </a:spcAft>
        <a:buClr>
          <a:schemeClr val="bg2"/>
        </a:buClr>
        <a:buFont typeface="Wingdings" panose="05000000000000000000" pitchFamily="2" charset="2"/>
        <a:buChar char="§"/>
        <a:defRPr sz="1500">
          <a:solidFill>
            <a:schemeClr val="tx1"/>
          </a:solidFill>
          <a:latin typeface="+mn-lt"/>
        </a:defRPr>
      </a:lvl8pPr>
      <a:lvl9pPr marL="2914650" indent="-171450" algn="l" rtl="0" eaLnBrk="1" fontAlgn="base" hangingPunct="1">
        <a:spcBef>
          <a:spcPct val="15000"/>
        </a:spcBef>
        <a:spcAft>
          <a:spcPct val="0"/>
        </a:spcAft>
        <a:buClr>
          <a:schemeClr val="bg2"/>
        </a:buClr>
        <a:buFont typeface="Wingdings" panose="05000000000000000000" pitchFamily="2" charset="2"/>
        <a:buChar char="§"/>
        <a:defRPr sz="1500">
          <a:solidFill>
            <a:schemeClr val="tx1"/>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15.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image" Target="../media/image15.png"/></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9.xml"/><Relationship Id="rId2" Type="http://schemas.openxmlformats.org/officeDocument/2006/relationships/image" Target="../media/image16.GIF"/><Relationship Id="rId1" Type="http://schemas.openxmlformats.org/officeDocument/2006/relationships/hyperlink" Target="http://zh.wikipedia.org/wiki/File:Dijkstra_Animation.gif" TargetMode="Externa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7.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18.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18.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19.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image" Target="../media/image21.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image" Target="../media/image22.pn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image" Target="../media/image23.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0.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image" Target="../media/image18.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18.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image" Target="../media/image19.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image" Target="../media/image20.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image" Target="../media/image22.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image" Target="../media/image22.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image" Target="../media/image23.png"/></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3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image" Target="../media/image24.png"/></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image" Target="../media/image24.pn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image" Target="../media/image24.pn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image" Target="../media/image24.pn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24.png"/></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4.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4.png"/></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image" Target="../media/image13.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image" Target="../media/image14.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6.jpeg"/><Relationship Id="rId1"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15.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5.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5.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image" Target="../media/image15.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image" Target="../media/image15.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15.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15.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ctrTitle"/>
          </p:nvPr>
        </p:nvSpPr>
        <p:spPr/>
        <p:txBody>
          <a:bodyPr vert="horz" wrap="square" lIns="91440" tIns="45720" rIns="91440" bIns="45720" anchor="b" anchorCtr="0"/>
          <a:p>
            <a:pPr eaLnBrk="1" hangingPunct="1">
              <a:buClrTx/>
              <a:buSzTx/>
              <a:buFontTx/>
            </a:pPr>
            <a:r>
              <a:rPr lang="zh-CN" altLang="en-US" kern="1200" dirty="0">
                <a:latin typeface="+mj-lt"/>
                <a:ea typeface="+mj-ea"/>
                <a:cs typeface="+mj-cs"/>
              </a:rPr>
              <a:t>图论</a:t>
            </a:r>
            <a:r>
              <a:rPr lang="zh-CN" altLang="en-US" kern="1200" dirty="0">
                <a:latin typeface="+mj-lt"/>
                <a:ea typeface="+mj-ea"/>
                <a:cs typeface="+mj-cs"/>
              </a:rPr>
              <a:t>基础</a:t>
            </a:r>
            <a:endParaRPr lang="zh-CN" altLang="en-US" kern="1200" dirty="0">
              <a:latin typeface="+mj-lt"/>
              <a:ea typeface="+mj-ea"/>
              <a:cs typeface="+mj-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847215" y="353695"/>
            <a:ext cx="8501380" cy="610235"/>
          </a:xfrm>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endParaRPr>
          </a:p>
        </p:txBody>
      </p:sp>
      <p:sp>
        <p:nvSpPr>
          <p:cNvPr id="3" name="内容占位符 2"/>
          <p:cNvSpPr>
            <a:spLocks noGrp="1"/>
          </p:cNvSpPr>
          <p:nvPr>
            <p:ph idx="1"/>
          </p:nvPr>
        </p:nvSpPr>
        <p:spPr/>
        <p:txBody>
          <a:bodyPr/>
          <a:p>
            <a:r>
              <a:rPr>
                <a:latin typeface="Times New Roman" panose="02020603050405020304" pitchFamily="18" charset="0"/>
                <a:sym typeface="+mn-ea"/>
              </a:rPr>
              <a:t>完全图</a:t>
            </a:r>
            <a:r>
              <a:rPr lang="en-US" altLang="zh-CN">
                <a:latin typeface="Times New Roman" panose="02020603050405020304" pitchFamily="18" charset="0"/>
                <a:sym typeface="+mn-ea"/>
              </a:rPr>
              <a:t>Kn</a:t>
            </a:r>
            <a:r>
              <a:rPr>
                <a:latin typeface="Times New Roman" panose="02020603050405020304" pitchFamily="18" charset="0"/>
                <a:sym typeface="+mn-ea"/>
              </a:rPr>
              <a:t>有多少条边？ </a:t>
            </a:r>
            <a:endParaRPr lang="zh-CN" altLang="en-US" dirty="0">
              <a:latin typeface="Times New Roman" panose="02020603050405020304" pitchFamily="18" charset="0"/>
            </a:endParaRPr>
          </a:p>
        </p:txBody>
      </p:sp>
      <p:sp>
        <p:nvSpPr>
          <p:cNvPr id="16386" name="Rectangle 7"/>
          <p:cNvSpPr/>
          <p:nvPr/>
        </p:nvSpPr>
        <p:spPr>
          <a:xfrm>
            <a:off x="3342005" y="2066290"/>
            <a:ext cx="3554730" cy="358775"/>
          </a:xfrm>
          <a:prstGeom prst="rect">
            <a:avLst/>
          </a:prstGeom>
          <a:noFill/>
          <a:ln w="9525">
            <a:noFill/>
          </a:ln>
        </p:spPr>
        <p:txBody>
          <a:bodyPr wrap="none" anchor="ctr" anchorCtr="0">
            <a:noAutofit/>
          </a:bodyPr>
          <a:p>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sp>
        <p:nvSpPr>
          <p:cNvPr id="16387" name="Rectangle 8"/>
          <p:cNvSpPr/>
          <p:nvPr/>
        </p:nvSpPr>
        <p:spPr>
          <a:xfrm>
            <a:off x="2712085" y="1485265"/>
            <a:ext cx="1504315" cy="334645"/>
          </a:xfrm>
          <a:prstGeom prst="rect">
            <a:avLst/>
          </a:prstGeom>
          <a:noFill/>
          <a:ln w="9525">
            <a:noFill/>
          </a:ln>
        </p:spPr>
        <p:txBody>
          <a:bodyPr wrap="none" anchor="ctr" anchorCtr="0">
            <a:noAutofit/>
          </a:bodyPr>
          <a:p>
            <a:pPr algn="l"/>
            <a:endParaRPr lang="zh-CN" altLang="en-US" sz="1800" dirty="0">
              <a:latin typeface="Times New Roman" panose="02020603050405020304" pitchFamily="18" charset="0"/>
            </a:endParaRPr>
          </a:p>
        </p:txBody>
      </p:sp>
      <p:sp>
        <p:nvSpPr>
          <p:cNvPr id="16388" name="Rectangle 9"/>
          <p:cNvSpPr/>
          <p:nvPr/>
        </p:nvSpPr>
        <p:spPr>
          <a:xfrm>
            <a:off x="3395663" y="3006566"/>
            <a:ext cx="309880" cy="106680"/>
          </a:xfrm>
          <a:prstGeom prst="rect">
            <a:avLst/>
          </a:prstGeom>
          <a:noFill/>
          <a:ln w="9525">
            <a:noFill/>
          </a:ln>
        </p:spPr>
        <p:txBody>
          <a:bodyPr wrap="none" anchor="ctr" anchorCtr="0">
            <a:spAutoFit/>
          </a:bodyPr>
          <a:p>
            <a:endParaRPr lang="zh-CN" altLang="zh-CN" sz="100" dirty="0">
              <a:latin typeface="Times New Roman" panose="02020603050405020304" pitchFamily="18" charset="0"/>
            </a:endParaRPr>
          </a:p>
        </p:txBody>
      </p:sp>
      <p:sp>
        <p:nvSpPr>
          <p:cNvPr id="16389" name="Oval 11"/>
          <p:cNvSpPr/>
          <p:nvPr/>
        </p:nvSpPr>
        <p:spPr>
          <a:xfrm>
            <a:off x="4707731" y="3015854"/>
            <a:ext cx="80963" cy="6667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0" name="Oval 12"/>
          <p:cNvSpPr/>
          <p:nvPr/>
        </p:nvSpPr>
        <p:spPr>
          <a:xfrm>
            <a:off x="6690122" y="2878931"/>
            <a:ext cx="82153"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1" name="Oval 13"/>
          <p:cNvSpPr/>
          <p:nvPr/>
        </p:nvSpPr>
        <p:spPr>
          <a:xfrm>
            <a:off x="5728097" y="2457450"/>
            <a:ext cx="82153"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2" name="Oval 14"/>
          <p:cNvSpPr/>
          <p:nvPr/>
        </p:nvSpPr>
        <p:spPr>
          <a:xfrm>
            <a:off x="6366272" y="4121944"/>
            <a:ext cx="82153"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3" name="Line 15"/>
          <p:cNvSpPr/>
          <p:nvPr/>
        </p:nvSpPr>
        <p:spPr>
          <a:xfrm flipV="1">
            <a:off x="4788694" y="2522935"/>
            <a:ext cx="939404" cy="492919"/>
          </a:xfrm>
          <a:prstGeom prst="line">
            <a:avLst/>
          </a:prstGeom>
          <a:ln w="38100" cap="flat" cmpd="sng">
            <a:solidFill>
              <a:schemeClr val="tx1"/>
            </a:solidFill>
            <a:prstDash val="solid"/>
            <a:headEnd type="none" w="med" len="med"/>
            <a:tailEnd type="none" w="med" len="med"/>
          </a:ln>
        </p:spPr>
      </p:sp>
      <p:sp>
        <p:nvSpPr>
          <p:cNvPr id="16394" name="Line 16"/>
          <p:cNvSpPr/>
          <p:nvPr/>
        </p:nvSpPr>
        <p:spPr>
          <a:xfrm flipH="1" flipV="1">
            <a:off x="4748213" y="3082529"/>
            <a:ext cx="376238" cy="1039415"/>
          </a:xfrm>
          <a:prstGeom prst="line">
            <a:avLst/>
          </a:prstGeom>
          <a:ln w="38100" cap="flat" cmpd="sng">
            <a:solidFill>
              <a:schemeClr val="tx1"/>
            </a:solidFill>
            <a:prstDash val="solid"/>
            <a:headEnd type="none" w="med" len="med"/>
            <a:tailEnd type="none" w="med" len="med"/>
          </a:ln>
        </p:spPr>
      </p:sp>
      <p:sp>
        <p:nvSpPr>
          <p:cNvPr id="16395" name="Line 17"/>
          <p:cNvSpPr/>
          <p:nvPr/>
        </p:nvSpPr>
        <p:spPr>
          <a:xfrm flipH="1">
            <a:off x="6441281" y="2965847"/>
            <a:ext cx="273844" cy="1134665"/>
          </a:xfrm>
          <a:prstGeom prst="line">
            <a:avLst/>
          </a:prstGeom>
          <a:ln w="38100" cap="flat" cmpd="sng">
            <a:solidFill>
              <a:schemeClr val="tx1"/>
            </a:solidFill>
            <a:prstDash val="solid"/>
            <a:headEnd type="none" w="med" len="med"/>
            <a:tailEnd type="none" w="med" len="med"/>
          </a:ln>
        </p:spPr>
      </p:sp>
      <p:sp>
        <p:nvSpPr>
          <p:cNvPr id="16396" name="Line 18"/>
          <p:cNvSpPr/>
          <p:nvPr/>
        </p:nvSpPr>
        <p:spPr>
          <a:xfrm flipH="1" flipV="1">
            <a:off x="5772150" y="2501504"/>
            <a:ext cx="917972" cy="377428"/>
          </a:xfrm>
          <a:prstGeom prst="line">
            <a:avLst/>
          </a:prstGeom>
          <a:ln w="38100" cap="flat" cmpd="sng">
            <a:solidFill>
              <a:schemeClr val="tx1"/>
            </a:solidFill>
            <a:prstDash val="solid"/>
            <a:headEnd type="none" w="med" len="med"/>
            <a:tailEnd type="none" w="med" len="med"/>
          </a:ln>
        </p:spPr>
      </p:sp>
      <p:sp>
        <p:nvSpPr>
          <p:cNvPr id="16397" name="Oval 19"/>
          <p:cNvSpPr/>
          <p:nvPr/>
        </p:nvSpPr>
        <p:spPr>
          <a:xfrm>
            <a:off x="5124450" y="4121944"/>
            <a:ext cx="82154"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8" name="Line 20"/>
          <p:cNvSpPr/>
          <p:nvPr/>
        </p:nvSpPr>
        <p:spPr>
          <a:xfrm flipH="1">
            <a:off x="5178029" y="2555081"/>
            <a:ext cx="544115" cy="1566863"/>
          </a:xfrm>
          <a:prstGeom prst="line">
            <a:avLst/>
          </a:prstGeom>
          <a:ln w="38100" cap="flat" cmpd="sng">
            <a:solidFill>
              <a:schemeClr val="tx1"/>
            </a:solidFill>
            <a:prstDash val="solid"/>
            <a:headEnd type="none" w="med" len="med"/>
            <a:tailEnd type="none" w="med" len="med"/>
          </a:ln>
        </p:spPr>
      </p:sp>
      <p:sp>
        <p:nvSpPr>
          <p:cNvPr id="16399" name="Line 21"/>
          <p:cNvSpPr/>
          <p:nvPr/>
        </p:nvSpPr>
        <p:spPr>
          <a:xfrm flipH="1">
            <a:off x="5178029" y="4175522"/>
            <a:ext cx="1188244" cy="0"/>
          </a:xfrm>
          <a:prstGeom prst="line">
            <a:avLst/>
          </a:prstGeom>
          <a:ln w="38100" cap="flat" cmpd="sng">
            <a:solidFill>
              <a:schemeClr val="tx1"/>
            </a:solidFill>
            <a:prstDash val="solid"/>
            <a:headEnd type="none" w="med" len="med"/>
            <a:tailEnd type="none" w="med" len="med"/>
          </a:ln>
        </p:spPr>
      </p:sp>
      <p:sp>
        <p:nvSpPr>
          <p:cNvPr id="16400" name="Line 22"/>
          <p:cNvSpPr/>
          <p:nvPr/>
        </p:nvSpPr>
        <p:spPr>
          <a:xfrm>
            <a:off x="5772150" y="2555081"/>
            <a:ext cx="647700" cy="1566863"/>
          </a:xfrm>
          <a:prstGeom prst="line">
            <a:avLst/>
          </a:prstGeom>
          <a:ln w="38100" cap="flat" cmpd="sng">
            <a:solidFill>
              <a:schemeClr val="tx1"/>
            </a:solidFill>
            <a:prstDash val="solid"/>
            <a:headEnd type="none" w="med" len="med"/>
            <a:tailEnd type="none" w="med" len="med"/>
          </a:ln>
        </p:spPr>
      </p:sp>
      <p:sp>
        <p:nvSpPr>
          <p:cNvPr id="16401" name="Line 23"/>
          <p:cNvSpPr/>
          <p:nvPr/>
        </p:nvSpPr>
        <p:spPr>
          <a:xfrm>
            <a:off x="4799410" y="3095625"/>
            <a:ext cx="1620440" cy="1026319"/>
          </a:xfrm>
          <a:prstGeom prst="line">
            <a:avLst/>
          </a:prstGeom>
          <a:ln w="38100" cap="flat" cmpd="sng">
            <a:solidFill>
              <a:schemeClr val="tx1"/>
            </a:solidFill>
            <a:prstDash val="solid"/>
            <a:headEnd type="none" w="med" len="med"/>
            <a:tailEnd type="none" w="med" len="med"/>
          </a:ln>
        </p:spPr>
      </p:sp>
      <p:sp>
        <p:nvSpPr>
          <p:cNvPr id="16402" name="Line 24"/>
          <p:cNvSpPr/>
          <p:nvPr/>
        </p:nvSpPr>
        <p:spPr>
          <a:xfrm flipV="1">
            <a:off x="5231606" y="2933700"/>
            <a:ext cx="1458516" cy="1188244"/>
          </a:xfrm>
          <a:prstGeom prst="line">
            <a:avLst/>
          </a:prstGeom>
          <a:ln w="38100" cap="flat" cmpd="sng">
            <a:solidFill>
              <a:schemeClr val="tx1"/>
            </a:solidFill>
            <a:prstDash val="solid"/>
            <a:headEnd type="none" w="med" len="med"/>
            <a:tailEnd type="none" w="med" len="med"/>
          </a:ln>
        </p:spPr>
      </p:sp>
      <p:sp>
        <p:nvSpPr>
          <p:cNvPr id="16403" name="Line 25"/>
          <p:cNvSpPr/>
          <p:nvPr/>
        </p:nvSpPr>
        <p:spPr>
          <a:xfrm flipV="1">
            <a:off x="4799410" y="2933700"/>
            <a:ext cx="1890713" cy="107156"/>
          </a:xfrm>
          <a:prstGeom prst="line">
            <a:avLst/>
          </a:prstGeom>
          <a:ln w="38100" cap="flat" cmpd="sng">
            <a:solidFill>
              <a:schemeClr val="tx1"/>
            </a:solidFill>
            <a:prstDash val="solid"/>
            <a:headEnd type="none" w="med" len="med"/>
            <a:tailEnd type="none" w="med" len="med"/>
          </a:ln>
        </p:spPr>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Text Box 2"/>
          <p:cNvSpPr txBox="1"/>
          <p:nvPr/>
        </p:nvSpPr>
        <p:spPr>
          <a:xfrm>
            <a:off x="2138363" y="2960688"/>
            <a:ext cx="8323262"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队首元素e点出队，对以e为起始点的所有边的终点依次进行松弛操作（此处只有g这个点）：</a:t>
            </a:r>
            <a:endParaRPr lang="zh-CN" altLang="en-US" sz="2400" dirty="0">
              <a:latin typeface="Arial" panose="020B0604020202020204" pitchFamily="34" charset="0"/>
              <a:ea typeface="宋体" panose="02010600030101010101" pitchFamily="2" charset="-122"/>
            </a:endParaRPr>
          </a:p>
        </p:txBody>
      </p:sp>
      <p:graphicFrame>
        <p:nvGraphicFramePr>
          <p:cNvPr id="13315" name="表格 13314"/>
          <p:cNvGraphicFramePr/>
          <p:nvPr/>
        </p:nvGraphicFramePr>
        <p:xfrm>
          <a:off x="3759200" y="3856038"/>
          <a:ext cx="4673600" cy="1050925"/>
        </p:xfrm>
        <a:graphic>
          <a:graphicData uri="http://schemas.openxmlformats.org/drawingml/2006/table">
            <a:tbl>
              <a:tblPr/>
              <a:tblGrid>
                <a:gridCol w="584200"/>
                <a:gridCol w="584200"/>
                <a:gridCol w="584200"/>
                <a:gridCol w="584200"/>
                <a:gridCol w="584200"/>
                <a:gridCol w="551180"/>
                <a:gridCol w="617220"/>
                <a:gridCol w="584200"/>
              </a:tblGrid>
              <a:tr h="520203">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28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a</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b</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c</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d</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e</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f</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b="1">
                          <a:solidFill>
                            <a:srgbClr val="FFFFFF"/>
                          </a:solidFill>
                          <a:latin typeface="Calibri" panose="020F0502020204030204" pitchFamily="34" charset="0"/>
                          <a:ea typeface="宋体" panose="02010600030101010101" pitchFamily="2" charset="-122"/>
                        </a:rPr>
                        <a:t>g</a:t>
                      </a:r>
                      <a:endParaRPr lang="zh-CN" altLang="en-US" sz="24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30722">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d[i]</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0</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17</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8</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15</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13</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11</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400">
                          <a:latin typeface="Calibri" panose="020F0502020204030204" pitchFamily="34" charset="0"/>
                          <a:ea typeface="宋体" panose="02010600030101010101" pitchFamily="2" charset="-122"/>
                        </a:rPr>
                        <a:t>14</a:t>
                      </a:r>
                      <a:endParaRPr lang="zh-CN" altLang="en-US" sz="2400">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98336" name="Text Box 124"/>
          <p:cNvSpPr txBox="1"/>
          <p:nvPr/>
        </p:nvSpPr>
        <p:spPr>
          <a:xfrm>
            <a:off x="2063750" y="6092825"/>
            <a:ext cx="30988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pic>
        <p:nvPicPr>
          <p:cNvPr id="98337" name="Picture 2"/>
          <p:cNvPicPr>
            <a:picLocks noChangeAspect="1"/>
          </p:cNvPicPr>
          <p:nvPr/>
        </p:nvPicPr>
        <p:blipFill>
          <a:blip r:embed="rId1"/>
          <a:stretch>
            <a:fillRect/>
          </a:stretch>
        </p:blipFill>
        <p:spPr>
          <a:xfrm>
            <a:off x="3930650" y="171450"/>
            <a:ext cx="3960813" cy="2789238"/>
          </a:xfrm>
          <a:prstGeom prst="rect">
            <a:avLst/>
          </a:prstGeom>
          <a:noFill/>
          <a:ln w="9525">
            <a:noFill/>
          </a:ln>
        </p:spPr>
      </p:pic>
      <p:graphicFrame>
        <p:nvGraphicFramePr>
          <p:cNvPr id="2" name="表格 1"/>
          <p:cNvGraphicFramePr/>
          <p:nvPr/>
        </p:nvGraphicFramePr>
        <p:xfrm>
          <a:off x="2871788" y="5027613"/>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b</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Text Box 63"/>
          <p:cNvSpPr txBox="1"/>
          <p:nvPr/>
        </p:nvSpPr>
        <p:spPr>
          <a:xfrm>
            <a:off x="2098675" y="2908300"/>
            <a:ext cx="799465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队首元素b点出队，对以b为起始点的所有边的终点依次进行松弛操作（此处只有e这个点）：</a:t>
            </a:r>
            <a:endParaRPr lang="zh-CN" altLang="en-US" sz="2400" dirty="0">
              <a:latin typeface="Arial" panose="020B0604020202020204" pitchFamily="34" charset="0"/>
              <a:ea typeface="宋体" panose="02010600030101010101" pitchFamily="2" charset="-122"/>
            </a:endParaRPr>
          </a:p>
        </p:txBody>
      </p:sp>
      <p:graphicFrame>
        <p:nvGraphicFramePr>
          <p:cNvPr id="13346" name="表格 13345"/>
          <p:cNvGraphicFramePr/>
          <p:nvPr/>
        </p:nvGraphicFramePr>
        <p:xfrm>
          <a:off x="3317875" y="3730625"/>
          <a:ext cx="4673600" cy="1111250"/>
        </p:xfrm>
        <a:graphic>
          <a:graphicData uri="http://schemas.openxmlformats.org/drawingml/2006/table">
            <a:tbl>
              <a:tblPr/>
              <a:tblGrid>
                <a:gridCol w="584200"/>
                <a:gridCol w="584200"/>
                <a:gridCol w="584200"/>
                <a:gridCol w="584200"/>
                <a:gridCol w="584200"/>
                <a:gridCol w="551180"/>
                <a:gridCol w="617220"/>
                <a:gridCol w="584200"/>
              </a:tblGrid>
              <a:tr h="58178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947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17</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13</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11</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14</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99360" name="Text Box 124"/>
          <p:cNvSpPr txBox="1"/>
          <p:nvPr/>
        </p:nvSpPr>
        <p:spPr>
          <a:xfrm>
            <a:off x="2063750" y="6092825"/>
            <a:ext cx="30988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99361" name="Text Box 125"/>
          <p:cNvSpPr txBox="1"/>
          <p:nvPr/>
        </p:nvSpPr>
        <p:spPr>
          <a:xfrm>
            <a:off x="2373313" y="5875338"/>
            <a:ext cx="7785100" cy="5219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rgbClr val="FF0000"/>
                </a:solidFill>
                <a:latin typeface="Arial" panose="020B0604020202020204" pitchFamily="34" charset="0"/>
                <a:ea typeface="宋体" panose="02010600030101010101" pitchFamily="2" charset="-122"/>
              </a:rPr>
              <a:t>队列空，求解结束。最终a到g的最短路径为</a:t>
            </a:r>
            <a:r>
              <a:rPr lang="en-US" altLang="zh-CN" sz="2800" b="1" dirty="0">
                <a:solidFill>
                  <a:srgbClr val="FF0000"/>
                </a:solidFill>
                <a:latin typeface="Arial" panose="020B0604020202020204" pitchFamily="34" charset="0"/>
                <a:ea typeface="宋体" panose="02010600030101010101" pitchFamily="2" charset="-122"/>
              </a:rPr>
              <a:t>14</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p:txBody>
      </p:sp>
      <p:pic>
        <p:nvPicPr>
          <p:cNvPr id="99362" name="Picture 2"/>
          <p:cNvPicPr>
            <a:picLocks noChangeAspect="1"/>
          </p:cNvPicPr>
          <p:nvPr/>
        </p:nvPicPr>
        <p:blipFill>
          <a:blip r:embed="rId1"/>
          <a:stretch>
            <a:fillRect/>
          </a:stretch>
        </p:blipFill>
        <p:spPr>
          <a:xfrm>
            <a:off x="3963988" y="117475"/>
            <a:ext cx="3960812" cy="2789238"/>
          </a:xfrm>
          <a:prstGeom prst="rect">
            <a:avLst/>
          </a:prstGeom>
          <a:noFill/>
          <a:ln w="9525">
            <a:noFill/>
          </a:ln>
        </p:spPr>
      </p:pic>
      <p:graphicFrame>
        <p:nvGraphicFramePr>
          <p:cNvPr id="2" name="表格 1"/>
          <p:cNvGraphicFramePr/>
          <p:nvPr/>
        </p:nvGraphicFramePr>
        <p:xfrm>
          <a:off x="2871788" y="5027613"/>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b</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标题 1"/>
          <p:cNvSpPr>
            <a:spLocks noGrp="1"/>
          </p:cNvSpPr>
          <p:nvPr>
            <p:ph type="title"/>
          </p:nvPr>
        </p:nvSpPr>
        <p:spPr/>
        <p:txBody>
          <a:bodyPr vert="horz" wrap="square" lIns="91440" tIns="45720" rIns="91440" bIns="45720" anchor="ctr" anchorCtr="0"/>
          <a:p>
            <a:pPr eaLnBrk="1" hangingPunct="1"/>
            <a:r>
              <a:rPr lang="en-US" altLang="zh-CN" dirty="0"/>
              <a:t>SPFA</a:t>
            </a:r>
            <a:r>
              <a:rPr lang="zh-CN" altLang="en-US" dirty="0"/>
              <a:t>优化</a:t>
            </a:r>
            <a:endParaRPr lang="zh-CN" altLang="en-US" dirty="0"/>
          </a:p>
        </p:txBody>
      </p:sp>
      <p:sp>
        <p:nvSpPr>
          <p:cNvPr id="3" name="内容占位符 2"/>
          <p:cNvSpPr>
            <a:spLocks noGrp="1"/>
          </p:cNvSpPr>
          <p:nvPr>
            <p:ph idx="1"/>
          </p:nvPr>
        </p:nvSpPr>
        <p:spPr>
          <a:xfrm>
            <a:off x="1703388" y="1600200"/>
            <a:ext cx="8785225" cy="4997450"/>
          </a:xfrm>
        </p:spPr>
        <p:txBody>
          <a:bodyPr vert="horz" wrap="square" lIns="91440" tIns="45720" rIns="91440" bIns="45720" numCol="1" rtlCol="0" anchor="t" anchorCtr="0" compatLnSpc="1">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SPFA算法有两个优化算法 SLF 和 LLL：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SLF：Small Label First 策略，设要加入的节点是j，队首元素为i，若dist(j)&lt;dist(i)，则将j插入队首</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，否</a:t>
            </a:r>
            <a:r>
              <a:rPr kumimoji="0" lang="zh-CN" altLang="en-US" sz="3200" b="0" i="0" u="none" strike="noStrike" kern="1200" cap="none" spc="0" normalizeH="0" baseline="0" noProof="0">
                <a:ln>
                  <a:noFill/>
                </a:ln>
                <a:solidFill>
                  <a:schemeClr val="tx1"/>
                </a:solidFill>
                <a:effectLst/>
                <a:uLnTx/>
                <a:uFillTx/>
                <a:latin typeface="+mn-lt"/>
                <a:ea typeface="+mn-ea"/>
                <a:cs typeface="+mn-cs"/>
              </a:rPr>
              <a:t>则插入队尾。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LLL：Large Label Last 策略，设队首元素为i，队列中所有dist值的平均值为x，若dist(i)&gt;x则将i插</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入到</a:t>
            </a:r>
            <a:r>
              <a:rPr kumimoji="0" lang="zh-CN" altLang="en-US" sz="3200" b="0" i="0" u="none" strike="noStrike" kern="1200" cap="none" spc="0" normalizeH="0" baseline="0" noProof="0">
                <a:ln>
                  <a:noFill/>
                </a:ln>
                <a:solidFill>
                  <a:schemeClr val="tx1"/>
                </a:solidFill>
                <a:effectLst/>
                <a:uLnTx/>
                <a:uFillTx/>
                <a:latin typeface="+mn-lt"/>
                <a:ea typeface="+mn-ea"/>
                <a:cs typeface="+mn-cs"/>
              </a:rPr>
              <a:t>队尾，查找下一元素，直到找到某一i使得dist(i)&lt;=x，则将i出对进行松弛操作。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引用网上资料，SLF 可使速度提高 15 ~ </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20%；SLF</a:t>
            </a:r>
            <a:r>
              <a:rPr kumimoji="0" lang="zh-CN" altLang="en-US" sz="3200" b="0" i="0" u="none" strike="noStrike" kern="1200" cap="none" spc="0" normalizeH="0" baseline="0" noProof="0">
                <a:ln>
                  <a:noFill/>
                </a:ln>
                <a:solidFill>
                  <a:schemeClr val="tx1"/>
                </a:solidFill>
                <a:effectLst/>
                <a:uLnTx/>
                <a:uFillTx/>
                <a:latin typeface="+mn-lt"/>
                <a:ea typeface="+mn-ea"/>
                <a:cs typeface="+mn-cs"/>
              </a:rPr>
              <a:t> + LLL 可提高约 50%。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在实际的应用中SPFA的算法时间效率不是很稳定，为了避免最坏情况的出现，通常使用效率更加稳定的Dijkstra算法。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
          <p:cNvSpPr>
            <a:spLocks noGrp="1"/>
          </p:cNvSpPr>
          <p:nvPr>
            <p:ph type="title"/>
          </p:nvPr>
        </p:nvSpPr>
        <p:spPr>
          <a:xfrm>
            <a:off x="1981200" y="44450"/>
            <a:ext cx="8229600" cy="936625"/>
          </a:xfrm>
        </p:spPr>
        <p:txBody>
          <a:bodyPr vert="horz" wrap="square" lIns="91440" tIns="45720" rIns="91440" bIns="45720" anchor="ctr" anchorCtr="0"/>
          <a:p>
            <a:pPr eaLnBrk="1" hangingPunct="1"/>
            <a:r>
              <a:rPr lang="en-US" altLang="zh-CN" dirty="0"/>
              <a:t>Dijkstra</a:t>
            </a:r>
            <a:r>
              <a:rPr lang="zh-CN" altLang="en-US" dirty="0"/>
              <a:t>算法</a:t>
            </a:r>
            <a:endParaRPr lang="zh-CN" altLang="en-US" dirty="0"/>
          </a:p>
        </p:txBody>
      </p:sp>
      <p:sp>
        <p:nvSpPr>
          <p:cNvPr id="101379" name="内容占位符 2"/>
          <p:cNvSpPr>
            <a:spLocks noGrp="1"/>
          </p:cNvSpPr>
          <p:nvPr>
            <p:ph idx="1"/>
          </p:nvPr>
        </p:nvSpPr>
        <p:spPr>
          <a:xfrm>
            <a:off x="1631950" y="981075"/>
            <a:ext cx="8712200" cy="4608513"/>
          </a:xfrm>
        </p:spPr>
        <p:txBody>
          <a:bodyPr vert="horz" wrap="square" lIns="91440" tIns="45720" rIns="91440" bIns="45720" anchor="t" anchorCtr="0"/>
          <a:p>
            <a:pPr eaLnBrk="1" hangingPunct="1"/>
            <a:r>
              <a:rPr lang="zh-CN" altLang="en-US" sz="2400" dirty="0"/>
              <a:t>解决了有向图上带权的单源最短路径问题，但要求所有边的权值非负，即</a:t>
            </a:r>
            <a:r>
              <a:rPr lang="en-US" altLang="zh-CN" sz="2400" dirty="0"/>
              <a:t>w(u</a:t>
            </a:r>
            <a:r>
              <a:rPr lang="zh-CN" altLang="en-US" sz="2400" dirty="0"/>
              <a:t>，</a:t>
            </a:r>
            <a:r>
              <a:rPr lang="en-US" altLang="zh-CN" sz="2400" dirty="0"/>
              <a:t>v)</a:t>
            </a:r>
            <a:r>
              <a:rPr lang="zh-CN" altLang="en-US" sz="2400" dirty="0"/>
              <a:t>≥</a:t>
            </a:r>
            <a:r>
              <a:rPr lang="en-US" altLang="zh-CN" sz="2400" dirty="0"/>
              <a:t>0</a:t>
            </a:r>
            <a:r>
              <a:rPr lang="zh-CN" altLang="en-US" sz="2400" dirty="0"/>
              <a:t>。</a:t>
            </a:r>
            <a:endParaRPr lang="en-US" altLang="zh-CN" sz="2400" dirty="0"/>
          </a:p>
          <a:p>
            <a:pPr eaLnBrk="1" hangingPunct="1"/>
            <a:r>
              <a:rPr lang="zh-CN" altLang="en-US" sz="2400" dirty="0"/>
              <a:t>算法采用贪心策略：每次选择离源点最近的顶点并以此顶点为出发点，更新能直达的顶点的</a:t>
            </a:r>
            <a:r>
              <a:rPr lang="en-US" altLang="zh-CN" sz="2400" dirty="0"/>
              <a:t>d</a:t>
            </a:r>
            <a:r>
              <a:rPr lang="zh-CN" altLang="en-US" sz="2400" dirty="0"/>
              <a:t>值。</a:t>
            </a:r>
            <a:endParaRPr lang="en-US" altLang="zh-CN" sz="2400" dirty="0"/>
          </a:p>
          <a:p>
            <a:pPr eaLnBrk="1" hangingPunct="1"/>
            <a:endParaRPr lang="en-US" altLang="zh-CN" sz="2400" dirty="0"/>
          </a:p>
          <a:p>
            <a:pPr eaLnBrk="1" hangingPunct="1"/>
            <a:r>
              <a:rPr lang="zh-CN" altLang="en-US" sz="2400" dirty="0"/>
              <a:t>算法思想</a:t>
            </a:r>
            <a:r>
              <a:rPr lang="en-US" altLang="zh-CN" sz="2400" dirty="0"/>
              <a:t>——D</a:t>
            </a:r>
            <a:r>
              <a:rPr lang="zh-CN" altLang="en-US" sz="2400" dirty="0"/>
              <a:t>算法设置一个顶点的集合</a:t>
            </a:r>
            <a:r>
              <a:rPr lang="en-US" altLang="zh-CN" sz="2400" dirty="0"/>
              <a:t>S</a:t>
            </a:r>
            <a:r>
              <a:rPr lang="zh-CN" altLang="en-US" sz="2400" dirty="0"/>
              <a:t>，并不断地扩充这个集合，</a:t>
            </a:r>
            <a:r>
              <a:rPr lang="zh-CN" altLang="en-US" sz="2400" b="1" dirty="0"/>
              <a:t>一个顶点属于集合</a:t>
            </a:r>
            <a:r>
              <a:rPr lang="en-US" altLang="zh-CN" sz="2400" b="1" dirty="0"/>
              <a:t>S</a:t>
            </a:r>
            <a:r>
              <a:rPr lang="zh-CN" altLang="en-US" sz="2400" b="1" dirty="0">
                <a:solidFill>
                  <a:srgbClr val="FF0000"/>
                </a:solidFill>
              </a:rPr>
              <a:t>当且仅当</a:t>
            </a:r>
            <a:r>
              <a:rPr lang="zh-CN" altLang="en-US" sz="2400" b="1" dirty="0"/>
              <a:t>从源点到该点的最短路已求出</a:t>
            </a:r>
            <a:r>
              <a:rPr lang="zh-CN" altLang="en-US" sz="2400" dirty="0"/>
              <a:t>。算法反复选择具有最短路径估计的顶点</a:t>
            </a:r>
            <a:r>
              <a:rPr lang="en-US" altLang="zh-CN" sz="2400" dirty="0"/>
              <a:t>u</a:t>
            </a:r>
            <a:r>
              <a:rPr lang="zh-CN" altLang="en-US" sz="2400" dirty="0"/>
              <a:t>∈</a:t>
            </a:r>
            <a:r>
              <a:rPr lang="en-US" altLang="zh-CN" sz="2400" dirty="0"/>
              <a:t>V-S</a:t>
            </a:r>
            <a:r>
              <a:rPr lang="zh-CN" altLang="en-US" sz="2400" dirty="0"/>
              <a:t>，并将</a:t>
            </a:r>
            <a:r>
              <a:rPr lang="en-US" altLang="zh-CN" sz="2400" dirty="0"/>
              <a:t>u</a:t>
            </a:r>
            <a:r>
              <a:rPr lang="zh-CN" altLang="en-US" sz="2400" dirty="0"/>
              <a:t>加入</a:t>
            </a:r>
            <a:r>
              <a:rPr lang="en-US" altLang="zh-CN" sz="2400" dirty="0"/>
              <a:t>S</a:t>
            </a:r>
            <a:r>
              <a:rPr lang="zh-CN" altLang="en-US" sz="2400" dirty="0"/>
              <a:t>，然后对</a:t>
            </a:r>
            <a:r>
              <a:rPr lang="en-US" altLang="zh-CN" sz="2400" dirty="0"/>
              <a:t>u</a:t>
            </a:r>
            <a:r>
              <a:rPr lang="zh-CN" altLang="en-US" sz="2400" dirty="0"/>
              <a:t>的所有出边进行松弛。</a:t>
            </a:r>
            <a:endParaRPr lang="en-US" altLang="zh-CN" sz="2400" dirty="0"/>
          </a:p>
          <a:p>
            <a:pPr eaLnBrk="1" hangingPunct="1"/>
            <a:r>
              <a:rPr lang="zh-CN" altLang="en-US" sz="2400" dirty="0"/>
              <a:t>时间复杂度：</a:t>
            </a:r>
            <a:r>
              <a:rPr lang="en-US" altLang="zh-CN" sz="2400" dirty="0"/>
              <a:t>O(n</a:t>
            </a:r>
            <a:r>
              <a:rPr lang="en-US" altLang="zh-CN" sz="2400" baseline="50000" dirty="0"/>
              <a:t>2</a:t>
            </a:r>
            <a:r>
              <a:rPr lang="en-US" altLang="zh-CN" sz="2400" dirty="0"/>
              <a:t>)</a:t>
            </a:r>
            <a:endParaRPr lang="en-US" altLang="zh-CN" sz="2400" dirty="0"/>
          </a:p>
        </p:txBody>
      </p:sp>
      <p:pic>
        <p:nvPicPr>
          <p:cNvPr id="101380" name="Picture 2" descr="http://upload.wikimedia.org/wikipedia/commons/thumb/5/57/Dijkstra_Animation.gif/220px-Dijkstra_Animation.gif">
            <a:hlinkClick r:id="rId1"/>
          </p:cNvPr>
          <p:cNvPicPr>
            <a:picLocks noChangeAspect="1"/>
          </p:cNvPicPr>
          <p:nvPr/>
        </p:nvPicPr>
        <p:blipFill>
          <a:blip r:embed="rId2"/>
          <a:stretch>
            <a:fillRect/>
          </a:stretch>
        </p:blipFill>
        <p:spPr>
          <a:xfrm>
            <a:off x="7391400" y="4292600"/>
            <a:ext cx="3276600" cy="2576513"/>
          </a:xfrm>
          <a:prstGeom prst="rect">
            <a:avLst/>
          </a:prstGeom>
          <a:noFill/>
          <a:ln w="9525">
            <a:noFill/>
          </a:ln>
        </p:spPr>
      </p:pic>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57800" y="549275"/>
            <a:ext cx="5410200" cy="63341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smtClean="0">
                <a:ln>
                  <a:noFill/>
                </a:ln>
                <a:solidFill>
                  <a:schemeClr val="tx2"/>
                </a:solidFill>
                <a:effectLst/>
                <a:uLnTx/>
                <a:uFillTx/>
                <a:latin typeface="+mj-lt"/>
                <a:ea typeface="+mj-ea"/>
                <a:cs typeface="+mj-cs"/>
              </a:rPr>
              <a:t>D</a:t>
            </a: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算法伪代码</a:t>
            </a:r>
            <a:endParaRPr kumimoji="0" lang="zh-CN" altLang="en-US" sz="4400" b="0" i="0" u="none" strike="noStrike" kern="1200" cap="none" spc="0" normalizeH="0" baseline="0" noProof="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a:xfrm>
            <a:off x="1524000" y="115888"/>
            <a:ext cx="9144000" cy="6670675"/>
          </a:xfrm>
        </p:spPr>
        <p:txBody>
          <a:bodyPr vert="horz" wrap="square" lIns="91440" tIns="45720" rIns="91440" bIns="45720" numCol="1" rtlCol="0" anchor="t" anchorCtr="0" compatLnSpc="1">
            <a:normAutofit fontScale="925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dijkstra(w</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s)</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//w</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为权重数组</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,s</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为起点</a:t>
            </a:r>
            <a:endParaRPr kumimoji="0" lang="en-US" altLang="zh-CN" sz="3200" b="1" i="0" u="none" strike="noStrike" kern="1200" cap="none" spc="0" normalizeH="0" baseline="0" noProof="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init_single_source()</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初始化</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d[]</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和</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pre[]</a:t>
            </a:r>
            <a:endParaRPr kumimoji="0" lang="en-US" altLang="zh-CN" sz="3200" b="1" i="0" u="none" strike="noStrike" kern="1200" cap="none" spc="0" normalizeH="0" baseline="0" noProof="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S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空</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Q</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V[G]  </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zh-CN" sz="3200" b="1" i="0" u="none" strike="noStrike" kern="1200" cap="none" spc="0" normalizeH="0" baseline="0" noProof="0" smtClean="0">
                <a:ln>
                  <a:noFill/>
                </a:ln>
                <a:solidFill>
                  <a:srgbClr val="008000"/>
                </a:solidFill>
                <a:effectLst/>
                <a:uLnTx/>
                <a:uFillTx/>
                <a:latin typeface="+mn-lt"/>
                <a:ea typeface="+mn-ea"/>
                <a:cs typeface="+mn-cs"/>
              </a:rPr>
              <a:t>set of all vertices</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所有顶点</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a:t>
            </a:r>
            <a:endParaRPr kumimoji="0" lang="en-US" altLang="zh-CN" sz="3200" b="1"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while    Q</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不空</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u </a:t>
            </a:r>
            <a:r>
              <a:rPr kumimoji="0" lang="zh-CN" altLang="zh-CN" sz="3200" b="1" i="0" u="none" strike="noStrike" kern="1200" cap="none" spc="0" normalizeH="0" baseline="0" noProof="0" smtClean="0">
                <a:ln>
                  <a:noFill/>
                </a:ln>
                <a:solidFill>
                  <a:schemeClr val="tx1"/>
                </a:solidFill>
                <a:effectLst/>
                <a:uLnTx/>
                <a:uFillTx/>
                <a:latin typeface="+mn-lt"/>
                <a:ea typeface="+mn-ea"/>
                <a:cs typeface="+mn-cs"/>
              </a:rPr>
              <a:t> Extract_Min(Q)</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a:t>
            </a:r>
            <a:r>
              <a:rPr kumimoji="0" lang="zh-CN" altLang="en-US" sz="3200" b="1" i="0" u="none" strike="noStrike" kern="1200" cap="none" spc="0" normalizeH="0" baseline="0" noProof="0">
                <a:ln>
                  <a:noFill/>
                </a:ln>
                <a:solidFill>
                  <a:srgbClr val="008000"/>
                </a:solidFill>
                <a:effectLst/>
                <a:uLnTx/>
                <a:uFillTx/>
                <a:latin typeface="+mn-lt"/>
                <a:ea typeface="+mn-ea"/>
                <a:cs typeface="+mn-cs"/>
              </a:rPr>
              <a:t>提取</a:t>
            </a:r>
            <a:r>
              <a:rPr kumimoji="0" lang="zh-CN" altLang="zh-CN" sz="3200" b="1" i="0" u="none" strike="noStrike" kern="1200" cap="none" spc="0" normalizeH="0" baseline="0" noProof="0" smtClean="0">
                <a:ln>
                  <a:noFill/>
                </a:ln>
                <a:solidFill>
                  <a:srgbClr val="008000"/>
                </a:solidFill>
                <a:effectLst/>
                <a:uLnTx/>
                <a:uFillTx/>
                <a:latin typeface="+mn-lt"/>
                <a:ea typeface="+mn-ea"/>
                <a:cs typeface="+mn-cs"/>
              </a:rPr>
              <a:t>Q 中d</a:t>
            </a:r>
            <a:r>
              <a:rPr kumimoji="0" lang="zh-CN" altLang="zh-CN" sz="3200" b="1" i="0" u="none" strike="noStrike" kern="1200" cap="none" spc="0" normalizeH="0" baseline="0" noProof="0">
                <a:ln>
                  <a:noFill/>
                </a:ln>
                <a:solidFill>
                  <a:srgbClr val="008000"/>
                </a:solidFill>
                <a:effectLst/>
                <a:uLnTx/>
                <a:uFillTx/>
                <a:latin typeface="+mn-lt"/>
                <a:ea typeface="+mn-ea"/>
                <a:cs typeface="+mn-cs"/>
              </a:rPr>
              <a:t>[u] 值</a:t>
            </a:r>
            <a:r>
              <a:rPr kumimoji="0" lang="zh-CN" altLang="zh-CN" sz="3200" b="1" i="0" u="none" strike="noStrike" kern="1200" cap="none" spc="0" normalizeH="0" baseline="0" noProof="0" smtClean="0">
                <a:ln>
                  <a:noFill/>
                </a:ln>
                <a:solidFill>
                  <a:srgbClr val="008000"/>
                </a:solidFill>
                <a:effectLst/>
                <a:uLnTx/>
                <a:uFillTx/>
                <a:latin typeface="+mn-lt"/>
                <a:ea typeface="+mn-ea"/>
                <a:cs typeface="+mn-cs"/>
              </a:rPr>
              <a:t>最小的顶点 u</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a:t>
            </a:r>
            <a:r>
              <a:rPr kumimoji="0" lang="zh-CN" altLang="zh-CN" sz="3200" b="1" i="0" u="none" strike="noStrike" kern="1200" cap="none" spc="0" normalizeH="0" baseline="0" noProof="0" smtClean="0">
                <a:ln>
                  <a:noFill/>
                </a:ln>
                <a:solidFill>
                  <a:srgbClr val="008000"/>
                </a:solidFill>
                <a:effectLst/>
                <a:uLnTx/>
                <a:uFillTx/>
                <a:latin typeface="+mn-lt"/>
                <a:ea typeface="+mn-ea"/>
                <a:cs typeface="+mn-cs"/>
              </a:rPr>
              <a:t>返回并</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将其</a:t>
            </a:r>
            <a:r>
              <a:rPr kumimoji="0" lang="zh-CN" altLang="zh-CN" sz="3200" b="1" i="0" u="none" strike="noStrike" kern="1200" cap="none" spc="0" normalizeH="0" baseline="0" noProof="0" smtClean="0">
                <a:ln>
                  <a:noFill/>
                </a:ln>
                <a:solidFill>
                  <a:srgbClr val="008000"/>
                </a:solidFill>
                <a:effectLst/>
                <a:uLnTx/>
                <a:uFillTx/>
                <a:latin typeface="+mn-lt"/>
                <a:ea typeface="+mn-ea"/>
                <a:cs typeface="+mn-cs"/>
              </a:rPr>
              <a:t>从 Q 中删除</a:t>
            </a:r>
            <a:endParaRPr kumimoji="0" lang="en-US" altLang="zh-CN" sz="3200" b="1" i="0" u="none" strike="noStrike" kern="1200" cap="none" spc="0" normalizeH="0" baseline="0" noProof="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将</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u</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加入</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S</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r>
              <a:rPr kumimoji="0" lang="zh-CN" altLang="zh-CN" sz="3200" b="1" i="0" u="none" strike="noStrike" kern="1200" cap="none" spc="0" normalizeH="0" baseline="0" noProof="0" smtClean="0">
                <a:ln>
                  <a:noFill/>
                </a:ln>
                <a:solidFill>
                  <a:schemeClr val="tx1"/>
                </a:solidFill>
                <a:effectLst/>
                <a:uLnTx/>
                <a:uFillTx/>
                <a:latin typeface="+mn-lt"/>
                <a:ea typeface="+mn-ea"/>
                <a:cs typeface="+mn-cs"/>
              </a:rPr>
              <a:t>for each edge outgoing from u as (u,v)</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relax(u</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v</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w)</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对</a:t>
            </a:r>
            <a:r>
              <a:rPr kumimoji="0" lang="en-US" altLang="zh-CN" sz="3200" b="1" i="0" u="none" strike="noStrike" kern="1200" cap="none" spc="0" normalizeH="0" baseline="0" noProof="0" smtClean="0">
                <a:ln>
                  <a:noFill/>
                </a:ln>
                <a:solidFill>
                  <a:srgbClr val="008000"/>
                </a:solidFill>
                <a:effectLst/>
                <a:uLnTx/>
                <a:uFillTx/>
                <a:latin typeface="+mn-lt"/>
                <a:ea typeface="+mn-ea"/>
                <a:cs typeface="+mn-cs"/>
              </a:rPr>
              <a:t>u</a:t>
            </a:r>
            <a:r>
              <a:rPr kumimoji="0" lang="zh-CN" altLang="en-US" sz="3200" b="1" i="0" u="none" strike="noStrike" kern="1200" cap="none" spc="0" normalizeH="0" baseline="0" noProof="0" smtClean="0">
                <a:ln>
                  <a:noFill/>
                </a:ln>
                <a:solidFill>
                  <a:srgbClr val="008000"/>
                </a:solidFill>
                <a:effectLst/>
                <a:uLnTx/>
                <a:uFillTx/>
                <a:latin typeface="+mn-lt"/>
                <a:ea typeface="+mn-ea"/>
                <a:cs typeface="+mn-cs"/>
              </a:rPr>
              <a:t>的所有出边进行松弛</a:t>
            </a:r>
            <a:endParaRPr kumimoji="0" lang="en-US" altLang="zh-CN" sz="3200" b="1" i="0" u="none" strike="noStrike" kern="1200" cap="none" spc="0" normalizeH="0" baseline="0" noProof="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6" name="Picture 1"/>
          <p:cNvPicPr>
            <a:picLocks noChangeAspect="1"/>
          </p:cNvPicPr>
          <p:nvPr/>
        </p:nvPicPr>
        <p:blipFill>
          <a:blip r:embed="rId1"/>
          <a:stretch>
            <a:fillRect/>
          </a:stretch>
        </p:blipFill>
        <p:spPr>
          <a:xfrm>
            <a:off x="1655763" y="1512888"/>
            <a:ext cx="8869362" cy="4365625"/>
          </a:xfrm>
          <a:prstGeom prst="rect">
            <a:avLst/>
          </a:prstGeom>
          <a:noFill/>
          <a:ln w="9525">
            <a:noFill/>
          </a:ln>
        </p:spPr>
      </p:pic>
    </p:spTree>
    <p:custDataLst>
      <p:tags r:id="rId2"/>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标题 1"/>
          <p:cNvSpPr>
            <a:spLocks noGrp="1"/>
          </p:cNvSpPr>
          <p:nvPr>
            <p:ph type="title"/>
          </p:nvPr>
        </p:nvSpPr>
        <p:spPr/>
        <p:txBody>
          <a:bodyPr vert="horz" wrap="square" lIns="91440" tIns="45720" rIns="91440" bIns="45720" anchor="ctr" anchorCtr="0"/>
          <a:p>
            <a:pPr algn="l" eaLnBrk="1" hangingPunct="1"/>
            <a:r>
              <a:rPr lang="zh-CN" altLang="en-US" dirty="0"/>
              <a:t>初态</a:t>
            </a:r>
            <a:endParaRPr lang="zh-CN" altLang="en-US" dirty="0"/>
          </a:p>
        </p:txBody>
      </p:sp>
      <p:graphicFrame>
        <p:nvGraphicFramePr>
          <p:cNvPr id="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5" name="内容占位符 3"/>
          <p:cNvGraphicFramePr>
            <a:graphicFrameLocks noGrp="1"/>
          </p:cNvGraphicFramePr>
          <p:nvPr>
            <p:ph idx="1"/>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04467" name="TextBox 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04468" name="TextBox 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04469" name="TextBox 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9" name="内容占位符 3"/>
          <p:cNvGraphicFramePr>
            <a:graphicFrameLocks noGrp="1"/>
          </p:cNvGraphicFramePr>
          <p:nvPr>
            <p:ph idx="1"/>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0" smtClean="0"/>
                        <a:t>s</a:t>
                      </a:r>
                      <a:endParaRPr lang="zh-CN" altLang="en-US" sz="3200" b="0"/>
                    </a:p>
                  </a:txBody>
                  <a:tcPr marL="91444" marR="91444" marT="45713" marB="45713" anchor="ctr" anchorCtr="1"/>
                </a:tc>
                <a:tc>
                  <a:txBody>
                    <a:bodyPr/>
                    <a:lstStyle/>
                    <a:p>
                      <a:pPr algn="ctr"/>
                      <a:r>
                        <a:rPr lang="en-US" altLang="zh-CN" sz="3200" b="0" smtClean="0"/>
                        <a:t>t</a:t>
                      </a:r>
                      <a:endParaRPr lang="zh-CN" altLang="en-US" sz="3200" b="0"/>
                    </a:p>
                  </a:txBody>
                  <a:tcPr marL="91444" marR="91444" marT="45713" marB="45713" anchor="ctr" anchorCtr="1"/>
                </a:tc>
                <a:tc>
                  <a:txBody>
                    <a:bodyPr/>
                    <a:lstStyle/>
                    <a:p>
                      <a:pPr algn="ctr"/>
                      <a:r>
                        <a:rPr lang="en-US" altLang="zh-CN" sz="3200" b="0" smtClean="0"/>
                        <a:t>x</a:t>
                      </a:r>
                      <a:endParaRPr lang="zh-CN" altLang="en-US" sz="3200" b="0"/>
                    </a:p>
                  </a:txBody>
                  <a:tcPr marL="91444" marR="91444" marT="45713" marB="45713" anchor="ctr" anchorCtr="1"/>
                </a:tc>
                <a:tc>
                  <a:txBody>
                    <a:bodyPr/>
                    <a:lstStyle/>
                    <a:p>
                      <a:pPr algn="ctr"/>
                      <a:r>
                        <a:rPr lang="en-US" altLang="zh-CN" sz="3200" b="0" smtClean="0"/>
                        <a:t>y</a:t>
                      </a:r>
                      <a:endParaRPr lang="zh-CN" altLang="en-US" sz="3200" b="0"/>
                    </a:p>
                  </a:txBody>
                  <a:tcPr marL="91444" marR="91444" marT="45713" marB="45713" anchor="ctr" anchorCtr="1"/>
                </a:tc>
                <a:tc>
                  <a:txBody>
                    <a:bodyPr/>
                    <a:lstStyle/>
                    <a:p>
                      <a:pPr algn="ctr"/>
                      <a:r>
                        <a:rPr lang="en-US" altLang="zh-CN" sz="3200" b="0" smtClean="0"/>
                        <a:t>z</a:t>
                      </a:r>
                      <a:endParaRPr lang="zh-CN" altLang="en-US" sz="3200" b="0"/>
                    </a:p>
                  </a:txBody>
                  <a:tcPr marL="91444" marR="91444" marT="45713" marB="45713" anchor="ctr" anchorCtr="1"/>
                </a:tc>
              </a:tr>
              <a:tr h="579438">
                <a:tc>
                  <a:txBody>
                    <a:bodyPr/>
                    <a:lstStyle/>
                    <a:p>
                      <a:pPr algn="ctr"/>
                      <a:r>
                        <a:rPr lang="en-US" altLang="zh-CN" sz="3200" b="0" smtClean="0"/>
                        <a:t>0</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r>
            </a:tbl>
          </a:graphicData>
        </a:graphic>
      </p:graphicFrame>
      <p:pic>
        <p:nvPicPr>
          <p:cNvPr id="104490" name="Picture 3"/>
          <p:cNvPicPr>
            <a:picLocks noChangeAspect="1"/>
          </p:cNvPicPr>
          <p:nvPr/>
        </p:nvPicPr>
        <p:blipFill>
          <a:blip r:embed="rId1"/>
          <a:stretch>
            <a:fillRect/>
          </a:stretch>
        </p:blipFill>
        <p:spPr>
          <a:xfrm>
            <a:off x="6584950" y="115888"/>
            <a:ext cx="4048125" cy="2952750"/>
          </a:xfrm>
          <a:prstGeom prst="rect">
            <a:avLst/>
          </a:prstGeom>
          <a:noFill/>
          <a:ln w="9525">
            <a:noFill/>
          </a:ln>
        </p:spPr>
      </p:pic>
      <p:sp>
        <p:nvSpPr>
          <p:cNvPr id="10" name="TextBox 9"/>
          <p:cNvSpPr txBox="1"/>
          <p:nvPr/>
        </p:nvSpPr>
        <p:spPr>
          <a:xfrm>
            <a:off x="3071813"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s</a:t>
            </a:r>
            <a:endParaRPr lang="zh-CN" altLang="en-US" sz="40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4295775"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t</a:t>
            </a:r>
            <a:endParaRPr lang="zh-CN" altLang="en-US" sz="40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448300"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x</a:t>
            </a:r>
            <a:endParaRPr lang="zh-CN" altLang="en-US" sz="4000" dirty="0">
              <a:latin typeface="Times New Roman" panose="02020603050405020304" pitchFamily="18" charset="0"/>
              <a:ea typeface="Times New Roman" panose="02020603050405020304" pitchFamily="18" charset="0"/>
            </a:endParaRPr>
          </a:p>
        </p:txBody>
      </p:sp>
      <p:sp>
        <p:nvSpPr>
          <p:cNvPr id="13" name="TextBox 12"/>
          <p:cNvSpPr txBox="1"/>
          <p:nvPr/>
        </p:nvSpPr>
        <p:spPr>
          <a:xfrm>
            <a:off x="6656388"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y</a:t>
            </a:r>
            <a:endParaRPr lang="zh-CN" altLang="en-US" sz="4000" dirty="0">
              <a:latin typeface="Times New Roman" panose="02020603050405020304" pitchFamily="18" charset="0"/>
              <a:ea typeface="Times New Roman" panose="02020603050405020304" pitchFamily="18" charset="0"/>
            </a:endParaRPr>
          </a:p>
        </p:txBody>
      </p:sp>
      <p:sp>
        <p:nvSpPr>
          <p:cNvPr id="14" name="TextBox 13"/>
          <p:cNvSpPr txBox="1"/>
          <p:nvPr/>
        </p:nvSpPr>
        <p:spPr>
          <a:xfrm>
            <a:off x="7808913"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z</a:t>
            </a:r>
            <a:endParaRPr lang="zh-CN" altLang="en-US" sz="4000" dirty="0">
              <a:latin typeface="Times New Roman" panose="02020603050405020304" pitchFamily="18" charset="0"/>
              <a:ea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1</a:t>
            </a:r>
            <a:r>
              <a:rPr lang="zh-CN" altLang="en-US" dirty="0"/>
              <a:t>轮迭代</a:t>
            </a:r>
            <a:endParaRPr lang="zh-CN" altLang="en-US" dirty="0"/>
          </a:p>
        </p:txBody>
      </p:sp>
      <p:pic>
        <p:nvPicPr>
          <p:cNvPr id="105475" name="Picture 3"/>
          <p:cNvPicPr>
            <a:picLocks noChangeAspect="1"/>
          </p:cNvPicPr>
          <p:nvPr/>
        </p:nvPicPr>
        <p:blipFill>
          <a:blip r:embed="rId1"/>
          <a:stretch>
            <a:fillRect/>
          </a:stretch>
        </p:blipFill>
        <p:spPr>
          <a:xfrm>
            <a:off x="6584950" y="115888"/>
            <a:ext cx="4048125" cy="2952750"/>
          </a:xfrm>
          <a:prstGeom prst="rect">
            <a:avLst/>
          </a:prstGeom>
          <a:noFill/>
          <a:ln w="9525">
            <a:noFill/>
          </a:ln>
        </p:spPr>
      </p:pic>
      <p:graphicFrame>
        <p:nvGraphicFramePr>
          <p:cNvPr id="1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5"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05492" name="TextBox 1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05493" name="TextBox 1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05494"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20" name="TextBox 19"/>
          <p:cNvSpPr txBox="1"/>
          <p:nvPr/>
        </p:nvSpPr>
        <p:spPr>
          <a:xfrm>
            <a:off x="3071813"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s</a:t>
            </a:r>
            <a:endParaRPr lang="zh-CN" altLang="en-US" sz="4000" b="1" dirty="0">
              <a:latin typeface="Times New Roman" panose="02020603050405020304" pitchFamily="18" charset="0"/>
              <a:ea typeface="Times New Roman" panose="02020603050405020304" pitchFamily="18" charset="0"/>
            </a:endParaRPr>
          </a:p>
        </p:txBody>
      </p:sp>
      <p:sp>
        <p:nvSpPr>
          <p:cNvPr id="105516" name="TextBox 20"/>
          <p:cNvSpPr txBox="1"/>
          <p:nvPr/>
        </p:nvSpPr>
        <p:spPr>
          <a:xfrm>
            <a:off x="4295775"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t</a:t>
            </a:r>
            <a:endParaRPr lang="zh-CN" altLang="en-US" sz="4000" b="1" dirty="0">
              <a:latin typeface="Times New Roman" panose="02020603050405020304" pitchFamily="18" charset="0"/>
              <a:ea typeface="Times New Roman" panose="02020603050405020304" pitchFamily="18" charset="0"/>
            </a:endParaRPr>
          </a:p>
        </p:txBody>
      </p:sp>
      <p:sp>
        <p:nvSpPr>
          <p:cNvPr id="105517" name="TextBox 21"/>
          <p:cNvSpPr txBox="1"/>
          <p:nvPr/>
        </p:nvSpPr>
        <p:spPr>
          <a:xfrm>
            <a:off x="5448300"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x</a:t>
            </a:r>
            <a:endParaRPr lang="zh-CN" altLang="en-US" sz="4000" b="1" dirty="0">
              <a:latin typeface="Times New Roman" panose="02020603050405020304" pitchFamily="18" charset="0"/>
              <a:ea typeface="Times New Roman" panose="02020603050405020304" pitchFamily="18" charset="0"/>
            </a:endParaRPr>
          </a:p>
        </p:txBody>
      </p:sp>
      <p:sp>
        <p:nvSpPr>
          <p:cNvPr id="105518" name="TextBox 22"/>
          <p:cNvSpPr txBox="1"/>
          <p:nvPr/>
        </p:nvSpPr>
        <p:spPr>
          <a:xfrm>
            <a:off x="6656388"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y</a:t>
            </a:r>
            <a:endParaRPr lang="zh-CN" altLang="en-US" sz="4000" b="1" dirty="0">
              <a:latin typeface="Times New Roman" panose="02020603050405020304" pitchFamily="18" charset="0"/>
              <a:ea typeface="Times New Roman" panose="02020603050405020304" pitchFamily="18" charset="0"/>
            </a:endParaRPr>
          </a:p>
        </p:txBody>
      </p:sp>
      <p:sp>
        <p:nvSpPr>
          <p:cNvPr id="105519" name="TextBox 23"/>
          <p:cNvSpPr txBox="1"/>
          <p:nvPr/>
        </p:nvSpPr>
        <p:spPr>
          <a:xfrm>
            <a:off x="7808913"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z</a:t>
            </a:r>
            <a:endParaRPr lang="zh-CN" altLang="en-US" sz="4000" b="1" dirty="0">
              <a:latin typeface="Times New Roman" panose="02020603050405020304" pitchFamily="18" charset="0"/>
              <a:ea typeface="Times New Roman" panose="02020603050405020304" pitchFamily="18" charset="0"/>
            </a:endParaRPr>
          </a:p>
        </p:txBody>
      </p:sp>
      <p:cxnSp>
        <p:nvCxnSpPr>
          <p:cNvPr id="25" name="直接箭头连接符 24"/>
          <p:cNvCxnSpPr/>
          <p:nvPr/>
        </p:nvCxnSpPr>
        <p:spPr>
          <a:xfrm flipV="1">
            <a:off x="7175500" y="908050"/>
            <a:ext cx="1008063" cy="649288"/>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37500" y="437198"/>
            <a:ext cx="935038"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10</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cxnSp>
        <p:nvCxnSpPr>
          <p:cNvPr id="27" name="直接箭头连接符 26"/>
          <p:cNvCxnSpPr/>
          <p:nvPr/>
        </p:nvCxnSpPr>
        <p:spPr>
          <a:xfrm>
            <a:off x="7248525" y="1773238"/>
            <a:ext cx="935038" cy="64770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945438" y="2183448"/>
            <a:ext cx="9366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5</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32" name="TextBox 31"/>
          <p:cNvSpPr txBox="1"/>
          <p:nvPr/>
        </p:nvSpPr>
        <p:spPr>
          <a:xfrm>
            <a:off x="4008438"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10</a:t>
            </a:r>
            <a:endParaRPr lang="zh-CN" altLang="en-US" b="1" dirty="0">
              <a:latin typeface="Times New Roman" panose="02020603050405020304" pitchFamily="18" charset="0"/>
              <a:ea typeface="Times New Roman" panose="02020603050405020304" pitchFamily="18" charset="0"/>
            </a:endParaRPr>
          </a:p>
        </p:txBody>
      </p:sp>
      <p:sp>
        <p:nvSpPr>
          <p:cNvPr id="33" name="TextBox 32"/>
          <p:cNvSpPr txBox="1"/>
          <p:nvPr/>
        </p:nvSpPr>
        <p:spPr>
          <a:xfrm>
            <a:off x="6383338" y="3717449"/>
            <a:ext cx="944562"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5</a:t>
            </a:r>
            <a:endParaRPr lang="zh-CN" altLang="en-US" b="1" dirty="0">
              <a:latin typeface="Times New Roman" panose="02020603050405020304" pitchFamily="18" charset="0"/>
              <a:ea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94444E-6 2.82146E-6 L -1.94444E-6 -0.14871 " pathEditMode="relative" rAng="0" ptsTypes="AA">
                                      <p:cBhvr>
                                        <p:cTn id="6" dur="500" fill="hold"/>
                                        <p:tgtEl>
                                          <p:spTgt spid="20"/>
                                        </p:tgtEl>
                                        <p:attrNameLst>
                                          <p:attrName>ppt_x</p:attrName>
                                          <p:attrName>ppt_y</p:attrName>
                                        </p:attrNameLst>
                                      </p:cBhvr>
                                      <p:rCtr x="0" y="-1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8" grpId="0"/>
      <p:bldP spid="32" grpId="0" bldLvl="0" animBg="1"/>
      <p:bldP spid="33"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2</a:t>
            </a:r>
            <a:r>
              <a:rPr lang="zh-CN" altLang="en-US" dirty="0"/>
              <a:t>轮迭代</a:t>
            </a:r>
            <a:endParaRPr lang="zh-CN" altLang="en-US" dirty="0"/>
          </a:p>
        </p:txBody>
      </p:sp>
      <p:pic>
        <p:nvPicPr>
          <p:cNvPr id="106499" name="Picture 2"/>
          <p:cNvPicPr>
            <a:picLocks noChangeAspect="1"/>
          </p:cNvPicPr>
          <p:nvPr/>
        </p:nvPicPr>
        <p:blipFill>
          <a:blip r:embed="rId1"/>
          <a:stretch>
            <a:fillRect/>
          </a:stretch>
        </p:blipFill>
        <p:spPr>
          <a:xfrm>
            <a:off x="6499225" y="0"/>
            <a:ext cx="4168775" cy="3068638"/>
          </a:xfrm>
          <a:prstGeom prst="rect">
            <a:avLst/>
          </a:prstGeom>
          <a:noFill/>
          <a:ln w="9525">
            <a:noFill/>
          </a:ln>
        </p:spPr>
      </p:pic>
      <p:graphicFrame>
        <p:nvGraphicFramePr>
          <p:cNvPr id="15"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6"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06516" name="TextBox 16"/>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06517" name="TextBox 17"/>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06518" name="TextBox 18"/>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20"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10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106539" name="TextBox 20"/>
          <p:cNvSpPr txBox="1"/>
          <p:nvPr/>
        </p:nvSpPr>
        <p:spPr>
          <a:xfrm>
            <a:off x="3071813" y="4653598"/>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s</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6540" name="TextBox 21"/>
          <p:cNvSpPr txBox="1"/>
          <p:nvPr/>
        </p:nvSpPr>
        <p:spPr>
          <a:xfrm>
            <a:off x="4295775"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t</a:t>
            </a:r>
            <a:endParaRPr lang="zh-CN" altLang="en-US" sz="4000" b="1" dirty="0">
              <a:latin typeface="Times New Roman" panose="02020603050405020304" pitchFamily="18" charset="0"/>
              <a:ea typeface="Times New Roman" panose="02020603050405020304" pitchFamily="18" charset="0"/>
            </a:endParaRPr>
          </a:p>
        </p:txBody>
      </p:sp>
      <p:sp>
        <p:nvSpPr>
          <p:cNvPr id="106541" name="TextBox 22"/>
          <p:cNvSpPr txBox="1"/>
          <p:nvPr/>
        </p:nvSpPr>
        <p:spPr>
          <a:xfrm>
            <a:off x="5448300"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x</a:t>
            </a:r>
            <a:endParaRPr lang="zh-CN" altLang="en-US" sz="4000" b="1" dirty="0">
              <a:latin typeface="Times New Roman" panose="02020603050405020304" pitchFamily="18" charset="0"/>
              <a:ea typeface="Times New Roman" panose="02020603050405020304" pitchFamily="18" charset="0"/>
            </a:endParaRPr>
          </a:p>
        </p:txBody>
      </p:sp>
      <p:sp>
        <p:nvSpPr>
          <p:cNvPr id="24" name="TextBox 23"/>
          <p:cNvSpPr txBox="1"/>
          <p:nvPr/>
        </p:nvSpPr>
        <p:spPr>
          <a:xfrm>
            <a:off x="6656388"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y</a:t>
            </a:r>
            <a:endParaRPr lang="zh-CN" altLang="en-US" sz="4000" b="1" dirty="0">
              <a:latin typeface="Times New Roman" panose="02020603050405020304" pitchFamily="18" charset="0"/>
              <a:ea typeface="Times New Roman" panose="02020603050405020304" pitchFamily="18" charset="0"/>
            </a:endParaRPr>
          </a:p>
        </p:txBody>
      </p:sp>
      <p:sp>
        <p:nvSpPr>
          <p:cNvPr id="106543" name="TextBox 24"/>
          <p:cNvSpPr txBox="1"/>
          <p:nvPr/>
        </p:nvSpPr>
        <p:spPr>
          <a:xfrm>
            <a:off x="7808913"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z</a:t>
            </a:r>
            <a:endParaRPr lang="zh-CN" altLang="en-US" sz="4000" b="1" dirty="0">
              <a:latin typeface="Times New Roman" panose="02020603050405020304" pitchFamily="18" charset="0"/>
              <a:ea typeface="Times New Roman" panose="02020603050405020304" pitchFamily="18" charset="0"/>
            </a:endParaRPr>
          </a:p>
        </p:txBody>
      </p:sp>
      <p:cxnSp>
        <p:nvCxnSpPr>
          <p:cNvPr id="32" name="直接箭头连接符 31"/>
          <p:cNvCxnSpPr/>
          <p:nvPr/>
        </p:nvCxnSpPr>
        <p:spPr>
          <a:xfrm>
            <a:off x="8543925" y="2565400"/>
            <a:ext cx="1296988"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96450" y="2205673"/>
            <a:ext cx="9366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7</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cxnSp>
        <p:nvCxnSpPr>
          <p:cNvPr id="34" name="直接箭头连接符 33"/>
          <p:cNvCxnSpPr/>
          <p:nvPr/>
        </p:nvCxnSpPr>
        <p:spPr>
          <a:xfrm flipH="1" flipV="1">
            <a:off x="8399463" y="908050"/>
            <a:ext cx="73025" cy="144145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24788" y="333216"/>
            <a:ext cx="935037"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8</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cxnSp>
        <p:nvCxnSpPr>
          <p:cNvPr id="41" name="直接箭头连接符 40"/>
          <p:cNvCxnSpPr/>
          <p:nvPr/>
        </p:nvCxnSpPr>
        <p:spPr>
          <a:xfrm flipV="1">
            <a:off x="8472488" y="836613"/>
            <a:ext cx="1511300" cy="15843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731375" y="260985"/>
            <a:ext cx="9366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14</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45" name="TextBox 44"/>
          <p:cNvSpPr txBox="1"/>
          <p:nvPr/>
        </p:nvSpPr>
        <p:spPr>
          <a:xfrm>
            <a:off x="4008438"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8</a:t>
            </a:r>
            <a:endParaRPr lang="zh-CN" altLang="en-US" b="1" dirty="0">
              <a:latin typeface="Times New Roman" panose="02020603050405020304" pitchFamily="18" charset="0"/>
              <a:ea typeface="Times New Roman" panose="02020603050405020304" pitchFamily="18" charset="0"/>
            </a:endParaRPr>
          </a:p>
        </p:txBody>
      </p:sp>
      <p:sp>
        <p:nvSpPr>
          <p:cNvPr id="46" name="TextBox 45"/>
          <p:cNvSpPr txBox="1"/>
          <p:nvPr/>
        </p:nvSpPr>
        <p:spPr>
          <a:xfrm>
            <a:off x="7535863"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7</a:t>
            </a:r>
            <a:endParaRPr lang="zh-CN" altLang="en-US" b="1" dirty="0">
              <a:latin typeface="Times New Roman" panose="02020603050405020304" pitchFamily="18" charset="0"/>
              <a:ea typeface="Times New Roman" panose="02020603050405020304" pitchFamily="18" charset="0"/>
            </a:endParaRPr>
          </a:p>
        </p:txBody>
      </p:sp>
      <p:sp>
        <p:nvSpPr>
          <p:cNvPr id="47" name="TextBox 46"/>
          <p:cNvSpPr txBox="1"/>
          <p:nvPr/>
        </p:nvSpPr>
        <p:spPr>
          <a:xfrm>
            <a:off x="5159375" y="3717449"/>
            <a:ext cx="944563"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14</a:t>
            </a:r>
            <a:endParaRPr lang="zh-CN" altLang="en-US" b="1" dirty="0">
              <a:latin typeface="Times New Roman" panose="02020603050405020304" pitchFamily="18" charset="0"/>
              <a:ea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2.96022E-6 L 0.00173 -0.14686 " pathEditMode="relative" rAng="0" ptsTypes="AA">
                                      <p:cBhvr>
                                        <p:cTn id="6" dur="500" fill="hold"/>
                                        <p:tgtEl>
                                          <p:spTgt spid="24"/>
                                        </p:tgtEl>
                                        <p:attrNameLst>
                                          <p:attrName>ppt_x</p:attrName>
                                          <p:attrName>ppt_y</p:attrName>
                                        </p:attrNameLst>
                                      </p:cBhvr>
                                      <p:rCtr x="100" y="-74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5" grpId="0"/>
      <p:bldP spid="44" grpId="0"/>
      <p:bldP spid="45" grpId="0" bldLvl="0" animBg="1"/>
      <p:bldP spid="46" grpId="0" bldLvl="0" animBg="1"/>
      <p:bldP spid="47"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
          <p:cNvSpPr>
            <a:spLocks noGrp="1"/>
          </p:cNvSpPr>
          <p:nvPr>
            <p:ph type="title"/>
          </p:nvPr>
        </p:nvSpPr>
        <p:spPr>
          <a:xfrm>
            <a:off x="1981200" y="274638"/>
            <a:ext cx="4186238" cy="1143000"/>
          </a:xfrm>
        </p:spPr>
        <p:txBody>
          <a:bodyPr vert="horz" wrap="square" lIns="91440" tIns="45720" rIns="91440" bIns="45720" anchor="ctr" anchorCtr="0"/>
          <a:p>
            <a:pPr algn="l" eaLnBrk="1" hangingPunct="1"/>
            <a:r>
              <a:rPr lang="zh-CN" altLang="en-US" dirty="0"/>
              <a:t>第</a:t>
            </a:r>
            <a:r>
              <a:rPr lang="en-US" altLang="zh-CN" dirty="0"/>
              <a:t>3</a:t>
            </a:r>
            <a:r>
              <a:rPr lang="zh-CN" altLang="en-US" dirty="0"/>
              <a:t>轮迭代</a:t>
            </a:r>
            <a:endParaRPr lang="zh-CN" altLang="en-US" dirty="0"/>
          </a:p>
        </p:txBody>
      </p:sp>
      <p:pic>
        <p:nvPicPr>
          <p:cNvPr id="107523" name="Picture 2"/>
          <p:cNvPicPr>
            <a:picLocks noChangeAspect="1"/>
          </p:cNvPicPr>
          <p:nvPr/>
        </p:nvPicPr>
        <p:blipFill>
          <a:blip r:embed="rId1"/>
          <a:stretch>
            <a:fillRect/>
          </a:stretch>
        </p:blipFill>
        <p:spPr>
          <a:xfrm>
            <a:off x="6242050" y="44450"/>
            <a:ext cx="4391025" cy="3003550"/>
          </a:xfrm>
          <a:prstGeom prst="rect">
            <a:avLst/>
          </a:prstGeom>
          <a:noFill/>
          <a:ln w="9525">
            <a:noFill/>
          </a:ln>
        </p:spPr>
      </p:pic>
      <p:graphicFrame>
        <p:nvGraphicFramePr>
          <p:cNvPr id="1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5"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07540" name="TextBox 1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07541" name="TextBox 1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07542"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14</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107563" name="TextBox 19"/>
          <p:cNvSpPr txBox="1"/>
          <p:nvPr/>
        </p:nvSpPr>
        <p:spPr>
          <a:xfrm>
            <a:off x="3071813" y="4653598"/>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s</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7564" name="TextBox 20"/>
          <p:cNvSpPr txBox="1"/>
          <p:nvPr/>
        </p:nvSpPr>
        <p:spPr>
          <a:xfrm>
            <a:off x="4295775"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t</a:t>
            </a:r>
            <a:endParaRPr lang="zh-CN" altLang="en-US" sz="4000" b="1" dirty="0">
              <a:latin typeface="Times New Roman" panose="02020603050405020304" pitchFamily="18" charset="0"/>
              <a:ea typeface="Times New Roman" panose="02020603050405020304" pitchFamily="18" charset="0"/>
            </a:endParaRPr>
          </a:p>
        </p:txBody>
      </p:sp>
      <p:sp>
        <p:nvSpPr>
          <p:cNvPr id="107565" name="TextBox 21"/>
          <p:cNvSpPr txBox="1"/>
          <p:nvPr/>
        </p:nvSpPr>
        <p:spPr>
          <a:xfrm>
            <a:off x="5448300"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x</a:t>
            </a:r>
            <a:endParaRPr lang="zh-CN" altLang="en-US" sz="4000" b="1" dirty="0">
              <a:latin typeface="Times New Roman" panose="02020603050405020304" pitchFamily="18" charset="0"/>
              <a:ea typeface="Times New Roman" panose="02020603050405020304" pitchFamily="18" charset="0"/>
            </a:endParaRPr>
          </a:p>
        </p:txBody>
      </p:sp>
      <p:sp>
        <p:nvSpPr>
          <p:cNvPr id="107566" name="TextBox 22"/>
          <p:cNvSpPr txBox="1"/>
          <p:nvPr/>
        </p:nvSpPr>
        <p:spPr>
          <a:xfrm>
            <a:off x="6656388" y="4604385"/>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y</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24" name="TextBox 23"/>
          <p:cNvSpPr txBox="1"/>
          <p:nvPr/>
        </p:nvSpPr>
        <p:spPr>
          <a:xfrm>
            <a:off x="7808913"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z</a:t>
            </a:r>
            <a:endParaRPr lang="zh-CN" altLang="en-US" sz="4000" b="1" dirty="0">
              <a:latin typeface="Times New Roman" panose="02020603050405020304" pitchFamily="18" charset="0"/>
              <a:ea typeface="Times New Roman" panose="02020603050405020304" pitchFamily="18" charset="0"/>
            </a:endParaRPr>
          </a:p>
        </p:txBody>
      </p:sp>
      <p:cxnSp>
        <p:nvCxnSpPr>
          <p:cNvPr id="29" name="直接箭头连接符 28"/>
          <p:cNvCxnSpPr/>
          <p:nvPr/>
        </p:nvCxnSpPr>
        <p:spPr>
          <a:xfrm flipH="1" flipV="1">
            <a:off x="10199688" y="836613"/>
            <a:ext cx="73025" cy="1439863"/>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767888" y="189548"/>
            <a:ext cx="7207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13</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31" name="TextBox 30"/>
          <p:cNvSpPr txBox="1"/>
          <p:nvPr/>
        </p:nvSpPr>
        <p:spPr>
          <a:xfrm>
            <a:off x="5170488" y="3717449"/>
            <a:ext cx="944562"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13</a:t>
            </a:r>
            <a:endParaRPr lang="zh-CN" altLang="en-US" b="1" dirty="0">
              <a:latin typeface="Times New Roman" panose="02020603050405020304" pitchFamily="18" charset="0"/>
              <a:ea typeface="Times New Roman" panose="02020603050405020304" pitchFamily="18" charset="0"/>
            </a:endParaRPr>
          </a:p>
        </p:txBody>
      </p:sp>
      <p:cxnSp>
        <p:nvCxnSpPr>
          <p:cNvPr id="32" name="直接箭头连接符 31"/>
          <p:cNvCxnSpPr/>
          <p:nvPr/>
        </p:nvCxnSpPr>
        <p:spPr>
          <a:xfrm flipH="1" flipV="1">
            <a:off x="7032625" y="1628775"/>
            <a:ext cx="2879725" cy="792163"/>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2.96022E-6 L 0.00173 -0.14686 " pathEditMode="relative" rAng="0" ptsTypes="AA">
                                      <p:cBhvr>
                                        <p:cTn id="6" dur="500" fill="hold"/>
                                        <p:tgtEl>
                                          <p:spTgt spid="24"/>
                                        </p:tgtEl>
                                        <p:attrNameLst>
                                          <p:attrName>ppt_x</p:attrName>
                                          <p:attrName>ppt_y</p:attrName>
                                        </p:attrNameLst>
                                      </p:cBhvr>
                                      <p:rCtr x="100" y="-74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847215" y="353695"/>
            <a:ext cx="8501380" cy="610235"/>
          </a:xfrm>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endParaRPr>
          </a:p>
        </p:txBody>
      </p:sp>
      <p:sp>
        <p:nvSpPr>
          <p:cNvPr id="3" name="内容占位符 2"/>
          <p:cNvSpPr>
            <a:spLocks noGrp="1"/>
          </p:cNvSpPr>
          <p:nvPr>
            <p:ph idx="1"/>
          </p:nvPr>
        </p:nvSpPr>
        <p:spPr/>
        <p:txBody>
          <a:bodyPr/>
          <a:p>
            <a:r>
              <a:rPr>
                <a:latin typeface="Times New Roman" panose="02020603050405020304" pitchFamily="18" charset="0"/>
                <a:sym typeface="+mn-ea"/>
              </a:rPr>
              <a:t>完全图</a:t>
            </a:r>
            <a:r>
              <a:rPr lang="en-US" altLang="zh-CN">
                <a:latin typeface="Times New Roman" panose="02020603050405020304" pitchFamily="18" charset="0"/>
                <a:sym typeface="+mn-ea"/>
              </a:rPr>
              <a:t>Kn</a:t>
            </a:r>
            <a:r>
              <a:rPr>
                <a:latin typeface="Times New Roman" panose="02020603050405020304" pitchFamily="18" charset="0"/>
                <a:sym typeface="+mn-ea"/>
              </a:rPr>
              <a:t>有多少条边？ </a:t>
            </a:r>
            <a:endParaRPr lang="zh-CN" altLang="en-US" dirty="0">
              <a:latin typeface="Times New Roman" panose="02020603050405020304" pitchFamily="18" charset="0"/>
            </a:endParaRPr>
          </a:p>
        </p:txBody>
      </p:sp>
      <p:sp>
        <p:nvSpPr>
          <p:cNvPr id="16386" name="Rectangle 7"/>
          <p:cNvSpPr/>
          <p:nvPr/>
        </p:nvSpPr>
        <p:spPr>
          <a:xfrm>
            <a:off x="3342005" y="2066290"/>
            <a:ext cx="3554730" cy="358775"/>
          </a:xfrm>
          <a:prstGeom prst="rect">
            <a:avLst/>
          </a:prstGeom>
          <a:noFill/>
          <a:ln w="9525">
            <a:noFill/>
          </a:ln>
        </p:spPr>
        <p:txBody>
          <a:bodyPr wrap="none" anchor="ctr" anchorCtr="0">
            <a:noAutofit/>
          </a:bodyPr>
          <a:p>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sp>
        <p:nvSpPr>
          <p:cNvPr id="16387" name="Rectangle 8"/>
          <p:cNvSpPr/>
          <p:nvPr/>
        </p:nvSpPr>
        <p:spPr>
          <a:xfrm>
            <a:off x="2712085" y="1485265"/>
            <a:ext cx="1504315" cy="334645"/>
          </a:xfrm>
          <a:prstGeom prst="rect">
            <a:avLst/>
          </a:prstGeom>
          <a:noFill/>
          <a:ln w="9525">
            <a:noFill/>
          </a:ln>
        </p:spPr>
        <p:txBody>
          <a:bodyPr wrap="none" anchor="ctr" anchorCtr="0">
            <a:noAutofit/>
          </a:bodyPr>
          <a:p>
            <a:pPr algn="l"/>
            <a:endParaRPr lang="zh-CN" altLang="en-US" sz="1800" dirty="0">
              <a:latin typeface="Times New Roman" panose="02020603050405020304" pitchFamily="18" charset="0"/>
            </a:endParaRPr>
          </a:p>
        </p:txBody>
      </p:sp>
      <p:sp>
        <p:nvSpPr>
          <p:cNvPr id="16388" name="Rectangle 9"/>
          <p:cNvSpPr/>
          <p:nvPr/>
        </p:nvSpPr>
        <p:spPr>
          <a:xfrm>
            <a:off x="1871663" y="3006566"/>
            <a:ext cx="309880" cy="106680"/>
          </a:xfrm>
          <a:prstGeom prst="rect">
            <a:avLst/>
          </a:prstGeom>
          <a:noFill/>
          <a:ln w="9525">
            <a:noFill/>
          </a:ln>
        </p:spPr>
        <p:txBody>
          <a:bodyPr wrap="none" anchor="ctr" anchorCtr="0">
            <a:spAutoFit/>
          </a:bodyPr>
          <a:p>
            <a:endParaRPr lang="zh-CN" altLang="zh-CN" sz="100" dirty="0">
              <a:latin typeface="Times New Roman" panose="02020603050405020304" pitchFamily="18" charset="0"/>
            </a:endParaRPr>
          </a:p>
        </p:txBody>
      </p:sp>
      <p:sp>
        <p:nvSpPr>
          <p:cNvPr id="16389" name="Oval 11"/>
          <p:cNvSpPr/>
          <p:nvPr/>
        </p:nvSpPr>
        <p:spPr>
          <a:xfrm>
            <a:off x="4707731" y="3015854"/>
            <a:ext cx="80963" cy="6667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0" name="Oval 12"/>
          <p:cNvSpPr/>
          <p:nvPr/>
        </p:nvSpPr>
        <p:spPr>
          <a:xfrm>
            <a:off x="6690122" y="2878931"/>
            <a:ext cx="82153"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1" name="Oval 13"/>
          <p:cNvSpPr/>
          <p:nvPr/>
        </p:nvSpPr>
        <p:spPr>
          <a:xfrm>
            <a:off x="5728097" y="2457450"/>
            <a:ext cx="82153"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2" name="Oval 14"/>
          <p:cNvSpPr/>
          <p:nvPr/>
        </p:nvSpPr>
        <p:spPr>
          <a:xfrm>
            <a:off x="6366272" y="4121944"/>
            <a:ext cx="82153"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3" name="Line 15"/>
          <p:cNvSpPr/>
          <p:nvPr/>
        </p:nvSpPr>
        <p:spPr>
          <a:xfrm flipV="1">
            <a:off x="4788694" y="2522935"/>
            <a:ext cx="939404" cy="492919"/>
          </a:xfrm>
          <a:prstGeom prst="line">
            <a:avLst/>
          </a:prstGeom>
          <a:ln w="38100" cap="flat" cmpd="sng">
            <a:solidFill>
              <a:schemeClr val="tx1"/>
            </a:solidFill>
            <a:prstDash val="solid"/>
            <a:headEnd type="none" w="med" len="med"/>
            <a:tailEnd type="none" w="med" len="med"/>
          </a:ln>
        </p:spPr>
      </p:sp>
      <p:sp>
        <p:nvSpPr>
          <p:cNvPr id="16394" name="Line 16"/>
          <p:cNvSpPr/>
          <p:nvPr/>
        </p:nvSpPr>
        <p:spPr>
          <a:xfrm flipH="1" flipV="1">
            <a:off x="4748213" y="3082529"/>
            <a:ext cx="376238" cy="1039415"/>
          </a:xfrm>
          <a:prstGeom prst="line">
            <a:avLst/>
          </a:prstGeom>
          <a:ln w="38100" cap="flat" cmpd="sng">
            <a:solidFill>
              <a:schemeClr val="tx1"/>
            </a:solidFill>
            <a:prstDash val="solid"/>
            <a:headEnd type="none" w="med" len="med"/>
            <a:tailEnd type="none" w="med" len="med"/>
          </a:ln>
        </p:spPr>
      </p:sp>
      <p:sp>
        <p:nvSpPr>
          <p:cNvPr id="16395" name="Line 17"/>
          <p:cNvSpPr/>
          <p:nvPr/>
        </p:nvSpPr>
        <p:spPr>
          <a:xfrm flipH="1">
            <a:off x="6441281" y="2965847"/>
            <a:ext cx="273844" cy="1134665"/>
          </a:xfrm>
          <a:prstGeom prst="line">
            <a:avLst/>
          </a:prstGeom>
          <a:ln w="38100" cap="flat" cmpd="sng">
            <a:solidFill>
              <a:schemeClr val="tx1"/>
            </a:solidFill>
            <a:prstDash val="solid"/>
            <a:headEnd type="none" w="med" len="med"/>
            <a:tailEnd type="none" w="med" len="med"/>
          </a:ln>
        </p:spPr>
      </p:sp>
      <p:sp>
        <p:nvSpPr>
          <p:cNvPr id="16396" name="Line 18"/>
          <p:cNvSpPr/>
          <p:nvPr/>
        </p:nvSpPr>
        <p:spPr>
          <a:xfrm flipH="1" flipV="1">
            <a:off x="5772150" y="2501504"/>
            <a:ext cx="917972" cy="377428"/>
          </a:xfrm>
          <a:prstGeom prst="line">
            <a:avLst/>
          </a:prstGeom>
          <a:ln w="38100" cap="flat" cmpd="sng">
            <a:solidFill>
              <a:schemeClr val="tx1"/>
            </a:solidFill>
            <a:prstDash val="solid"/>
            <a:headEnd type="none" w="med" len="med"/>
            <a:tailEnd type="none" w="med" len="med"/>
          </a:ln>
        </p:spPr>
      </p:sp>
      <p:sp>
        <p:nvSpPr>
          <p:cNvPr id="16397" name="Oval 19"/>
          <p:cNvSpPr/>
          <p:nvPr/>
        </p:nvSpPr>
        <p:spPr>
          <a:xfrm>
            <a:off x="5124450" y="4121944"/>
            <a:ext cx="82154" cy="6548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6398" name="Line 20"/>
          <p:cNvSpPr/>
          <p:nvPr/>
        </p:nvSpPr>
        <p:spPr>
          <a:xfrm flipH="1">
            <a:off x="5178029" y="2555081"/>
            <a:ext cx="544115" cy="1566863"/>
          </a:xfrm>
          <a:prstGeom prst="line">
            <a:avLst/>
          </a:prstGeom>
          <a:ln w="38100" cap="flat" cmpd="sng">
            <a:solidFill>
              <a:schemeClr val="tx1"/>
            </a:solidFill>
            <a:prstDash val="solid"/>
            <a:headEnd type="none" w="med" len="med"/>
            <a:tailEnd type="none" w="med" len="med"/>
          </a:ln>
        </p:spPr>
      </p:sp>
      <p:sp>
        <p:nvSpPr>
          <p:cNvPr id="16399" name="Line 21"/>
          <p:cNvSpPr/>
          <p:nvPr/>
        </p:nvSpPr>
        <p:spPr>
          <a:xfrm flipH="1">
            <a:off x="5178029" y="4175522"/>
            <a:ext cx="1188244" cy="0"/>
          </a:xfrm>
          <a:prstGeom prst="line">
            <a:avLst/>
          </a:prstGeom>
          <a:ln w="38100" cap="flat" cmpd="sng">
            <a:solidFill>
              <a:schemeClr val="tx1"/>
            </a:solidFill>
            <a:prstDash val="solid"/>
            <a:headEnd type="none" w="med" len="med"/>
            <a:tailEnd type="none" w="med" len="med"/>
          </a:ln>
        </p:spPr>
      </p:sp>
      <p:sp>
        <p:nvSpPr>
          <p:cNvPr id="16400" name="Line 22"/>
          <p:cNvSpPr/>
          <p:nvPr/>
        </p:nvSpPr>
        <p:spPr>
          <a:xfrm>
            <a:off x="5772150" y="2555081"/>
            <a:ext cx="647700" cy="1566863"/>
          </a:xfrm>
          <a:prstGeom prst="line">
            <a:avLst/>
          </a:prstGeom>
          <a:ln w="38100" cap="flat" cmpd="sng">
            <a:solidFill>
              <a:schemeClr val="tx1"/>
            </a:solidFill>
            <a:prstDash val="solid"/>
            <a:headEnd type="none" w="med" len="med"/>
            <a:tailEnd type="none" w="med" len="med"/>
          </a:ln>
        </p:spPr>
      </p:sp>
      <p:sp>
        <p:nvSpPr>
          <p:cNvPr id="16401" name="Line 23"/>
          <p:cNvSpPr/>
          <p:nvPr/>
        </p:nvSpPr>
        <p:spPr>
          <a:xfrm>
            <a:off x="4799410" y="3095625"/>
            <a:ext cx="1620440" cy="1026319"/>
          </a:xfrm>
          <a:prstGeom prst="line">
            <a:avLst/>
          </a:prstGeom>
          <a:ln w="38100" cap="flat" cmpd="sng">
            <a:solidFill>
              <a:schemeClr val="tx1"/>
            </a:solidFill>
            <a:prstDash val="solid"/>
            <a:headEnd type="none" w="med" len="med"/>
            <a:tailEnd type="none" w="med" len="med"/>
          </a:ln>
        </p:spPr>
      </p:sp>
      <p:sp>
        <p:nvSpPr>
          <p:cNvPr id="16402" name="Line 24"/>
          <p:cNvSpPr/>
          <p:nvPr/>
        </p:nvSpPr>
        <p:spPr>
          <a:xfrm flipV="1">
            <a:off x="5231606" y="2933700"/>
            <a:ext cx="1458516" cy="1188244"/>
          </a:xfrm>
          <a:prstGeom prst="line">
            <a:avLst/>
          </a:prstGeom>
          <a:ln w="38100" cap="flat" cmpd="sng">
            <a:solidFill>
              <a:schemeClr val="tx1"/>
            </a:solidFill>
            <a:prstDash val="solid"/>
            <a:headEnd type="none" w="med" len="med"/>
            <a:tailEnd type="none" w="med" len="med"/>
          </a:ln>
        </p:spPr>
      </p:sp>
      <p:sp>
        <p:nvSpPr>
          <p:cNvPr id="16403" name="Line 25"/>
          <p:cNvSpPr/>
          <p:nvPr/>
        </p:nvSpPr>
        <p:spPr>
          <a:xfrm flipV="1">
            <a:off x="4799410" y="2933700"/>
            <a:ext cx="1890713" cy="107156"/>
          </a:xfrm>
          <a:prstGeom prst="line">
            <a:avLst/>
          </a:prstGeom>
          <a:ln w="38100" cap="flat" cmpd="sng">
            <a:solidFill>
              <a:schemeClr val="tx1"/>
            </a:solidFill>
            <a:prstDash val="solid"/>
            <a:headEnd type="none" w="med" len="med"/>
            <a:tailEnd type="none" w="med" len="med"/>
          </a:ln>
        </p:spPr>
      </p:sp>
      <p:graphicFrame>
        <p:nvGraphicFramePr>
          <p:cNvPr id="17413" name="Object 10"/>
          <p:cNvGraphicFramePr>
            <a:graphicFrameLocks noChangeAspect="1"/>
          </p:cNvGraphicFramePr>
          <p:nvPr/>
        </p:nvGraphicFramePr>
        <p:xfrm>
          <a:off x="4043363" y="4508897"/>
          <a:ext cx="3609975" cy="713184"/>
        </p:xfrm>
        <a:graphic>
          <a:graphicData uri="http://schemas.openxmlformats.org/presentationml/2006/ole">
            <mc:AlternateContent xmlns:mc="http://schemas.openxmlformats.org/markup-compatibility/2006">
              <mc:Choice xmlns:v="urn:schemas-microsoft-com:vml" Requires="v">
                <p:oleObj spid="_x0000_s3076" name="" r:id="rId1" imgW="1993900" imgH="393700" progId="Equation.3">
                  <p:embed/>
                </p:oleObj>
              </mc:Choice>
              <mc:Fallback>
                <p:oleObj name="" r:id="rId1" imgW="1993900" imgH="393700" progId="Equation.3">
                  <p:embed/>
                  <p:pic>
                    <p:nvPicPr>
                      <p:cNvPr id="0" name="图片 3075"/>
                      <p:cNvPicPr/>
                      <p:nvPr/>
                    </p:nvPicPr>
                    <p:blipFill>
                      <a:blip r:embed="rId2"/>
                      <a:stretch>
                        <a:fillRect/>
                      </a:stretch>
                    </p:blipFill>
                    <p:spPr>
                      <a:xfrm>
                        <a:off x="4043363" y="4508897"/>
                        <a:ext cx="3609975" cy="713184"/>
                      </a:xfrm>
                      <a:prstGeom prst="rect">
                        <a:avLst/>
                      </a:prstGeom>
                      <a:noFill/>
                      <a:ln w="38100">
                        <a:noFill/>
                        <a:miter/>
                      </a:ln>
                    </p:spPr>
                  </p:pic>
                </p:oleObj>
              </mc:Fallback>
            </mc:AlternateContent>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4</a:t>
            </a:r>
            <a:r>
              <a:rPr lang="zh-CN" altLang="en-US" dirty="0"/>
              <a:t>轮迭代</a:t>
            </a:r>
            <a:endParaRPr lang="zh-CN" altLang="en-US" dirty="0"/>
          </a:p>
        </p:txBody>
      </p:sp>
      <p:pic>
        <p:nvPicPr>
          <p:cNvPr id="108547" name="Picture 3"/>
          <p:cNvPicPr>
            <a:picLocks noChangeAspect="1"/>
          </p:cNvPicPr>
          <p:nvPr/>
        </p:nvPicPr>
        <p:blipFill>
          <a:blip r:embed="rId1"/>
          <a:stretch>
            <a:fillRect/>
          </a:stretch>
        </p:blipFill>
        <p:spPr>
          <a:xfrm>
            <a:off x="6167438" y="44450"/>
            <a:ext cx="4500562" cy="3027363"/>
          </a:xfrm>
          <a:prstGeom prst="rect">
            <a:avLst/>
          </a:prstGeom>
          <a:noFill/>
          <a:ln w="9525">
            <a:noFill/>
          </a:ln>
        </p:spPr>
      </p:pic>
      <p:graphicFrame>
        <p:nvGraphicFramePr>
          <p:cNvPr id="1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5"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08564" name="TextBox 1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08565" name="TextBox 1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08566"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13</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108587" name="TextBox 19"/>
          <p:cNvSpPr txBox="1"/>
          <p:nvPr/>
        </p:nvSpPr>
        <p:spPr>
          <a:xfrm>
            <a:off x="3071813" y="4653598"/>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s</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8588" name="TextBox 20"/>
          <p:cNvSpPr txBox="1"/>
          <p:nvPr/>
        </p:nvSpPr>
        <p:spPr>
          <a:xfrm>
            <a:off x="7824788" y="4628198"/>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z</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8589" name="TextBox 21"/>
          <p:cNvSpPr txBox="1"/>
          <p:nvPr/>
        </p:nvSpPr>
        <p:spPr>
          <a:xfrm>
            <a:off x="5448300" y="56807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x</a:t>
            </a:r>
            <a:endParaRPr lang="zh-CN" altLang="en-US" sz="4000" b="1" dirty="0">
              <a:latin typeface="Times New Roman" panose="02020603050405020304" pitchFamily="18" charset="0"/>
              <a:ea typeface="Times New Roman" panose="02020603050405020304" pitchFamily="18" charset="0"/>
            </a:endParaRPr>
          </a:p>
        </p:txBody>
      </p:sp>
      <p:sp>
        <p:nvSpPr>
          <p:cNvPr id="108590" name="TextBox 22"/>
          <p:cNvSpPr txBox="1"/>
          <p:nvPr/>
        </p:nvSpPr>
        <p:spPr>
          <a:xfrm>
            <a:off x="6656388" y="4604385"/>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y</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24" name="TextBox 23"/>
          <p:cNvSpPr txBox="1"/>
          <p:nvPr/>
        </p:nvSpPr>
        <p:spPr>
          <a:xfrm>
            <a:off x="4224338" y="5668010"/>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t</a:t>
            </a:r>
            <a:endParaRPr lang="zh-CN" altLang="en-US" sz="4000" b="1" dirty="0">
              <a:latin typeface="Times New Roman" panose="02020603050405020304" pitchFamily="18" charset="0"/>
              <a:ea typeface="Times New Roman" panose="02020603050405020304" pitchFamily="18" charset="0"/>
            </a:endParaRPr>
          </a:p>
        </p:txBody>
      </p:sp>
      <p:cxnSp>
        <p:nvCxnSpPr>
          <p:cNvPr id="26" name="直接箭头连接符 25"/>
          <p:cNvCxnSpPr/>
          <p:nvPr/>
        </p:nvCxnSpPr>
        <p:spPr>
          <a:xfrm>
            <a:off x="8472488" y="620713"/>
            <a:ext cx="1368425"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625013" y="260985"/>
            <a:ext cx="935037"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9</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28" name="TextBox 27"/>
          <p:cNvSpPr txBox="1"/>
          <p:nvPr/>
        </p:nvSpPr>
        <p:spPr>
          <a:xfrm>
            <a:off x="5186363"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latin typeface="Times New Roman" panose="02020603050405020304" pitchFamily="18" charset="0"/>
                <a:cs typeface="Times New Roman" panose="02020603050405020304" pitchFamily="18" charset="0"/>
              </a:rPr>
              <a:t>9</a:t>
            </a:r>
            <a:endParaRPr lang="zh-CN" altLang="en-US" b="1" dirty="0">
              <a:latin typeface="Times New Roman" panose="02020603050405020304" pitchFamily="18" charset="0"/>
              <a:ea typeface="Times New Roman" panose="02020603050405020304" pitchFamily="18" charset="0"/>
            </a:endParaRPr>
          </a:p>
        </p:txBody>
      </p:sp>
      <p:cxnSp>
        <p:nvCxnSpPr>
          <p:cNvPr id="30" name="直接箭头连接符 29"/>
          <p:cNvCxnSpPr/>
          <p:nvPr/>
        </p:nvCxnSpPr>
        <p:spPr>
          <a:xfrm>
            <a:off x="8040688" y="836613"/>
            <a:ext cx="71438" cy="15843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2.96022E-6 L 0.00173 -0.14686 " pathEditMode="relative" rAng="0" ptsTypes="AA">
                                      <p:cBhvr>
                                        <p:cTn id="6" dur="500" fill="hold"/>
                                        <p:tgtEl>
                                          <p:spTgt spid="24"/>
                                        </p:tgtEl>
                                        <p:attrNameLst>
                                          <p:attrName>ppt_x</p:attrName>
                                          <p:attrName>ppt_y</p:attrName>
                                        </p:attrNameLst>
                                      </p:cBhvr>
                                      <p:rCtr x="100" y="-74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bldLvl="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5</a:t>
            </a:r>
            <a:r>
              <a:rPr lang="zh-CN" altLang="en-US" dirty="0"/>
              <a:t>轮迭代</a:t>
            </a:r>
            <a:endParaRPr lang="zh-CN" altLang="en-US" dirty="0"/>
          </a:p>
        </p:txBody>
      </p:sp>
      <p:pic>
        <p:nvPicPr>
          <p:cNvPr id="109571" name="Picture 2"/>
          <p:cNvPicPr>
            <a:picLocks noChangeAspect="1"/>
          </p:cNvPicPr>
          <p:nvPr/>
        </p:nvPicPr>
        <p:blipFill>
          <a:blip r:embed="rId1"/>
          <a:stretch>
            <a:fillRect/>
          </a:stretch>
        </p:blipFill>
        <p:spPr>
          <a:xfrm>
            <a:off x="6456363" y="30163"/>
            <a:ext cx="4176712" cy="3074987"/>
          </a:xfrm>
          <a:prstGeom prst="rect">
            <a:avLst/>
          </a:prstGeom>
          <a:noFill/>
          <a:ln w="9525">
            <a:noFill/>
          </a:ln>
        </p:spPr>
      </p:pic>
      <p:graphicFrame>
        <p:nvGraphicFramePr>
          <p:cNvPr id="1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5"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09588" name="TextBox 1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09589" name="TextBox 1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09590"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9</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109611" name="TextBox 19"/>
          <p:cNvSpPr txBox="1"/>
          <p:nvPr/>
        </p:nvSpPr>
        <p:spPr>
          <a:xfrm>
            <a:off x="3071813" y="4653598"/>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s</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9612" name="TextBox 20"/>
          <p:cNvSpPr txBox="1"/>
          <p:nvPr/>
        </p:nvSpPr>
        <p:spPr>
          <a:xfrm>
            <a:off x="7824788" y="4628198"/>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z</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9613" name="TextBox 21"/>
          <p:cNvSpPr txBox="1"/>
          <p:nvPr/>
        </p:nvSpPr>
        <p:spPr>
          <a:xfrm>
            <a:off x="4224338" y="4642485"/>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t</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09614" name="TextBox 22"/>
          <p:cNvSpPr txBox="1"/>
          <p:nvPr/>
        </p:nvSpPr>
        <p:spPr>
          <a:xfrm>
            <a:off x="6656388" y="4604385"/>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y</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24" name="TextBox 23"/>
          <p:cNvSpPr txBox="1"/>
          <p:nvPr/>
        </p:nvSpPr>
        <p:spPr>
          <a:xfrm>
            <a:off x="5375275" y="5668010"/>
            <a:ext cx="433388"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latin typeface="Times New Roman" panose="02020603050405020304" pitchFamily="18" charset="0"/>
                <a:cs typeface="Times New Roman" panose="02020603050405020304" pitchFamily="18" charset="0"/>
              </a:rPr>
              <a:t>x</a:t>
            </a:r>
            <a:endParaRPr lang="zh-CN" altLang="en-US" sz="4000" b="1" dirty="0">
              <a:latin typeface="Times New Roman" panose="02020603050405020304" pitchFamily="18" charset="0"/>
              <a:ea typeface="Times New Roman" panose="02020603050405020304" pitchFamily="18" charset="0"/>
            </a:endParaRPr>
          </a:p>
        </p:txBody>
      </p:sp>
      <p:cxnSp>
        <p:nvCxnSpPr>
          <p:cNvPr id="26" name="直接箭头连接符 25"/>
          <p:cNvCxnSpPr/>
          <p:nvPr/>
        </p:nvCxnSpPr>
        <p:spPr>
          <a:xfrm>
            <a:off x="9983788" y="836613"/>
            <a:ext cx="73025" cy="15843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2.96022E-6 L 0.00173 -0.14686 " pathEditMode="relative" rAng="0" ptsTypes="AA">
                                      <p:cBhvr>
                                        <p:cTn id="6" dur="500" fill="hold"/>
                                        <p:tgtEl>
                                          <p:spTgt spid="24"/>
                                        </p:tgtEl>
                                        <p:attrNameLst>
                                          <p:attrName>ppt_x</p:attrName>
                                          <p:attrName>ppt_y</p:attrName>
                                        </p:attrNameLst>
                                      </p:cBhvr>
                                      <p:rCtr x="100" y="-74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标题 1"/>
          <p:cNvSpPr>
            <a:spLocks noGrp="1"/>
          </p:cNvSpPr>
          <p:nvPr>
            <p:ph type="title"/>
          </p:nvPr>
        </p:nvSpPr>
        <p:spPr>
          <a:xfrm>
            <a:off x="1703388" y="274638"/>
            <a:ext cx="4176712" cy="1143000"/>
          </a:xfrm>
        </p:spPr>
        <p:txBody>
          <a:bodyPr vert="horz" wrap="square" lIns="91440" tIns="45720" rIns="91440" bIns="45720" anchor="ctr" anchorCtr="0"/>
          <a:p>
            <a:pPr algn="l" eaLnBrk="1" hangingPunct="1"/>
            <a:r>
              <a:rPr lang="zh-CN" altLang="en-US" dirty="0"/>
              <a:t>结果</a:t>
            </a:r>
            <a:endParaRPr lang="zh-CN" altLang="en-US" dirty="0"/>
          </a:p>
        </p:txBody>
      </p:sp>
      <p:pic>
        <p:nvPicPr>
          <p:cNvPr id="110595" name="Picture 3"/>
          <p:cNvPicPr>
            <a:picLocks noChangeAspect="1"/>
          </p:cNvPicPr>
          <p:nvPr/>
        </p:nvPicPr>
        <p:blipFill>
          <a:blip r:embed="rId1"/>
          <a:stretch>
            <a:fillRect/>
          </a:stretch>
        </p:blipFill>
        <p:spPr>
          <a:xfrm>
            <a:off x="5664200" y="44450"/>
            <a:ext cx="4968875" cy="3384550"/>
          </a:xfrm>
          <a:prstGeom prst="rect">
            <a:avLst/>
          </a:prstGeom>
          <a:noFill/>
          <a:ln w="9525">
            <a:noFill/>
          </a:ln>
        </p:spPr>
      </p:pic>
      <p:graphicFrame>
        <p:nvGraphicFramePr>
          <p:cNvPr id="5" name="内容占位符 3"/>
          <p:cNvGraphicFramePr>
            <a:graphicFrameLocks noGrp="1"/>
          </p:cNvGraphicFramePr>
          <p:nvPr>
            <p:ph idx="1"/>
          </p:nvPr>
        </p:nvGraphicFramePr>
        <p:xfrm>
          <a:off x="2663825" y="4868863"/>
          <a:ext cx="5880100" cy="820737"/>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737">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6" name="内容占位符 3"/>
          <p:cNvGraphicFramePr/>
          <p:nvPr/>
        </p:nvGraphicFramePr>
        <p:xfrm>
          <a:off x="2659063" y="59213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0612" name="TextBox 6"/>
          <p:cNvSpPr txBox="1"/>
          <p:nvPr/>
        </p:nvSpPr>
        <p:spPr>
          <a:xfrm>
            <a:off x="1778000" y="4916488"/>
            <a:ext cx="611188"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0613" name="TextBox 7"/>
          <p:cNvSpPr txBox="1"/>
          <p:nvPr/>
        </p:nvSpPr>
        <p:spPr>
          <a:xfrm>
            <a:off x="1720850" y="5921375"/>
            <a:ext cx="611188"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0614" name="TextBox 8"/>
          <p:cNvSpPr txBox="1"/>
          <p:nvPr/>
        </p:nvSpPr>
        <p:spPr>
          <a:xfrm>
            <a:off x="1811338" y="3678238"/>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0" name="内容占位符 3"/>
          <p:cNvGraphicFramePr/>
          <p:nvPr/>
        </p:nvGraphicFramePr>
        <p:xfrm>
          <a:off x="2665413" y="3422650"/>
          <a:ext cx="5878195" cy="1158876"/>
        </p:xfrm>
        <a:graphic>
          <a:graphicData uri="http://schemas.openxmlformats.org/drawingml/2006/table">
            <a:tbl>
              <a:tblPr firstRow="1" bandRow="1">
                <a:tableStyleId>{8799B23B-EC83-4686-B30A-512413B5E67A}</a:tableStyleId>
              </a:tblPr>
              <a:tblGrid>
                <a:gridCol w="1175385"/>
                <a:gridCol w="1176020"/>
                <a:gridCol w="1175385"/>
                <a:gridCol w="1176020"/>
                <a:gridCol w="1175385"/>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9</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r>
            </a:tbl>
          </a:graphicData>
        </a:graphic>
      </p:graphicFrame>
      <p:sp>
        <p:nvSpPr>
          <p:cNvPr id="110635" name="TextBox 10"/>
          <p:cNvSpPr txBox="1"/>
          <p:nvPr/>
        </p:nvSpPr>
        <p:spPr>
          <a:xfrm>
            <a:off x="3016250" y="4936173"/>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s</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10636" name="TextBox 11"/>
          <p:cNvSpPr txBox="1"/>
          <p:nvPr/>
        </p:nvSpPr>
        <p:spPr>
          <a:xfrm>
            <a:off x="7769225" y="4909185"/>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z</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10637" name="TextBox 12"/>
          <p:cNvSpPr txBox="1"/>
          <p:nvPr/>
        </p:nvSpPr>
        <p:spPr>
          <a:xfrm>
            <a:off x="4168775" y="4924267"/>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t</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10638" name="TextBox 13"/>
          <p:cNvSpPr txBox="1"/>
          <p:nvPr/>
        </p:nvSpPr>
        <p:spPr>
          <a:xfrm>
            <a:off x="6600825" y="4886167"/>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y</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
        <p:nvSpPr>
          <p:cNvPr id="110639" name="TextBox 14"/>
          <p:cNvSpPr txBox="1"/>
          <p:nvPr/>
        </p:nvSpPr>
        <p:spPr>
          <a:xfrm>
            <a:off x="5321300" y="4909185"/>
            <a:ext cx="431800"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4000" b="1" dirty="0">
                <a:solidFill>
                  <a:srgbClr val="0000FF"/>
                </a:solidFill>
                <a:latin typeface="Times New Roman" panose="02020603050405020304" pitchFamily="18" charset="0"/>
                <a:cs typeface="Times New Roman" panose="02020603050405020304" pitchFamily="18" charset="0"/>
              </a:rPr>
              <a:t>x</a:t>
            </a:r>
            <a:endParaRPr lang="zh-CN" altLang="en-US" sz="4000" b="1" dirty="0">
              <a:solidFill>
                <a:srgbClr val="0000FF"/>
              </a:solidFill>
              <a:latin typeface="Times New Roman" panose="02020603050405020304" pitchFamily="18" charset="0"/>
              <a:ea typeface="Times New Roman" panose="02020603050405020304" pitchFamily="18" charset="0"/>
            </a:endParaRPr>
          </a:p>
        </p:txBody>
      </p:sp>
    </p:spTree>
    <p:custDataLst>
      <p:tags r:id="rId2"/>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标题 1"/>
          <p:cNvSpPr>
            <a:spLocks noGrp="1"/>
          </p:cNvSpPr>
          <p:nvPr>
            <p:ph type="title"/>
          </p:nvPr>
        </p:nvSpPr>
        <p:spPr/>
        <p:txBody>
          <a:bodyPr vert="horz" wrap="square" lIns="91440" tIns="45720" rIns="91440" bIns="45720" anchor="ctr" anchorCtr="0"/>
          <a:p>
            <a:pPr eaLnBrk="1" hangingPunct="1"/>
            <a:r>
              <a:rPr lang="zh-CN" altLang="en-US" dirty="0"/>
              <a:t>练习</a:t>
            </a:r>
            <a:endParaRPr lang="zh-CN" altLang="en-US" dirty="0"/>
          </a:p>
        </p:txBody>
      </p:sp>
      <p:sp>
        <p:nvSpPr>
          <p:cNvPr id="111619" name="内容占位符 2"/>
          <p:cNvSpPr>
            <a:spLocks noGrp="1"/>
          </p:cNvSpPr>
          <p:nvPr>
            <p:ph idx="1"/>
          </p:nvPr>
        </p:nvSpPr>
        <p:spPr>
          <a:xfrm>
            <a:off x="1703388" y="1600200"/>
            <a:ext cx="8713787" cy="4525963"/>
          </a:xfrm>
        </p:spPr>
        <p:txBody>
          <a:bodyPr vert="horz" wrap="square" lIns="91440" tIns="45720" rIns="91440" bIns="45720" anchor="t" anchorCtr="0"/>
          <a:p>
            <a:pPr eaLnBrk="1" hangingPunct="1"/>
            <a:r>
              <a:rPr lang="zh-CN" altLang="en-US" dirty="0"/>
              <a:t>评测系统</a:t>
            </a:r>
            <a:r>
              <a:rPr lang="en-US" altLang="zh-CN" dirty="0"/>
              <a:t>1075</a:t>
            </a:r>
            <a:r>
              <a:rPr lang="zh-CN" altLang="en-US" dirty="0"/>
              <a:t>题</a:t>
            </a:r>
            <a:r>
              <a:rPr lang="en-US" altLang="zh-CN" dirty="0"/>
              <a:t>——</a:t>
            </a:r>
            <a:r>
              <a:rPr lang="zh-CN" altLang="en-US" dirty="0"/>
              <a:t>请用</a:t>
            </a:r>
            <a:r>
              <a:rPr lang="en-US" altLang="zh-CN" dirty="0"/>
              <a:t>dijkstra</a:t>
            </a:r>
            <a:r>
              <a:rPr lang="zh-CN" altLang="en-US" dirty="0"/>
              <a:t>算法实现</a:t>
            </a:r>
            <a:endParaRPr lang="en-US" altLang="zh-CN" dirty="0"/>
          </a:p>
          <a:p>
            <a:pPr eaLnBrk="1" hangingPunct="1"/>
            <a:r>
              <a:rPr lang="en-US" altLang="zh-CN" dirty="0"/>
              <a:t>http://218.28.19.228/cogs/problem/problem.php?pid=1075</a:t>
            </a:r>
            <a:endParaRPr lang="en-US" altLang="zh-CN" dirty="0"/>
          </a:p>
          <a:p>
            <a:pPr eaLnBrk="1" hangingPunct="1"/>
            <a:endParaRPr lang="zh-CN" altLang="en-US" dirty="0"/>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标题 1"/>
          <p:cNvSpPr>
            <a:spLocks noGrp="1"/>
          </p:cNvSpPr>
          <p:nvPr>
            <p:ph type="body" sz="half" idx="2"/>
          </p:nvPr>
        </p:nvSpPr>
        <p:spPr/>
        <p:txBody>
          <a:bodyPr vert="horz" wrap="square" lIns="91440" tIns="45720" rIns="91440" bIns="45720" anchor="ctr" anchorCtr="0">
            <a:normAutofit/>
          </a:bodyPr>
          <a:p>
            <a:pPr eaLnBrk="1" hangingPunct="1"/>
            <a:r>
              <a:rPr lang="zh-CN" altLang="en-US" sz="5400" dirty="0"/>
              <a:t>优先级队列优化</a:t>
            </a:r>
            <a:r>
              <a:rPr lang="en-US" altLang="zh-CN" sz="5400" dirty="0"/>
              <a:t>dj</a:t>
            </a:r>
            <a:r>
              <a:rPr lang="zh-CN" altLang="en-US" sz="5400" dirty="0"/>
              <a:t>算法</a:t>
            </a:r>
            <a:endParaRPr lang="zh-CN" altLang="en-US" sz="5400" dirty="0"/>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811968" y="549159"/>
            <a:ext cx="8501122" cy="861471"/>
          </a:xfrm>
        </p:spPr>
        <p:txBody>
          <a:bodyPr vert="horz" wrap="square" lIns="91440" tIns="45720" rIns="91440" bIns="45720" numCol="1" anchor="ctr"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优先队列优化版</a:t>
            </a:r>
            <a:r>
              <a:rPr kumimoji="0" lang="en-US" altLang="zh-CN" sz="4400" b="0" i="0" u="none" strike="noStrike" kern="1200" cap="none" spc="0" normalizeH="0" baseline="0" noProof="0" smtClean="0">
                <a:ln>
                  <a:noFill/>
                </a:ln>
                <a:solidFill>
                  <a:schemeClr val="tx2"/>
                </a:solidFill>
                <a:effectLst/>
                <a:uLnTx/>
                <a:uFillTx/>
                <a:latin typeface="+mj-lt"/>
                <a:ea typeface="+mj-ea"/>
                <a:cs typeface="+mj-cs"/>
              </a:rPr>
              <a:t>dj</a:t>
            </a:r>
            <a:br>
              <a:rPr kumimoji="0" lang="en-US" altLang="zh-CN" sz="4400" b="0" i="0" u="none" strike="noStrike" kern="1200" cap="none" spc="0" normalizeH="0" baseline="0" noProof="0" smtClean="0">
                <a:ln>
                  <a:noFill/>
                </a:ln>
                <a:solidFill>
                  <a:schemeClr val="tx2"/>
                </a:solidFill>
                <a:effectLst/>
                <a:uLnTx/>
                <a:uFillTx/>
                <a:latin typeface="+mj-lt"/>
                <a:ea typeface="+mj-ea"/>
                <a:cs typeface="+mj-cs"/>
              </a:rPr>
            </a:b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初态</a:t>
            </a:r>
            <a:endParaRPr kumimoji="0" lang="zh-CN" altLang="en-US" sz="4400" b="0" i="0" u="none" strike="noStrike" kern="1200" cap="none" spc="0" normalizeH="0" baseline="0" noProof="0">
              <a:ln>
                <a:noFill/>
              </a:ln>
              <a:solidFill>
                <a:schemeClr val="tx2"/>
              </a:solidFill>
              <a:effectLst/>
              <a:uLnTx/>
              <a:uFillTx/>
              <a:latin typeface="+mj-lt"/>
              <a:ea typeface="+mj-ea"/>
              <a:cs typeface="+mj-cs"/>
            </a:endParaRPr>
          </a:p>
        </p:txBody>
      </p:sp>
      <p:graphicFrame>
        <p:nvGraphicFramePr>
          <p:cNvPr id="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5" name="内容占位符 3"/>
          <p:cNvGraphicFramePr>
            <a:graphicFrameLocks noGrp="1"/>
          </p:cNvGraphicFramePr>
          <p:nvPr>
            <p:ph idx="1"/>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3683" name="TextBox 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3684" name="TextBox 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3685" name="TextBox 7"/>
          <p:cNvSpPr txBox="1"/>
          <p:nvPr/>
        </p:nvSpPr>
        <p:spPr>
          <a:xfrm>
            <a:off x="1811338" y="354076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9" name="内容占位符 3"/>
          <p:cNvGraphicFramePr>
            <a:graphicFrameLocks noGrp="1"/>
          </p:cNvGraphicFramePr>
          <p:nvPr>
            <p:ph idx="1"/>
          </p:nvPr>
        </p:nvGraphicFramePr>
        <p:xfrm>
          <a:off x="2720975" y="328517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0" smtClean="0"/>
                        <a:t>s</a:t>
                      </a:r>
                      <a:endParaRPr lang="zh-CN" altLang="en-US" sz="3200" b="0"/>
                    </a:p>
                  </a:txBody>
                  <a:tcPr marL="91444" marR="91444" marT="45713" marB="45713" anchor="ctr" anchorCtr="1"/>
                </a:tc>
                <a:tc>
                  <a:txBody>
                    <a:bodyPr/>
                    <a:lstStyle/>
                    <a:p>
                      <a:pPr algn="ctr"/>
                      <a:r>
                        <a:rPr lang="en-US" altLang="zh-CN" sz="3200" b="0" smtClean="0"/>
                        <a:t>t</a:t>
                      </a:r>
                      <a:endParaRPr lang="zh-CN" altLang="en-US" sz="3200" b="0"/>
                    </a:p>
                  </a:txBody>
                  <a:tcPr marL="91444" marR="91444" marT="45713" marB="45713" anchor="ctr" anchorCtr="1"/>
                </a:tc>
                <a:tc>
                  <a:txBody>
                    <a:bodyPr/>
                    <a:lstStyle/>
                    <a:p>
                      <a:pPr algn="ctr"/>
                      <a:r>
                        <a:rPr lang="en-US" altLang="zh-CN" sz="3200" b="0" smtClean="0"/>
                        <a:t>x</a:t>
                      </a:r>
                      <a:endParaRPr lang="zh-CN" altLang="en-US" sz="3200" b="0"/>
                    </a:p>
                  </a:txBody>
                  <a:tcPr marL="91444" marR="91444" marT="45713" marB="45713" anchor="ctr" anchorCtr="1"/>
                </a:tc>
                <a:tc>
                  <a:txBody>
                    <a:bodyPr/>
                    <a:lstStyle/>
                    <a:p>
                      <a:pPr algn="ctr"/>
                      <a:r>
                        <a:rPr lang="en-US" altLang="zh-CN" sz="3200" b="0" smtClean="0"/>
                        <a:t>y</a:t>
                      </a:r>
                      <a:endParaRPr lang="zh-CN" altLang="en-US" sz="3200" b="0"/>
                    </a:p>
                  </a:txBody>
                  <a:tcPr marL="91444" marR="91444" marT="45713" marB="45713" anchor="ctr" anchorCtr="1"/>
                </a:tc>
                <a:tc>
                  <a:txBody>
                    <a:bodyPr/>
                    <a:lstStyle/>
                    <a:p>
                      <a:pPr algn="ctr"/>
                      <a:r>
                        <a:rPr lang="en-US" altLang="zh-CN" sz="3200" b="0" smtClean="0"/>
                        <a:t>z</a:t>
                      </a:r>
                      <a:endParaRPr lang="zh-CN" altLang="en-US" sz="3200" b="0"/>
                    </a:p>
                  </a:txBody>
                  <a:tcPr marL="91444" marR="91444" marT="45713" marB="45713" anchor="ctr" anchorCtr="1"/>
                </a:tc>
              </a:tr>
              <a:tr h="579438">
                <a:tc>
                  <a:txBody>
                    <a:bodyPr/>
                    <a:lstStyle/>
                    <a:p>
                      <a:pPr algn="ctr"/>
                      <a:r>
                        <a:rPr lang="en-US" altLang="zh-CN" sz="3200" b="0" smtClean="0"/>
                        <a:t>0</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c>
                  <a:txBody>
                    <a:bodyPr/>
                    <a:lstStyle/>
                    <a:p>
                      <a:pPr algn="ctr"/>
                      <a:r>
                        <a:rPr lang="en-US" altLang="zh-CN" sz="3200" b="0" smtClean="0"/>
                        <a:t>MX</a:t>
                      </a:r>
                      <a:endParaRPr lang="zh-CN" altLang="en-US" sz="3200" b="0"/>
                    </a:p>
                  </a:txBody>
                  <a:tcPr marL="91444" marR="91444" marT="45713" marB="45713" anchor="ctr" anchorCtr="1"/>
                </a:tc>
              </a:tr>
            </a:tbl>
          </a:graphicData>
        </a:graphic>
      </p:graphicFrame>
      <p:pic>
        <p:nvPicPr>
          <p:cNvPr id="113706" name="Picture 3"/>
          <p:cNvPicPr>
            <a:picLocks noChangeAspect="1"/>
          </p:cNvPicPr>
          <p:nvPr/>
        </p:nvPicPr>
        <p:blipFill>
          <a:blip r:embed="rId1"/>
          <a:stretch>
            <a:fillRect/>
          </a:stretch>
        </p:blipFill>
        <p:spPr>
          <a:xfrm>
            <a:off x="6456045" y="476568"/>
            <a:ext cx="4048125" cy="2952750"/>
          </a:xfrm>
          <a:prstGeom prst="rect">
            <a:avLst/>
          </a:prstGeom>
          <a:noFill/>
          <a:ln w="9525">
            <a:noFill/>
          </a:ln>
        </p:spPr>
      </p:pic>
      <p:sp>
        <p:nvSpPr>
          <p:cNvPr id="10" name="TextBox 9"/>
          <p:cNvSpPr txBox="1"/>
          <p:nvPr/>
        </p:nvSpPr>
        <p:spPr>
          <a:xfrm>
            <a:off x="2720975" y="5835015"/>
            <a:ext cx="1094105" cy="398780"/>
          </a:xfrm>
          <a:prstGeom prst="rect">
            <a:avLst/>
          </a:prstGeom>
          <a:noFill/>
          <a:ln w="9525">
            <a:noFill/>
          </a:ln>
        </p:spPr>
        <p:txBody>
          <a:bodyPr wrap="square"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000" b="1" dirty="0">
                <a:latin typeface="Verdana" panose="020B0604030504040204" pitchFamily="34" charset="0"/>
              </a:rPr>
              <a:t>(s,0)</a:t>
            </a:r>
            <a:endParaRPr lang="zh-CN" altLang="en-US" sz="2000" b="1" dirty="0">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1</a:t>
            </a:r>
            <a:r>
              <a:rPr lang="zh-CN" altLang="en-US" dirty="0"/>
              <a:t>轮迭代</a:t>
            </a:r>
            <a:endParaRPr lang="zh-CN" altLang="en-US" dirty="0"/>
          </a:p>
        </p:txBody>
      </p:sp>
      <p:pic>
        <p:nvPicPr>
          <p:cNvPr id="114691" name="Picture 3"/>
          <p:cNvPicPr>
            <a:picLocks noChangeAspect="1"/>
          </p:cNvPicPr>
          <p:nvPr/>
        </p:nvPicPr>
        <p:blipFill>
          <a:blip r:embed="rId1"/>
          <a:stretch>
            <a:fillRect/>
          </a:stretch>
        </p:blipFill>
        <p:spPr>
          <a:xfrm>
            <a:off x="6584950" y="115888"/>
            <a:ext cx="4048125" cy="2952750"/>
          </a:xfrm>
          <a:prstGeom prst="rect">
            <a:avLst/>
          </a:prstGeom>
          <a:noFill/>
          <a:ln w="9525">
            <a:noFill/>
          </a:ln>
        </p:spPr>
      </p:pic>
      <p:graphicFrame>
        <p:nvGraphicFramePr>
          <p:cNvPr id="14"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5"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4708" name="TextBox 15"/>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4709" name="TextBox 16"/>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4710"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20" name="TextBox 19"/>
          <p:cNvSpPr txBox="1"/>
          <p:nvPr/>
        </p:nvSpPr>
        <p:spPr>
          <a:xfrm>
            <a:off x="2582863" y="5772309"/>
            <a:ext cx="1223962"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(s,0)</a:t>
            </a:r>
            <a:endParaRPr lang="zh-CN" altLang="en-US" sz="2800" b="1" dirty="0">
              <a:latin typeface="Verdana" panose="020B0604030504040204" pitchFamily="34" charset="0"/>
            </a:endParaRPr>
          </a:p>
        </p:txBody>
      </p:sp>
      <p:cxnSp>
        <p:nvCxnSpPr>
          <p:cNvPr id="25" name="直接箭头连接符 24"/>
          <p:cNvCxnSpPr/>
          <p:nvPr/>
        </p:nvCxnSpPr>
        <p:spPr>
          <a:xfrm flipV="1">
            <a:off x="7175500" y="908050"/>
            <a:ext cx="1008063" cy="649288"/>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37500" y="437198"/>
            <a:ext cx="935038"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10</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cxnSp>
        <p:nvCxnSpPr>
          <p:cNvPr id="27" name="直接箭头连接符 26"/>
          <p:cNvCxnSpPr/>
          <p:nvPr/>
        </p:nvCxnSpPr>
        <p:spPr>
          <a:xfrm>
            <a:off x="7248525" y="1773238"/>
            <a:ext cx="935038" cy="64770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945438" y="2183448"/>
            <a:ext cx="9366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5</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32" name="TextBox 31"/>
          <p:cNvSpPr txBox="1"/>
          <p:nvPr/>
        </p:nvSpPr>
        <p:spPr>
          <a:xfrm>
            <a:off x="4008438"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10</a:t>
            </a:r>
            <a:endParaRPr lang="zh-CN" altLang="en-US" b="1" dirty="0">
              <a:latin typeface="Times New Roman" panose="02020603050405020304" pitchFamily="18" charset="0"/>
              <a:ea typeface="Times New Roman" panose="02020603050405020304" pitchFamily="18" charset="0"/>
            </a:endParaRPr>
          </a:p>
        </p:txBody>
      </p:sp>
      <p:sp>
        <p:nvSpPr>
          <p:cNvPr id="33" name="TextBox 32"/>
          <p:cNvSpPr txBox="1"/>
          <p:nvPr/>
        </p:nvSpPr>
        <p:spPr>
          <a:xfrm>
            <a:off x="6383338" y="3717449"/>
            <a:ext cx="944562"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5</a:t>
            </a:r>
            <a:endParaRPr lang="zh-CN" altLang="en-US" b="1" dirty="0">
              <a:latin typeface="Times New Roman" panose="02020603050405020304" pitchFamily="18" charset="0"/>
              <a:ea typeface="Times New Roman" panose="02020603050405020304" pitchFamily="18" charset="0"/>
            </a:endParaRPr>
          </a:p>
        </p:txBody>
      </p:sp>
      <p:sp>
        <p:nvSpPr>
          <p:cNvPr id="31" name="TextBox 10"/>
          <p:cNvSpPr txBox="1"/>
          <p:nvPr/>
        </p:nvSpPr>
        <p:spPr>
          <a:xfrm>
            <a:off x="3648075" y="5772309"/>
            <a:ext cx="1511300"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(t,10)</a:t>
            </a:r>
            <a:endParaRPr lang="zh-CN" altLang="en-US" sz="2800" b="1" dirty="0">
              <a:latin typeface="Verdana" panose="020B0604030504040204" pitchFamily="34" charset="0"/>
            </a:endParaRPr>
          </a:p>
        </p:txBody>
      </p:sp>
      <p:sp>
        <p:nvSpPr>
          <p:cNvPr id="34" name="TextBox 12"/>
          <p:cNvSpPr txBox="1"/>
          <p:nvPr/>
        </p:nvSpPr>
        <p:spPr>
          <a:xfrm>
            <a:off x="2438400" y="5772309"/>
            <a:ext cx="1512888"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(y,5)</a:t>
            </a:r>
            <a:endParaRPr lang="zh-CN" altLang="en-US" sz="2800" b="1" dirty="0">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11111E-6 3.7037E-7 L 1.11111E-6 -0.14861 " pathEditMode="relative" rAng="0" ptsTypes="AA">
                                      <p:cBhvr>
                                        <p:cTn id="6" dur="500" fill="hold"/>
                                        <p:tgtEl>
                                          <p:spTgt spid="20"/>
                                        </p:tgtEl>
                                        <p:attrNameLst>
                                          <p:attrName>ppt_x</p:attrName>
                                          <p:attrName>ppt_y</p:attrName>
                                        </p:attrNameLst>
                                      </p:cBhvr>
                                      <p:rCtr x="0" y="-74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1+#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8" grpId="0"/>
      <p:bldP spid="32" grpId="0" bldLvl="0" animBg="1"/>
      <p:bldP spid="33" grpId="0" bldLvl="0" animBg="1"/>
      <p:bldP spid="31" grpId="0"/>
      <p:bldP spid="3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2</a:t>
            </a:r>
            <a:r>
              <a:rPr lang="zh-CN" altLang="en-US" dirty="0"/>
              <a:t>轮迭代</a:t>
            </a:r>
            <a:endParaRPr lang="zh-CN" altLang="en-US" dirty="0"/>
          </a:p>
        </p:txBody>
      </p:sp>
      <p:pic>
        <p:nvPicPr>
          <p:cNvPr id="115715" name="Picture 2"/>
          <p:cNvPicPr>
            <a:picLocks noChangeAspect="1"/>
          </p:cNvPicPr>
          <p:nvPr/>
        </p:nvPicPr>
        <p:blipFill>
          <a:blip r:embed="rId1"/>
          <a:stretch>
            <a:fillRect/>
          </a:stretch>
        </p:blipFill>
        <p:spPr>
          <a:xfrm>
            <a:off x="6499225" y="0"/>
            <a:ext cx="4168775" cy="3068638"/>
          </a:xfrm>
          <a:prstGeom prst="rect">
            <a:avLst/>
          </a:prstGeom>
          <a:noFill/>
          <a:ln w="9525">
            <a:noFill/>
          </a:ln>
        </p:spPr>
      </p:pic>
      <p:graphicFrame>
        <p:nvGraphicFramePr>
          <p:cNvPr id="15"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16"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5732" name="TextBox 16"/>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5733" name="TextBox 17"/>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5734" name="TextBox 18"/>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20"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10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MX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sp>
        <p:nvSpPr>
          <p:cNvPr id="115755" name="TextBox 20"/>
          <p:cNvSpPr txBox="1"/>
          <p:nvPr/>
        </p:nvSpPr>
        <p:spPr>
          <a:xfrm>
            <a:off x="2691130" y="4708843"/>
            <a:ext cx="1325880" cy="521970"/>
          </a:xfrm>
          <a:prstGeom prst="rect">
            <a:avLst/>
          </a:prstGeom>
          <a:noFill/>
          <a:ln w="9525">
            <a:noFill/>
          </a:ln>
        </p:spPr>
        <p:txBody>
          <a:bodyPr wrap="square"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solidFill>
                  <a:srgbClr val="0000FF"/>
                </a:solidFill>
                <a:latin typeface="Verdana" panose="020B0604030504040204" pitchFamily="34" charset="0"/>
              </a:rPr>
              <a:t>(s,0)</a:t>
            </a:r>
            <a:endParaRPr lang="zh-CN" altLang="en-US" sz="2800" b="1" dirty="0">
              <a:solidFill>
                <a:srgbClr val="0000FF"/>
              </a:solidFill>
              <a:latin typeface="Verdana" panose="020B0604030504040204" pitchFamily="34" charset="0"/>
            </a:endParaRPr>
          </a:p>
        </p:txBody>
      </p:sp>
      <p:sp>
        <p:nvSpPr>
          <p:cNvPr id="115756" name="TextBox 21"/>
          <p:cNvSpPr txBox="1"/>
          <p:nvPr/>
        </p:nvSpPr>
        <p:spPr>
          <a:xfrm>
            <a:off x="4794250" y="5760403"/>
            <a:ext cx="1512888"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(t,10)</a:t>
            </a:r>
            <a:endParaRPr lang="zh-CN" altLang="en-US" sz="2800" b="1" dirty="0">
              <a:latin typeface="Verdana" panose="020B0604030504040204" pitchFamily="34" charset="0"/>
            </a:endParaRPr>
          </a:p>
        </p:txBody>
      </p:sp>
      <p:sp>
        <p:nvSpPr>
          <p:cNvPr id="24" name="TextBox 23"/>
          <p:cNvSpPr txBox="1"/>
          <p:nvPr/>
        </p:nvSpPr>
        <p:spPr>
          <a:xfrm>
            <a:off x="2557463" y="5771516"/>
            <a:ext cx="1511300"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(y,5)</a:t>
            </a:r>
            <a:endParaRPr lang="zh-CN" altLang="en-US" sz="2800" b="1" dirty="0">
              <a:latin typeface="Verdana" panose="020B0604030504040204" pitchFamily="34" charset="0"/>
            </a:endParaRPr>
          </a:p>
        </p:txBody>
      </p:sp>
      <p:cxnSp>
        <p:nvCxnSpPr>
          <p:cNvPr id="32" name="直接箭头连接符 31"/>
          <p:cNvCxnSpPr/>
          <p:nvPr/>
        </p:nvCxnSpPr>
        <p:spPr>
          <a:xfrm>
            <a:off x="8543925" y="2565400"/>
            <a:ext cx="1296988"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96450" y="2205673"/>
            <a:ext cx="9366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7</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cxnSp>
        <p:nvCxnSpPr>
          <p:cNvPr id="34" name="直接箭头连接符 33"/>
          <p:cNvCxnSpPr/>
          <p:nvPr/>
        </p:nvCxnSpPr>
        <p:spPr>
          <a:xfrm flipH="1" flipV="1">
            <a:off x="8399463" y="908050"/>
            <a:ext cx="73025" cy="144145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24788" y="333216"/>
            <a:ext cx="935037"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8</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cxnSp>
        <p:nvCxnSpPr>
          <p:cNvPr id="41" name="直接箭头连接符 40"/>
          <p:cNvCxnSpPr/>
          <p:nvPr/>
        </p:nvCxnSpPr>
        <p:spPr>
          <a:xfrm flipV="1">
            <a:off x="8472488" y="836613"/>
            <a:ext cx="1511300" cy="15843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731375" y="260985"/>
            <a:ext cx="9366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14</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45" name="TextBox 44"/>
          <p:cNvSpPr txBox="1"/>
          <p:nvPr/>
        </p:nvSpPr>
        <p:spPr>
          <a:xfrm>
            <a:off x="4008438"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8</a:t>
            </a:r>
            <a:endParaRPr lang="zh-CN" altLang="en-US" b="1" dirty="0">
              <a:latin typeface="Times New Roman" panose="02020603050405020304" pitchFamily="18" charset="0"/>
              <a:ea typeface="Times New Roman" panose="02020603050405020304" pitchFamily="18" charset="0"/>
            </a:endParaRPr>
          </a:p>
        </p:txBody>
      </p:sp>
      <p:sp>
        <p:nvSpPr>
          <p:cNvPr id="46" name="TextBox 45"/>
          <p:cNvSpPr txBox="1"/>
          <p:nvPr/>
        </p:nvSpPr>
        <p:spPr>
          <a:xfrm>
            <a:off x="7535863"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7</a:t>
            </a:r>
            <a:endParaRPr lang="zh-CN" altLang="en-US" b="1" dirty="0">
              <a:latin typeface="Times New Roman" panose="02020603050405020304" pitchFamily="18" charset="0"/>
              <a:ea typeface="Times New Roman" panose="02020603050405020304" pitchFamily="18" charset="0"/>
            </a:endParaRPr>
          </a:p>
        </p:txBody>
      </p:sp>
      <p:sp>
        <p:nvSpPr>
          <p:cNvPr id="47" name="TextBox 46"/>
          <p:cNvSpPr txBox="1"/>
          <p:nvPr/>
        </p:nvSpPr>
        <p:spPr>
          <a:xfrm>
            <a:off x="5159375" y="3717449"/>
            <a:ext cx="944563"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14</a:t>
            </a:r>
            <a:endParaRPr lang="zh-CN" altLang="en-US" b="1" dirty="0">
              <a:latin typeface="Times New Roman" panose="02020603050405020304" pitchFamily="18" charset="0"/>
              <a:ea typeface="Times New Roman" panose="02020603050405020304" pitchFamily="18" charset="0"/>
            </a:endParaRPr>
          </a:p>
        </p:txBody>
      </p:sp>
      <p:sp>
        <p:nvSpPr>
          <p:cNvPr id="26" name="TextBox 10"/>
          <p:cNvSpPr txBox="1"/>
          <p:nvPr/>
        </p:nvSpPr>
        <p:spPr>
          <a:xfrm>
            <a:off x="2557463" y="5759609"/>
            <a:ext cx="1512887"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(z,7)</a:t>
            </a:r>
            <a:endParaRPr lang="zh-CN" altLang="en-US" sz="2800" b="1" dirty="0">
              <a:latin typeface="Verdana" panose="020B0604030504040204" pitchFamily="34" charset="0"/>
            </a:endParaRPr>
          </a:p>
        </p:txBody>
      </p:sp>
      <p:sp>
        <p:nvSpPr>
          <p:cNvPr id="27" name="TextBox 10"/>
          <p:cNvSpPr txBox="1"/>
          <p:nvPr/>
        </p:nvSpPr>
        <p:spPr>
          <a:xfrm>
            <a:off x="6215063" y="5771516"/>
            <a:ext cx="1511300"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(x,14)</a:t>
            </a:r>
            <a:endParaRPr lang="zh-CN" altLang="en-US" sz="2800" b="1" dirty="0">
              <a:latin typeface="Verdana" panose="020B0604030504040204" pitchFamily="34" charset="0"/>
            </a:endParaRPr>
          </a:p>
        </p:txBody>
      </p:sp>
      <p:sp>
        <p:nvSpPr>
          <p:cNvPr id="28" name="TextBox 10"/>
          <p:cNvSpPr txBox="1"/>
          <p:nvPr/>
        </p:nvSpPr>
        <p:spPr>
          <a:xfrm>
            <a:off x="3616325" y="5771516"/>
            <a:ext cx="1511300" cy="521970"/>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800" b="1" dirty="0">
                <a:latin typeface="Verdana" panose="020B0604030504040204" pitchFamily="34" charset="0"/>
              </a:rPr>
              <a:t>(t,8)</a:t>
            </a:r>
            <a:endParaRPr lang="zh-CN" altLang="en-US" sz="2800" b="1" dirty="0">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7 3.7037E-7 L 0.37795 -0.15741 " pathEditMode="relative" rAng="0" ptsTypes="AA">
                                      <p:cBhvr>
                                        <p:cTn id="6" dur="500" fill="hold"/>
                                        <p:tgtEl>
                                          <p:spTgt spid="24"/>
                                        </p:tgtEl>
                                        <p:attrNameLst>
                                          <p:attrName>ppt_x</p:attrName>
                                          <p:attrName>ppt_y</p:attrName>
                                        </p:attrNameLst>
                                      </p:cBhvr>
                                      <p:rCtr x="18900" y="-79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ppt_x"/>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5" grpId="0"/>
      <p:bldP spid="44" grpId="0"/>
      <p:bldP spid="45" grpId="0" bldLvl="0" animBg="1"/>
      <p:bldP spid="46" grpId="0" bldLvl="0" animBg="1"/>
      <p:bldP spid="47" grpId="0" bldLvl="0" animBg="1"/>
      <p:bldP spid="26" grpId="0"/>
      <p:bldP spid="27" grpId="0"/>
      <p:bldP spid="2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
          <p:cNvSpPr>
            <a:spLocks noGrp="1"/>
          </p:cNvSpPr>
          <p:nvPr>
            <p:ph type="title"/>
          </p:nvPr>
        </p:nvSpPr>
        <p:spPr>
          <a:xfrm>
            <a:off x="1981200" y="274638"/>
            <a:ext cx="4186238" cy="1143000"/>
          </a:xfrm>
        </p:spPr>
        <p:txBody>
          <a:bodyPr vert="horz" wrap="square" lIns="91440" tIns="45720" rIns="91440" bIns="45720" anchor="ctr" anchorCtr="0"/>
          <a:p>
            <a:pPr algn="l" eaLnBrk="1" hangingPunct="1"/>
            <a:r>
              <a:rPr lang="zh-CN" altLang="en-US" dirty="0"/>
              <a:t>第</a:t>
            </a:r>
            <a:r>
              <a:rPr lang="en-US" altLang="zh-CN" dirty="0"/>
              <a:t>3</a:t>
            </a:r>
            <a:r>
              <a:rPr lang="zh-CN" altLang="en-US" dirty="0"/>
              <a:t>轮迭代</a:t>
            </a:r>
            <a:endParaRPr lang="zh-CN" altLang="en-US" dirty="0"/>
          </a:p>
        </p:txBody>
      </p:sp>
      <p:pic>
        <p:nvPicPr>
          <p:cNvPr id="116739" name="Picture 2"/>
          <p:cNvPicPr>
            <a:picLocks noChangeAspect="1"/>
          </p:cNvPicPr>
          <p:nvPr/>
        </p:nvPicPr>
        <p:blipFill>
          <a:blip r:embed="rId1"/>
          <a:stretch>
            <a:fillRect/>
          </a:stretch>
        </p:blipFill>
        <p:spPr>
          <a:xfrm>
            <a:off x="6242050" y="44450"/>
            <a:ext cx="4391025" cy="3003550"/>
          </a:xfrm>
          <a:prstGeom prst="rect">
            <a:avLst/>
          </a:prstGeom>
          <a:noFill/>
          <a:ln w="9525">
            <a:noFill/>
          </a:ln>
        </p:spPr>
      </p:pic>
      <p:sp>
        <p:nvSpPr>
          <p:cNvPr id="116740"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14</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cxnSp>
        <p:nvCxnSpPr>
          <p:cNvPr id="29" name="直接箭头连接符 28"/>
          <p:cNvCxnSpPr/>
          <p:nvPr/>
        </p:nvCxnSpPr>
        <p:spPr>
          <a:xfrm flipH="1" flipV="1">
            <a:off x="10199688" y="836613"/>
            <a:ext cx="73025" cy="1439863"/>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767888" y="189548"/>
            <a:ext cx="720725"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13</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31" name="TextBox 30"/>
          <p:cNvSpPr txBox="1"/>
          <p:nvPr/>
        </p:nvSpPr>
        <p:spPr>
          <a:xfrm>
            <a:off x="5170488" y="3717449"/>
            <a:ext cx="944562"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13</a:t>
            </a:r>
            <a:endParaRPr lang="zh-CN" altLang="en-US" b="1" dirty="0">
              <a:latin typeface="Times New Roman" panose="02020603050405020304" pitchFamily="18" charset="0"/>
              <a:ea typeface="Times New Roman" panose="02020603050405020304" pitchFamily="18" charset="0"/>
            </a:endParaRPr>
          </a:p>
        </p:txBody>
      </p:sp>
      <p:cxnSp>
        <p:nvCxnSpPr>
          <p:cNvPr id="32" name="直接箭头连接符 31"/>
          <p:cNvCxnSpPr/>
          <p:nvPr/>
        </p:nvCxnSpPr>
        <p:spPr>
          <a:xfrm flipH="1" flipV="1">
            <a:off x="7032625" y="1628775"/>
            <a:ext cx="2879725" cy="792163"/>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26"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6781" name="TextBox 16"/>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6782" name="TextBox 17"/>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6783" name="TextBox 20"/>
          <p:cNvSpPr txBox="1"/>
          <p:nvPr/>
        </p:nvSpPr>
        <p:spPr>
          <a:xfrm>
            <a:off x="2690813" y="4738688"/>
            <a:ext cx="1152525"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(s,0)</a:t>
            </a:r>
            <a:endParaRPr lang="zh-CN" altLang="en-US" sz="2400" b="1" dirty="0">
              <a:solidFill>
                <a:srgbClr val="0000FF"/>
              </a:solidFill>
              <a:latin typeface="Verdana" panose="020B0604030504040204" pitchFamily="34" charset="0"/>
            </a:endParaRPr>
          </a:p>
        </p:txBody>
      </p:sp>
      <p:sp>
        <p:nvSpPr>
          <p:cNvPr id="116784" name="TextBox 21"/>
          <p:cNvSpPr txBox="1"/>
          <p:nvPr/>
        </p:nvSpPr>
        <p:spPr>
          <a:xfrm>
            <a:off x="4794250" y="5791994"/>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(t,10)</a:t>
            </a:r>
            <a:endParaRPr lang="zh-CN" altLang="en-US" sz="2400" b="1" dirty="0">
              <a:latin typeface="Verdana" panose="020B0604030504040204" pitchFamily="34" charset="0"/>
            </a:endParaRPr>
          </a:p>
        </p:txBody>
      </p:sp>
      <p:sp>
        <p:nvSpPr>
          <p:cNvPr id="116785" name="TextBox 23"/>
          <p:cNvSpPr txBox="1"/>
          <p:nvPr/>
        </p:nvSpPr>
        <p:spPr>
          <a:xfrm>
            <a:off x="6115050" y="4738688"/>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(y,5)</a:t>
            </a:r>
            <a:endParaRPr lang="zh-CN" altLang="en-US" sz="2400" b="1" dirty="0">
              <a:solidFill>
                <a:srgbClr val="0000FF"/>
              </a:solidFill>
              <a:latin typeface="Verdana" panose="020B0604030504040204" pitchFamily="34" charset="0"/>
            </a:endParaRPr>
          </a:p>
        </p:txBody>
      </p:sp>
      <p:sp>
        <p:nvSpPr>
          <p:cNvPr id="36" name="TextBox 10"/>
          <p:cNvSpPr txBox="1"/>
          <p:nvPr/>
        </p:nvSpPr>
        <p:spPr>
          <a:xfrm>
            <a:off x="2438400" y="5791994"/>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(z,7)</a:t>
            </a:r>
            <a:endParaRPr lang="zh-CN" altLang="en-US" sz="2400" b="1" dirty="0">
              <a:latin typeface="Verdana" panose="020B0604030504040204" pitchFamily="34" charset="0"/>
            </a:endParaRPr>
          </a:p>
        </p:txBody>
      </p:sp>
      <p:sp>
        <p:nvSpPr>
          <p:cNvPr id="37" name="TextBox 10"/>
          <p:cNvSpPr txBox="1"/>
          <p:nvPr/>
        </p:nvSpPr>
        <p:spPr>
          <a:xfrm>
            <a:off x="6215063" y="5803107"/>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(x,13)</a:t>
            </a:r>
            <a:endParaRPr lang="zh-CN" altLang="en-US" sz="2400" b="1" dirty="0">
              <a:latin typeface="Verdana" panose="020B0604030504040204" pitchFamily="34" charset="0"/>
            </a:endParaRPr>
          </a:p>
        </p:txBody>
      </p:sp>
      <p:sp>
        <p:nvSpPr>
          <p:cNvPr id="116788" name="TextBox 10"/>
          <p:cNvSpPr txBox="1"/>
          <p:nvPr/>
        </p:nvSpPr>
        <p:spPr>
          <a:xfrm>
            <a:off x="3616325" y="5801519"/>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(t,8)</a:t>
            </a:r>
            <a:endParaRPr lang="zh-CN" altLang="en-US" sz="2400" b="1" dirty="0">
              <a:latin typeface="Verdana" panose="020B0604030504040204" pitchFamily="34" charset="0"/>
            </a:endParaRPr>
          </a:p>
        </p:txBody>
      </p:sp>
      <p:sp>
        <p:nvSpPr>
          <p:cNvPr id="116789" name="TextBox 10"/>
          <p:cNvSpPr txBox="1"/>
          <p:nvPr/>
        </p:nvSpPr>
        <p:spPr>
          <a:xfrm>
            <a:off x="7623175" y="58015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(x,14)</a:t>
            </a:r>
            <a:endParaRPr lang="zh-CN" altLang="en-US" sz="2400" b="1" dirty="0">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7.40741E-7 L 0.525 -0.1537 " pathEditMode="relative" rAng="0" ptsTypes="AA">
                                      <p:cBhvr>
                                        <p:cTn id="6" dur="500" fill="hold"/>
                                        <p:tgtEl>
                                          <p:spTgt spid="36"/>
                                        </p:tgtEl>
                                        <p:attrNameLst>
                                          <p:attrName>ppt_x</p:attrName>
                                          <p:attrName>ppt_y</p:attrName>
                                        </p:attrNameLst>
                                      </p:cBhvr>
                                      <p:rCtr x="26300" y="-77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ldLvl="0" animBg="1"/>
      <p:bldP spid="36" grpId="0"/>
      <p:bldP spid="3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4</a:t>
            </a:r>
            <a:r>
              <a:rPr lang="zh-CN" altLang="en-US" dirty="0"/>
              <a:t>轮迭代</a:t>
            </a:r>
            <a:endParaRPr lang="zh-CN" altLang="en-US" dirty="0"/>
          </a:p>
        </p:txBody>
      </p:sp>
      <p:pic>
        <p:nvPicPr>
          <p:cNvPr id="117763" name="Picture 3"/>
          <p:cNvPicPr>
            <a:picLocks noChangeAspect="1"/>
          </p:cNvPicPr>
          <p:nvPr/>
        </p:nvPicPr>
        <p:blipFill>
          <a:blip r:embed="rId1"/>
          <a:stretch>
            <a:fillRect/>
          </a:stretch>
        </p:blipFill>
        <p:spPr>
          <a:xfrm>
            <a:off x="6167438" y="44450"/>
            <a:ext cx="4500562" cy="3027363"/>
          </a:xfrm>
          <a:prstGeom prst="rect">
            <a:avLst/>
          </a:prstGeom>
          <a:noFill/>
          <a:ln w="9525">
            <a:noFill/>
          </a:ln>
        </p:spPr>
      </p:pic>
      <p:sp>
        <p:nvSpPr>
          <p:cNvPr id="117764"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13</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cxnSp>
        <p:nvCxnSpPr>
          <p:cNvPr id="26" name="直接箭头连接符 25"/>
          <p:cNvCxnSpPr/>
          <p:nvPr/>
        </p:nvCxnSpPr>
        <p:spPr>
          <a:xfrm>
            <a:off x="8472488" y="620713"/>
            <a:ext cx="1368425"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625013" y="260985"/>
            <a:ext cx="935037" cy="70675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4000" b="1" dirty="0">
                <a:solidFill>
                  <a:srgbClr val="C00000"/>
                </a:solidFill>
                <a:latin typeface="Times New Roman" panose="02020603050405020304" pitchFamily="18" charset="0"/>
                <a:cs typeface="Times New Roman" panose="02020603050405020304" pitchFamily="18" charset="0"/>
              </a:rPr>
              <a:t>9</a:t>
            </a:r>
            <a:endParaRPr lang="zh-CN" altLang="en-US" sz="4000" b="1" dirty="0">
              <a:solidFill>
                <a:srgbClr val="C00000"/>
              </a:solidFill>
              <a:latin typeface="Times New Roman" panose="02020603050405020304" pitchFamily="18" charset="0"/>
              <a:ea typeface="Times New Roman" panose="02020603050405020304" pitchFamily="18" charset="0"/>
            </a:endParaRPr>
          </a:p>
        </p:txBody>
      </p:sp>
      <p:sp>
        <p:nvSpPr>
          <p:cNvPr id="28" name="TextBox 27"/>
          <p:cNvSpPr txBox="1"/>
          <p:nvPr/>
        </p:nvSpPr>
        <p:spPr>
          <a:xfrm>
            <a:off x="5186363" y="3717449"/>
            <a:ext cx="942975" cy="583565"/>
          </a:xfrm>
          <a:prstGeom prst="rect">
            <a:avLst/>
          </a:prstGeom>
          <a:solidFill>
            <a:srgbClr val="92D050"/>
          </a:solid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b="1" dirty="0">
                <a:latin typeface="Times New Roman" panose="02020603050405020304" pitchFamily="18" charset="0"/>
                <a:cs typeface="Times New Roman" panose="02020603050405020304" pitchFamily="18" charset="0"/>
              </a:rPr>
              <a:t>9</a:t>
            </a:r>
            <a:endParaRPr lang="zh-CN" altLang="en-US" b="1" dirty="0">
              <a:latin typeface="Times New Roman" panose="02020603050405020304" pitchFamily="18" charset="0"/>
              <a:ea typeface="Times New Roman" panose="02020603050405020304" pitchFamily="18" charset="0"/>
            </a:endParaRPr>
          </a:p>
        </p:txBody>
      </p:sp>
      <p:cxnSp>
        <p:nvCxnSpPr>
          <p:cNvPr id="30" name="直接箭头连接符 29"/>
          <p:cNvCxnSpPr/>
          <p:nvPr/>
        </p:nvCxnSpPr>
        <p:spPr>
          <a:xfrm>
            <a:off x="8040688" y="836613"/>
            <a:ext cx="71438" cy="15843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29"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7805" name="TextBox 16"/>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7806" name="TextBox 17"/>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7807" name="TextBox 20"/>
          <p:cNvSpPr txBox="1"/>
          <p:nvPr/>
        </p:nvSpPr>
        <p:spPr>
          <a:xfrm>
            <a:off x="2690813" y="4738688"/>
            <a:ext cx="1152525"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(s,0)</a:t>
            </a:r>
            <a:endParaRPr lang="zh-CN" altLang="en-US" sz="2400" b="1" dirty="0">
              <a:solidFill>
                <a:srgbClr val="0000FF"/>
              </a:solidFill>
              <a:latin typeface="Verdana" panose="020B0604030504040204" pitchFamily="34" charset="0"/>
            </a:endParaRPr>
          </a:p>
        </p:txBody>
      </p:sp>
      <p:sp>
        <p:nvSpPr>
          <p:cNvPr id="117808" name="TextBox 21"/>
          <p:cNvSpPr txBox="1"/>
          <p:nvPr/>
        </p:nvSpPr>
        <p:spPr>
          <a:xfrm>
            <a:off x="4791075" y="5801519"/>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(t,10)</a:t>
            </a:r>
            <a:endParaRPr lang="zh-CN" altLang="en-US" sz="2400" b="1" dirty="0">
              <a:latin typeface="Verdana" panose="020B0604030504040204" pitchFamily="34" charset="0"/>
            </a:endParaRPr>
          </a:p>
        </p:txBody>
      </p:sp>
      <p:sp>
        <p:nvSpPr>
          <p:cNvPr id="117809" name="TextBox 23"/>
          <p:cNvSpPr txBox="1"/>
          <p:nvPr/>
        </p:nvSpPr>
        <p:spPr>
          <a:xfrm>
            <a:off x="6115050" y="4738688"/>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(y,5)</a:t>
            </a:r>
            <a:endParaRPr lang="zh-CN" altLang="en-US" sz="2400" b="1" dirty="0">
              <a:solidFill>
                <a:srgbClr val="0000FF"/>
              </a:solidFill>
              <a:latin typeface="Verdana" panose="020B0604030504040204" pitchFamily="34" charset="0"/>
            </a:endParaRPr>
          </a:p>
        </p:txBody>
      </p:sp>
      <p:sp>
        <p:nvSpPr>
          <p:cNvPr id="117810" name="TextBox 10"/>
          <p:cNvSpPr txBox="1"/>
          <p:nvPr/>
        </p:nvSpPr>
        <p:spPr>
          <a:xfrm>
            <a:off x="7283450" y="47347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(z,7)</a:t>
            </a:r>
            <a:endParaRPr lang="zh-CN" altLang="en-US" sz="2400" b="1" dirty="0">
              <a:solidFill>
                <a:srgbClr val="0000FF"/>
              </a:solidFill>
              <a:latin typeface="Verdana" panose="020B0604030504040204" pitchFamily="34" charset="0"/>
            </a:endParaRPr>
          </a:p>
        </p:txBody>
      </p:sp>
      <p:sp>
        <p:nvSpPr>
          <p:cNvPr id="117811" name="TextBox 10"/>
          <p:cNvSpPr txBox="1"/>
          <p:nvPr/>
        </p:nvSpPr>
        <p:spPr>
          <a:xfrm>
            <a:off x="6215063" y="5803107"/>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(x,13)</a:t>
            </a:r>
            <a:endParaRPr lang="zh-CN" altLang="en-US" sz="2400" b="1" dirty="0">
              <a:latin typeface="Verdana" panose="020B0604030504040204" pitchFamily="34" charset="0"/>
            </a:endParaRPr>
          </a:p>
        </p:txBody>
      </p:sp>
      <p:sp>
        <p:nvSpPr>
          <p:cNvPr id="38" name="TextBox 10"/>
          <p:cNvSpPr txBox="1"/>
          <p:nvPr/>
        </p:nvSpPr>
        <p:spPr>
          <a:xfrm>
            <a:off x="2447925" y="58015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(t,8)</a:t>
            </a:r>
            <a:endParaRPr lang="zh-CN" altLang="en-US" sz="2400" b="1" dirty="0">
              <a:latin typeface="Verdana" panose="020B0604030504040204" pitchFamily="34" charset="0"/>
            </a:endParaRPr>
          </a:p>
        </p:txBody>
      </p:sp>
      <p:sp>
        <p:nvSpPr>
          <p:cNvPr id="117813" name="TextBox 10"/>
          <p:cNvSpPr txBox="1"/>
          <p:nvPr/>
        </p:nvSpPr>
        <p:spPr>
          <a:xfrm>
            <a:off x="7623175" y="58015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(x,14)</a:t>
            </a:r>
            <a:endParaRPr lang="zh-CN" altLang="en-US" sz="2400" b="1" dirty="0">
              <a:latin typeface="Verdana" panose="020B0604030504040204" pitchFamily="34" charset="0"/>
            </a:endParaRPr>
          </a:p>
        </p:txBody>
      </p:sp>
      <p:sp>
        <p:nvSpPr>
          <p:cNvPr id="40" name="TextBox 21"/>
          <p:cNvSpPr txBox="1"/>
          <p:nvPr/>
        </p:nvSpPr>
        <p:spPr>
          <a:xfrm>
            <a:off x="3571875" y="58015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(x,9)</a:t>
            </a:r>
            <a:endParaRPr lang="zh-CN" altLang="en-US" sz="2400" b="1" dirty="0">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7037E-7 L 0.1316 -0.15556 " pathEditMode="relative" rAng="0" ptsTypes="AA">
                                      <p:cBhvr>
                                        <p:cTn id="6" dur="500" fill="hold"/>
                                        <p:tgtEl>
                                          <p:spTgt spid="38"/>
                                        </p:tgtEl>
                                        <p:attrNameLst>
                                          <p:attrName>ppt_x</p:attrName>
                                          <p:attrName>ppt_y</p:attrName>
                                        </p:attrNameLst>
                                      </p:cBhvr>
                                      <p:rCtr x="6600" y="-78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1+#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3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sym typeface="+mn-ea"/>
              </a:rPr>
              <a:t>习题讲解</a:t>
            </a:r>
            <a:endParaRPr lang="zh-CN" altLang="en-US"/>
          </a:p>
        </p:txBody>
      </p:sp>
      <p:sp>
        <p:nvSpPr>
          <p:cNvPr id="3" name="内容占位符 2"/>
          <p:cNvSpPr>
            <a:spLocks noGrp="1"/>
          </p:cNvSpPr>
          <p:nvPr>
            <p:ph idx="1"/>
          </p:nvPr>
        </p:nvSpPr>
        <p:spPr>
          <a:xfrm>
            <a:off x="1981200" y="1196975"/>
            <a:ext cx="8229600" cy="2871470"/>
          </a:xfrm>
        </p:spPr>
        <p:txBody>
          <a:bodyPr/>
          <a:p>
            <a:r>
              <a:rPr lang="en-US" altLang="zh-CN"/>
              <a:t>G </a:t>
            </a:r>
            <a:r>
              <a:rPr lang="zh-CN" altLang="en-US"/>
              <a:t>是一个非连通简单无向图（没有自环和重边），共有</a:t>
            </a:r>
            <a:r>
              <a:rPr lang="en-US" altLang="zh-CN"/>
              <a:t> 36 </a:t>
            </a:r>
            <a:r>
              <a:rPr lang="zh-CN" altLang="en-US"/>
              <a:t>条边，则该图至少有（</a:t>
            </a:r>
            <a:r>
              <a:rPr lang="en-US" altLang="zh-CN"/>
              <a:t> </a:t>
            </a:r>
            <a:r>
              <a:rPr lang="zh-CN" altLang="en-US"/>
              <a:t>）个点。</a:t>
            </a:r>
            <a:endParaRPr lang="zh-CN" altLang="en-US"/>
          </a:p>
          <a:p>
            <a:pPr marL="343535" lvl="1" indent="0">
              <a:buNone/>
            </a:pPr>
            <a:r>
              <a:rPr lang="en-US" altLang="zh-CN"/>
              <a:t>A. 8</a:t>
            </a:r>
            <a:endParaRPr lang="en-US" altLang="zh-CN"/>
          </a:p>
          <a:p>
            <a:pPr marL="343535" lvl="1" indent="0">
              <a:buNone/>
            </a:pPr>
            <a:r>
              <a:rPr lang="en-US" altLang="zh-CN"/>
              <a:t>B. 9</a:t>
            </a:r>
            <a:endParaRPr lang="en-US" altLang="zh-CN"/>
          </a:p>
          <a:p>
            <a:pPr marL="343535" lvl="1" indent="0">
              <a:buNone/>
            </a:pPr>
            <a:r>
              <a:rPr lang="en-US" altLang="zh-CN"/>
              <a:t>C. 10</a:t>
            </a:r>
            <a:endParaRPr lang="en-US" altLang="zh-CN"/>
          </a:p>
          <a:p>
            <a:pPr marL="343535" lvl="1" indent="0">
              <a:buNone/>
            </a:pPr>
            <a:r>
              <a:rPr lang="en-US" altLang="zh-CN"/>
              <a:t>D. 11</a:t>
            </a:r>
            <a:endParaRPr lang="en-US" altLang="zh-CN"/>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5</a:t>
            </a:r>
            <a:r>
              <a:rPr lang="zh-CN" altLang="en-US" dirty="0"/>
              <a:t>轮迭代</a:t>
            </a:r>
            <a:endParaRPr lang="zh-CN" altLang="en-US" dirty="0"/>
          </a:p>
        </p:txBody>
      </p:sp>
      <p:pic>
        <p:nvPicPr>
          <p:cNvPr id="118787" name="Picture 2"/>
          <p:cNvPicPr>
            <a:picLocks noChangeAspect="1"/>
          </p:cNvPicPr>
          <p:nvPr/>
        </p:nvPicPr>
        <p:blipFill>
          <a:blip r:embed="rId1"/>
          <a:stretch>
            <a:fillRect/>
          </a:stretch>
        </p:blipFill>
        <p:spPr>
          <a:xfrm>
            <a:off x="6456363" y="30163"/>
            <a:ext cx="4176712" cy="3074987"/>
          </a:xfrm>
          <a:prstGeom prst="rect">
            <a:avLst/>
          </a:prstGeom>
          <a:noFill/>
          <a:ln w="9525">
            <a:noFill/>
          </a:ln>
        </p:spPr>
      </p:pic>
      <p:sp>
        <p:nvSpPr>
          <p:cNvPr id="118788"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9</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cxnSp>
        <p:nvCxnSpPr>
          <p:cNvPr id="26" name="直接箭头连接符 25"/>
          <p:cNvCxnSpPr/>
          <p:nvPr/>
        </p:nvCxnSpPr>
        <p:spPr>
          <a:xfrm>
            <a:off x="9983788" y="836613"/>
            <a:ext cx="73025" cy="1584325"/>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27"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8826" name="TextBox 16"/>
          <p:cNvSpPr txBox="1"/>
          <p:nvPr/>
        </p:nvSpPr>
        <p:spPr>
          <a:xfrm>
            <a:off x="1833563" y="4635500"/>
            <a:ext cx="61118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18827" name="TextBox 17"/>
          <p:cNvSpPr txBox="1"/>
          <p:nvPr/>
        </p:nvSpPr>
        <p:spPr>
          <a:xfrm>
            <a:off x="1774825" y="563880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18828" name="TextBox 20"/>
          <p:cNvSpPr txBox="1"/>
          <p:nvPr/>
        </p:nvSpPr>
        <p:spPr>
          <a:xfrm>
            <a:off x="2690813" y="4738688"/>
            <a:ext cx="1152525"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(s,0)</a:t>
            </a:r>
            <a:endParaRPr lang="zh-CN" altLang="en-US" sz="2400" b="1" dirty="0">
              <a:solidFill>
                <a:srgbClr val="0000FF"/>
              </a:solidFill>
              <a:latin typeface="Verdana" panose="020B0604030504040204" pitchFamily="34" charset="0"/>
            </a:endParaRPr>
          </a:p>
        </p:txBody>
      </p:sp>
      <p:sp>
        <p:nvSpPr>
          <p:cNvPr id="118829" name="TextBox 21"/>
          <p:cNvSpPr txBox="1"/>
          <p:nvPr/>
        </p:nvSpPr>
        <p:spPr>
          <a:xfrm>
            <a:off x="3932238" y="5823744"/>
            <a:ext cx="1512887"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(t,10)</a:t>
            </a:r>
            <a:endParaRPr lang="zh-CN" altLang="en-US" sz="2400" b="1" dirty="0">
              <a:latin typeface="Verdana" panose="020B0604030504040204" pitchFamily="34" charset="0"/>
            </a:endParaRPr>
          </a:p>
        </p:txBody>
      </p:sp>
      <p:sp>
        <p:nvSpPr>
          <p:cNvPr id="118830" name="TextBox 23"/>
          <p:cNvSpPr txBox="1"/>
          <p:nvPr/>
        </p:nvSpPr>
        <p:spPr>
          <a:xfrm>
            <a:off x="6115050" y="4738688"/>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(y,5)</a:t>
            </a:r>
            <a:endParaRPr lang="zh-CN" altLang="en-US" sz="2400" b="1" dirty="0">
              <a:solidFill>
                <a:srgbClr val="0000FF"/>
              </a:solidFill>
              <a:latin typeface="Verdana" panose="020B0604030504040204" pitchFamily="34" charset="0"/>
            </a:endParaRPr>
          </a:p>
        </p:txBody>
      </p:sp>
      <p:sp>
        <p:nvSpPr>
          <p:cNvPr id="118831" name="TextBox 10"/>
          <p:cNvSpPr txBox="1"/>
          <p:nvPr/>
        </p:nvSpPr>
        <p:spPr>
          <a:xfrm>
            <a:off x="7283450" y="47347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(z,7)</a:t>
            </a:r>
            <a:endParaRPr lang="zh-CN" altLang="en-US" sz="2400" b="1" dirty="0">
              <a:solidFill>
                <a:srgbClr val="0000FF"/>
              </a:solidFill>
              <a:latin typeface="Verdana" panose="020B0604030504040204" pitchFamily="34" charset="0"/>
            </a:endParaRPr>
          </a:p>
        </p:txBody>
      </p:sp>
      <p:sp>
        <p:nvSpPr>
          <p:cNvPr id="118832" name="TextBox 10"/>
          <p:cNvSpPr txBox="1"/>
          <p:nvPr/>
        </p:nvSpPr>
        <p:spPr>
          <a:xfrm>
            <a:off x="5356225" y="5824538"/>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(x,13)</a:t>
            </a:r>
            <a:endParaRPr lang="zh-CN" altLang="en-US" sz="2400" b="1" dirty="0">
              <a:latin typeface="Verdana" panose="020B0604030504040204" pitchFamily="34" charset="0"/>
            </a:endParaRPr>
          </a:p>
        </p:txBody>
      </p:sp>
      <p:sp>
        <p:nvSpPr>
          <p:cNvPr id="118833" name="TextBox 10"/>
          <p:cNvSpPr txBox="1"/>
          <p:nvPr/>
        </p:nvSpPr>
        <p:spPr>
          <a:xfrm>
            <a:off x="3711575" y="47093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(t,8)</a:t>
            </a:r>
            <a:endParaRPr lang="zh-CN" altLang="en-US" sz="2400" b="1" dirty="0">
              <a:solidFill>
                <a:srgbClr val="0000FF"/>
              </a:solidFill>
              <a:latin typeface="Verdana" panose="020B0604030504040204" pitchFamily="34" charset="0"/>
            </a:endParaRPr>
          </a:p>
        </p:txBody>
      </p:sp>
      <p:sp>
        <p:nvSpPr>
          <p:cNvPr id="118834" name="TextBox 10"/>
          <p:cNvSpPr txBox="1"/>
          <p:nvPr/>
        </p:nvSpPr>
        <p:spPr>
          <a:xfrm>
            <a:off x="6765925" y="5823744"/>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(x,14)</a:t>
            </a:r>
            <a:endParaRPr lang="zh-CN" altLang="en-US" sz="2400" b="1" dirty="0">
              <a:latin typeface="Verdana" panose="020B0604030504040204" pitchFamily="34" charset="0"/>
            </a:endParaRPr>
          </a:p>
        </p:txBody>
      </p:sp>
      <p:sp>
        <p:nvSpPr>
          <p:cNvPr id="37" name="TextBox 21"/>
          <p:cNvSpPr txBox="1"/>
          <p:nvPr/>
        </p:nvSpPr>
        <p:spPr>
          <a:xfrm>
            <a:off x="2714625" y="5823744"/>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(x,9)</a:t>
            </a:r>
            <a:endParaRPr lang="zh-CN" altLang="en-US" sz="2400" b="1" dirty="0">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3.7037E-7 L 0.23437 -0.1625 " pathEditMode="relative" rAng="0" ptsTypes="AA">
                                      <p:cBhvr>
                                        <p:cTn id="6" dur="500" fill="hold"/>
                                        <p:tgtEl>
                                          <p:spTgt spid="37"/>
                                        </p:tgtEl>
                                        <p:attrNameLst>
                                          <p:attrName>ppt_x</p:attrName>
                                          <p:attrName>ppt_y</p:attrName>
                                        </p:attrNameLst>
                                      </p:cBhvr>
                                      <p:rCtr x="11700" y="-810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标题 1"/>
          <p:cNvSpPr>
            <a:spLocks noGrp="1"/>
          </p:cNvSpPr>
          <p:nvPr>
            <p:ph type="title"/>
          </p:nvPr>
        </p:nvSpPr>
        <p:spPr/>
        <p:txBody>
          <a:bodyPr vert="horz" wrap="square" lIns="91440" tIns="45720" rIns="91440" bIns="45720" anchor="ctr" anchorCtr="0"/>
          <a:p>
            <a:pPr algn="l" eaLnBrk="1" hangingPunct="1"/>
            <a:r>
              <a:rPr lang="zh-CN" altLang="en-US" dirty="0"/>
              <a:t>第</a:t>
            </a:r>
            <a:r>
              <a:rPr lang="en-US" altLang="zh-CN" dirty="0"/>
              <a:t>6,7,8</a:t>
            </a:r>
            <a:r>
              <a:rPr lang="zh-CN" altLang="en-US" dirty="0"/>
              <a:t>轮迭代</a:t>
            </a:r>
            <a:endParaRPr lang="zh-CN" altLang="en-US" dirty="0"/>
          </a:p>
        </p:txBody>
      </p:sp>
      <p:pic>
        <p:nvPicPr>
          <p:cNvPr id="119811" name="Picture 2"/>
          <p:cNvPicPr>
            <a:picLocks noChangeAspect="1"/>
          </p:cNvPicPr>
          <p:nvPr/>
        </p:nvPicPr>
        <p:blipFill>
          <a:blip r:embed="rId1"/>
          <a:stretch>
            <a:fillRect/>
          </a:stretch>
        </p:blipFill>
        <p:spPr>
          <a:xfrm>
            <a:off x="6456363" y="30163"/>
            <a:ext cx="4176712" cy="3074987"/>
          </a:xfrm>
          <a:prstGeom prst="rect">
            <a:avLst/>
          </a:prstGeom>
          <a:noFill/>
          <a:ln w="9525">
            <a:noFill/>
          </a:ln>
        </p:spPr>
      </p:pic>
      <p:sp>
        <p:nvSpPr>
          <p:cNvPr id="119812" name="TextBox 17"/>
          <p:cNvSpPr txBox="1"/>
          <p:nvPr/>
        </p:nvSpPr>
        <p:spPr>
          <a:xfrm>
            <a:off x="1811338" y="3397250"/>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9" name="内容占位符 3"/>
          <p:cNvGraphicFramePr/>
          <p:nvPr/>
        </p:nvGraphicFramePr>
        <p:xfrm>
          <a:off x="2720975" y="3141663"/>
          <a:ext cx="5880100" cy="1158876"/>
        </p:xfrm>
        <a:graphic>
          <a:graphicData uri="http://schemas.openxmlformats.org/drawingml/2006/table">
            <a:tbl>
              <a:tblPr firstRow="1" bandRow="1">
                <a:tableStyleId>{8799B23B-EC83-4686-B30A-512413B5E67A}</a:tableStyleId>
              </a:tblPr>
              <a:tblGrid>
                <a:gridCol w="1176020"/>
                <a:gridCol w="1176020"/>
                <a:gridCol w="1176020"/>
                <a:gridCol w="1176020"/>
                <a:gridCol w="1176020"/>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9</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13" marB="45713" anchor="ctr" anchorCtr="1"/>
                </a:tc>
              </a:tr>
            </a:tbl>
          </a:graphicData>
        </a:graphic>
      </p:graphicFrame>
      <p:graphicFrame>
        <p:nvGraphicFramePr>
          <p:cNvPr id="25" name="内容占位符 3"/>
          <p:cNvGraphicFramePr>
            <a:graphicFrameLocks noGrp="1"/>
          </p:cNvGraphicFramePr>
          <p:nvPr>
            <p:ph idx="1"/>
          </p:nvPr>
        </p:nvGraphicFramePr>
        <p:xfrm>
          <a:off x="2719388" y="45878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27" name="内容占位符 3"/>
          <p:cNvGraphicFramePr/>
          <p:nvPr/>
        </p:nvGraphicFramePr>
        <p:xfrm>
          <a:off x="2714625" y="5638800"/>
          <a:ext cx="5880100" cy="820420"/>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19849" name="TextBox 16"/>
          <p:cNvSpPr txBox="1"/>
          <p:nvPr/>
        </p:nvSpPr>
        <p:spPr>
          <a:xfrm>
            <a:off x="1833563" y="4635500"/>
            <a:ext cx="611187"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b="1" dirty="0">
                <a:solidFill>
                  <a:srgbClr val="C00000"/>
                </a:solidFill>
              </a:rPr>
              <a:t>S</a:t>
            </a:r>
            <a:endParaRPr lang="zh-CN" altLang="en-US" b="1" dirty="0">
              <a:solidFill>
                <a:srgbClr val="C00000"/>
              </a:solidFill>
            </a:endParaRPr>
          </a:p>
        </p:txBody>
      </p:sp>
      <p:sp>
        <p:nvSpPr>
          <p:cNvPr id="119850" name="TextBox 17"/>
          <p:cNvSpPr txBox="1"/>
          <p:nvPr/>
        </p:nvSpPr>
        <p:spPr>
          <a:xfrm>
            <a:off x="1774825" y="5638800"/>
            <a:ext cx="612775"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b="1" dirty="0">
                <a:solidFill>
                  <a:srgbClr val="C00000"/>
                </a:solidFill>
              </a:rPr>
              <a:t>Q</a:t>
            </a:r>
            <a:endParaRPr lang="zh-CN" altLang="en-US" b="1" dirty="0">
              <a:solidFill>
                <a:srgbClr val="C00000"/>
              </a:solidFill>
            </a:endParaRPr>
          </a:p>
        </p:txBody>
      </p:sp>
      <p:sp>
        <p:nvSpPr>
          <p:cNvPr id="119851" name="TextBox 20"/>
          <p:cNvSpPr txBox="1"/>
          <p:nvPr/>
        </p:nvSpPr>
        <p:spPr>
          <a:xfrm>
            <a:off x="2690813" y="4738688"/>
            <a:ext cx="1152525"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(s,0)</a:t>
            </a:r>
            <a:endParaRPr lang="zh-CN" altLang="en-US" sz="2400" b="1" dirty="0">
              <a:solidFill>
                <a:srgbClr val="0000FF"/>
              </a:solidFill>
              <a:latin typeface="Verdana" panose="020B0604030504040204" pitchFamily="34" charset="0"/>
            </a:endParaRPr>
          </a:p>
        </p:txBody>
      </p:sp>
      <p:sp>
        <p:nvSpPr>
          <p:cNvPr id="31" name="TextBox 21"/>
          <p:cNvSpPr txBox="1"/>
          <p:nvPr/>
        </p:nvSpPr>
        <p:spPr>
          <a:xfrm>
            <a:off x="2651125" y="5823744"/>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(t,10)</a:t>
            </a:r>
            <a:endParaRPr lang="zh-CN" altLang="en-US" sz="2400" b="1" dirty="0">
              <a:latin typeface="Verdana" panose="020B0604030504040204" pitchFamily="34" charset="0"/>
            </a:endParaRPr>
          </a:p>
        </p:txBody>
      </p:sp>
      <p:sp>
        <p:nvSpPr>
          <p:cNvPr id="119853" name="TextBox 23"/>
          <p:cNvSpPr txBox="1"/>
          <p:nvPr/>
        </p:nvSpPr>
        <p:spPr>
          <a:xfrm>
            <a:off x="6115050" y="4738688"/>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(y,5)</a:t>
            </a:r>
            <a:endParaRPr lang="zh-CN" altLang="en-US" sz="2400" b="1" dirty="0">
              <a:solidFill>
                <a:srgbClr val="0000FF"/>
              </a:solidFill>
              <a:latin typeface="Verdana" panose="020B0604030504040204" pitchFamily="34" charset="0"/>
            </a:endParaRPr>
          </a:p>
        </p:txBody>
      </p:sp>
      <p:sp>
        <p:nvSpPr>
          <p:cNvPr id="119854" name="TextBox 10"/>
          <p:cNvSpPr txBox="1"/>
          <p:nvPr/>
        </p:nvSpPr>
        <p:spPr>
          <a:xfrm>
            <a:off x="7283450" y="47347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(z,7)</a:t>
            </a:r>
            <a:endParaRPr lang="zh-CN" altLang="en-US" sz="2400" b="1" dirty="0">
              <a:solidFill>
                <a:srgbClr val="0000FF"/>
              </a:solidFill>
              <a:latin typeface="Verdana" panose="020B0604030504040204" pitchFamily="34" charset="0"/>
            </a:endParaRPr>
          </a:p>
        </p:txBody>
      </p:sp>
      <p:sp>
        <p:nvSpPr>
          <p:cNvPr id="34" name="TextBox 10"/>
          <p:cNvSpPr txBox="1"/>
          <p:nvPr/>
        </p:nvSpPr>
        <p:spPr>
          <a:xfrm>
            <a:off x="4075113" y="5824538"/>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(x,13)</a:t>
            </a:r>
            <a:endParaRPr lang="zh-CN" altLang="en-US" sz="2400" b="1" dirty="0">
              <a:latin typeface="Verdana" panose="020B0604030504040204" pitchFamily="34" charset="0"/>
            </a:endParaRPr>
          </a:p>
        </p:txBody>
      </p:sp>
      <p:sp>
        <p:nvSpPr>
          <p:cNvPr id="119856" name="TextBox 10"/>
          <p:cNvSpPr txBox="1"/>
          <p:nvPr/>
        </p:nvSpPr>
        <p:spPr>
          <a:xfrm>
            <a:off x="3711575" y="4709319"/>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(t,8)</a:t>
            </a:r>
            <a:endParaRPr lang="zh-CN" altLang="en-US" sz="2400" b="1" dirty="0">
              <a:solidFill>
                <a:srgbClr val="0000FF"/>
              </a:solidFill>
              <a:latin typeface="Verdana" panose="020B0604030504040204" pitchFamily="34" charset="0"/>
            </a:endParaRPr>
          </a:p>
        </p:txBody>
      </p:sp>
      <p:sp>
        <p:nvSpPr>
          <p:cNvPr id="36" name="TextBox 10"/>
          <p:cNvSpPr txBox="1"/>
          <p:nvPr/>
        </p:nvSpPr>
        <p:spPr>
          <a:xfrm>
            <a:off x="5483225" y="5823744"/>
            <a:ext cx="1512888"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latin typeface="Verdana" panose="020B0604030504040204" pitchFamily="34" charset="0"/>
              </a:rPr>
              <a:t>(x,14)</a:t>
            </a:r>
            <a:endParaRPr lang="zh-CN" altLang="en-US" sz="2400" b="1" dirty="0">
              <a:latin typeface="Verdana" panose="020B0604030504040204" pitchFamily="34" charset="0"/>
            </a:endParaRPr>
          </a:p>
        </p:txBody>
      </p:sp>
      <p:sp>
        <p:nvSpPr>
          <p:cNvPr id="119858" name="TextBox 21"/>
          <p:cNvSpPr txBox="1"/>
          <p:nvPr/>
        </p:nvSpPr>
        <p:spPr>
          <a:xfrm>
            <a:off x="4873625" y="4718844"/>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(x,9)</a:t>
            </a:r>
            <a:endParaRPr lang="zh-CN" altLang="en-US" sz="2400" b="1" dirty="0">
              <a:solidFill>
                <a:srgbClr val="0000FF"/>
              </a:solidFill>
              <a:latin typeface="Verdana" panose="020B060403050404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31"/>
                                        </p:tgtEl>
                                        <p:attrNameLst>
                                          <p:attrName>ppt_x</p:attrName>
                                        </p:attrNameLst>
                                      </p:cBhvr>
                                      <p:tavLst>
                                        <p:tav tm="0">
                                          <p:val>
                                            <p:strVal val="ppt_x"/>
                                          </p:val>
                                        </p:tav>
                                        <p:tav tm="100000">
                                          <p:val>
                                            <p:strVal val="0-ppt_w/2"/>
                                          </p:val>
                                        </p:tav>
                                      </p:tavLst>
                                    </p:anim>
                                    <p:anim calcmode="lin" valueType="num">
                                      <p:cBhvr additive="base">
                                        <p:cTn id="7" dur="500"/>
                                        <p:tgtEl>
                                          <p:spTgt spid="31"/>
                                        </p:tgtEl>
                                        <p:attrNameLst>
                                          <p:attrName>ppt_y</p:attrName>
                                        </p:attrNameLst>
                                      </p:cBhvr>
                                      <p:tavLst>
                                        <p:tav tm="0">
                                          <p:val>
                                            <p:strVal val="ppt_y"/>
                                          </p:val>
                                        </p:tav>
                                        <p:tav tm="100000">
                                          <p:val>
                                            <p:strVal val="ppt_y"/>
                                          </p:val>
                                        </p:tav>
                                      </p:tavLst>
                                    </p:anim>
                                    <p:set>
                                      <p:cBhvr>
                                        <p:cTn id="8" dur="1" fill="hold">
                                          <p:stCondLst>
                                            <p:cond delay="499"/>
                                          </p:stCondLst>
                                        </p:cTn>
                                        <p:tgtEl>
                                          <p:spTgt spid="3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0-ppt_w/2"/>
                                          </p:val>
                                        </p:tav>
                                      </p:tavLst>
                                    </p:anim>
                                    <p:anim calcmode="lin" valueType="num">
                                      <p:cBhvr additive="base">
                                        <p:cTn id="13" dur="500"/>
                                        <p:tgtEl>
                                          <p:spTgt spid="34"/>
                                        </p:tgtEl>
                                        <p:attrNameLst>
                                          <p:attrName>ppt_y</p:attrName>
                                        </p:attrNameLst>
                                      </p:cBhvr>
                                      <p:tavLst>
                                        <p:tav tm="0">
                                          <p:val>
                                            <p:strVal val="ppt_y"/>
                                          </p:val>
                                        </p:tav>
                                        <p:tav tm="100000">
                                          <p:val>
                                            <p:strVal val="ppt_y"/>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grpId="0" nodeType="clickEffect">
                                  <p:stCondLst>
                                    <p:cond delay="0"/>
                                  </p:stCondLst>
                                  <p:childTnLst>
                                    <p:anim calcmode="lin" valueType="num">
                                      <p:cBhvr additive="base">
                                        <p:cTn id="18" dur="500"/>
                                        <p:tgtEl>
                                          <p:spTgt spid="36"/>
                                        </p:tgtEl>
                                        <p:attrNameLst>
                                          <p:attrName>ppt_x</p:attrName>
                                        </p:attrNameLst>
                                      </p:cBhvr>
                                      <p:tavLst>
                                        <p:tav tm="0">
                                          <p:val>
                                            <p:strVal val="ppt_x"/>
                                          </p:val>
                                        </p:tav>
                                        <p:tav tm="100000">
                                          <p:val>
                                            <p:strVal val="0-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
          <p:cNvSpPr>
            <a:spLocks noGrp="1"/>
          </p:cNvSpPr>
          <p:nvPr>
            <p:ph type="title"/>
          </p:nvPr>
        </p:nvSpPr>
        <p:spPr>
          <a:xfrm>
            <a:off x="1703388" y="274638"/>
            <a:ext cx="4176712" cy="1143000"/>
          </a:xfrm>
        </p:spPr>
        <p:txBody>
          <a:bodyPr vert="horz" wrap="square" lIns="91440" tIns="45720" rIns="91440" bIns="45720" anchor="ctr" anchorCtr="0"/>
          <a:p>
            <a:pPr algn="l" eaLnBrk="1" hangingPunct="1"/>
            <a:r>
              <a:rPr lang="zh-CN" altLang="en-US" dirty="0"/>
              <a:t>结果</a:t>
            </a:r>
            <a:endParaRPr lang="zh-CN" altLang="en-US" dirty="0"/>
          </a:p>
        </p:txBody>
      </p:sp>
      <p:pic>
        <p:nvPicPr>
          <p:cNvPr id="120835" name="Picture 3"/>
          <p:cNvPicPr>
            <a:picLocks noChangeAspect="1"/>
          </p:cNvPicPr>
          <p:nvPr/>
        </p:nvPicPr>
        <p:blipFill>
          <a:blip r:embed="rId1"/>
          <a:stretch>
            <a:fillRect/>
          </a:stretch>
        </p:blipFill>
        <p:spPr>
          <a:xfrm>
            <a:off x="5664200" y="44450"/>
            <a:ext cx="4968875" cy="3384550"/>
          </a:xfrm>
          <a:prstGeom prst="rect">
            <a:avLst/>
          </a:prstGeom>
          <a:noFill/>
          <a:ln w="9525">
            <a:noFill/>
          </a:ln>
        </p:spPr>
      </p:pic>
      <p:graphicFrame>
        <p:nvGraphicFramePr>
          <p:cNvPr id="5" name="内容占位符 3"/>
          <p:cNvGraphicFramePr>
            <a:graphicFrameLocks noGrp="1"/>
          </p:cNvGraphicFramePr>
          <p:nvPr>
            <p:ph idx="1"/>
          </p:nvPr>
        </p:nvGraphicFramePr>
        <p:xfrm>
          <a:off x="2663825" y="4868863"/>
          <a:ext cx="5880100" cy="820737"/>
        </p:xfrm>
        <a:graphic>
          <a:graphicData uri="http://schemas.openxmlformats.org/drawingml/2006/table">
            <a:tbl>
              <a:tblPr firstRow="1" bandRow="1">
                <a:tableStyleId>{3B4B98B0-60AC-42C2-AFA5-B58CD77FA1E5}</a:tableStyleId>
              </a:tblPr>
              <a:tblGrid>
                <a:gridCol w="1176020"/>
                <a:gridCol w="1176020"/>
                <a:gridCol w="1176020"/>
                <a:gridCol w="1176020"/>
                <a:gridCol w="1176020"/>
              </a:tblGrid>
              <a:tr h="820737">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graphicFrame>
        <p:nvGraphicFramePr>
          <p:cNvPr id="6" name="内容占位符 3"/>
          <p:cNvGraphicFramePr/>
          <p:nvPr/>
        </p:nvGraphicFramePr>
        <p:xfrm>
          <a:off x="2659063" y="5921375"/>
          <a:ext cx="5878195" cy="820420"/>
        </p:xfrm>
        <a:graphic>
          <a:graphicData uri="http://schemas.openxmlformats.org/drawingml/2006/table">
            <a:tbl>
              <a:tblPr firstRow="1" bandRow="1">
                <a:tableStyleId>{3B4B98B0-60AC-42C2-AFA5-B58CD77FA1E5}</a:tableStyleId>
              </a:tblPr>
              <a:tblGrid>
                <a:gridCol w="1175385"/>
                <a:gridCol w="1176020"/>
                <a:gridCol w="1175385"/>
                <a:gridCol w="1176020"/>
                <a:gridCol w="1175385"/>
              </a:tblGrid>
              <a:tr h="820420">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c>
                  <a:txBody>
                    <a:bodyPr/>
                    <a:lstStyle/>
                    <a:p>
                      <a:pPr algn="ctr"/>
                      <a:endParaRPr lang="zh-CN" altLang="en-US" sz="3200" b="0"/>
                    </a:p>
                  </a:txBody>
                  <a:tcPr marL="91444" marR="91444" marT="45723" marB="45723" anchor="ctr" anchorCtr="1"/>
                </a:tc>
              </a:tr>
            </a:tbl>
          </a:graphicData>
        </a:graphic>
      </p:graphicFrame>
      <p:sp>
        <p:nvSpPr>
          <p:cNvPr id="120852" name="TextBox 6"/>
          <p:cNvSpPr txBox="1"/>
          <p:nvPr/>
        </p:nvSpPr>
        <p:spPr>
          <a:xfrm>
            <a:off x="1778000" y="4916488"/>
            <a:ext cx="611188"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S</a:t>
            </a:r>
            <a:endParaRPr lang="zh-CN" altLang="en-US" sz="4000" b="1" dirty="0">
              <a:solidFill>
                <a:srgbClr val="C00000"/>
              </a:solidFill>
            </a:endParaRPr>
          </a:p>
        </p:txBody>
      </p:sp>
      <p:sp>
        <p:nvSpPr>
          <p:cNvPr id="120853" name="TextBox 7"/>
          <p:cNvSpPr txBox="1"/>
          <p:nvPr/>
        </p:nvSpPr>
        <p:spPr>
          <a:xfrm>
            <a:off x="1720850" y="5921375"/>
            <a:ext cx="611188"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Q</a:t>
            </a:r>
            <a:endParaRPr lang="zh-CN" altLang="en-US" sz="4000" b="1" dirty="0">
              <a:solidFill>
                <a:srgbClr val="C00000"/>
              </a:solidFill>
            </a:endParaRPr>
          </a:p>
        </p:txBody>
      </p:sp>
      <p:sp>
        <p:nvSpPr>
          <p:cNvPr id="120854" name="TextBox 8"/>
          <p:cNvSpPr txBox="1"/>
          <p:nvPr/>
        </p:nvSpPr>
        <p:spPr>
          <a:xfrm>
            <a:off x="1811338" y="3678238"/>
            <a:ext cx="612775"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en-US" altLang="zh-CN" sz="4000" b="1" dirty="0">
                <a:solidFill>
                  <a:srgbClr val="C00000"/>
                </a:solidFill>
              </a:rPr>
              <a:t>d</a:t>
            </a:r>
            <a:endParaRPr lang="zh-CN" altLang="en-US" sz="4000" b="1" dirty="0">
              <a:solidFill>
                <a:srgbClr val="C00000"/>
              </a:solidFill>
            </a:endParaRPr>
          </a:p>
        </p:txBody>
      </p:sp>
      <p:graphicFrame>
        <p:nvGraphicFramePr>
          <p:cNvPr id="10" name="内容占位符 3"/>
          <p:cNvGraphicFramePr/>
          <p:nvPr/>
        </p:nvGraphicFramePr>
        <p:xfrm>
          <a:off x="2665413" y="3422650"/>
          <a:ext cx="5878195" cy="1158876"/>
        </p:xfrm>
        <a:graphic>
          <a:graphicData uri="http://schemas.openxmlformats.org/drawingml/2006/table">
            <a:tbl>
              <a:tblPr firstRow="1" bandRow="1">
                <a:tableStyleId>{8799B23B-EC83-4686-B30A-512413B5E67A}</a:tableStyleId>
              </a:tblPr>
              <a:tblGrid>
                <a:gridCol w="1175385"/>
                <a:gridCol w="1176020"/>
                <a:gridCol w="1175385"/>
                <a:gridCol w="1176020"/>
                <a:gridCol w="1175385"/>
              </a:tblGrid>
              <a:tr h="579438">
                <a:tc>
                  <a:txBody>
                    <a:bodyPr/>
                    <a:lstStyle/>
                    <a:p>
                      <a:pPr algn="ctr"/>
                      <a:r>
                        <a:rPr lang="en-US" altLang="zh-CN" sz="3200" b="1" smtClean="0">
                          <a:latin typeface="黑体" panose="02010609060101010101" pitchFamily="49" charset="-122"/>
                          <a:ea typeface="黑体" panose="02010609060101010101" pitchFamily="49" charset="-122"/>
                        </a:rPr>
                        <a:t>s</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t</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x</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y</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z</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r>
              <a:tr h="579438">
                <a:tc>
                  <a:txBody>
                    <a:bodyPr/>
                    <a:lstStyle/>
                    <a:p>
                      <a:pPr algn="ctr"/>
                      <a:r>
                        <a:rPr lang="en-US" altLang="zh-CN" sz="3200" b="1" smtClean="0">
                          <a:latin typeface="黑体" panose="02010609060101010101" pitchFamily="49" charset="-122"/>
                          <a:ea typeface="黑体" panose="02010609060101010101" pitchFamily="49" charset="-122"/>
                        </a:rPr>
                        <a:t>0</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8</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9</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5</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c>
                  <a:txBody>
                    <a:bodyPr/>
                    <a:lstStyle/>
                    <a:p>
                      <a:pPr algn="ctr"/>
                      <a:r>
                        <a:rPr lang="en-US" altLang="zh-CN" sz="3200" b="1" smtClean="0">
                          <a:latin typeface="黑体" panose="02010609060101010101" pitchFamily="49" charset="-122"/>
                          <a:ea typeface="黑体" panose="02010609060101010101" pitchFamily="49" charset="-122"/>
                        </a:rPr>
                        <a:t>7</a:t>
                      </a:r>
                      <a:endParaRPr lang="zh-CN" altLang="en-US" sz="3200" b="1">
                        <a:latin typeface="黑体" panose="02010609060101010101" pitchFamily="49" charset="-122"/>
                        <a:ea typeface="黑体" panose="02010609060101010101" pitchFamily="49" charset="-122"/>
                      </a:endParaRPr>
                    </a:p>
                  </a:txBody>
                  <a:tcPr marL="91444" marR="91444" marT="45745" marB="45745" anchor="ctr" anchorCtr="1"/>
                </a:tc>
              </a:tr>
            </a:tbl>
          </a:graphicData>
        </a:graphic>
      </p:graphicFrame>
      <p:sp>
        <p:nvSpPr>
          <p:cNvPr id="120875" name="TextBox 20"/>
          <p:cNvSpPr txBox="1"/>
          <p:nvPr/>
        </p:nvSpPr>
        <p:spPr>
          <a:xfrm>
            <a:off x="2635250" y="5044281"/>
            <a:ext cx="1154113"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(s,0)</a:t>
            </a:r>
            <a:endParaRPr lang="zh-CN" altLang="en-US" sz="2400" b="1" dirty="0">
              <a:solidFill>
                <a:srgbClr val="0000FF"/>
              </a:solidFill>
              <a:latin typeface="Verdana" panose="020B0604030504040204" pitchFamily="34" charset="0"/>
            </a:endParaRPr>
          </a:p>
        </p:txBody>
      </p:sp>
      <p:sp>
        <p:nvSpPr>
          <p:cNvPr id="120876" name="TextBox 23"/>
          <p:cNvSpPr txBox="1"/>
          <p:nvPr/>
        </p:nvSpPr>
        <p:spPr>
          <a:xfrm>
            <a:off x="6059488" y="5044281"/>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(y,5)</a:t>
            </a:r>
            <a:endParaRPr lang="zh-CN" altLang="en-US" sz="2400" b="1" dirty="0">
              <a:solidFill>
                <a:srgbClr val="0000FF"/>
              </a:solidFill>
              <a:latin typeface="Verdana" panose="020B0604030504040204" pitchFamily="34" charset="0"/>
            </a:endParaRPr>
          </a:p>
        </p:txBody>
      </p:sp>
      <p:sp>
        <p:nvSpPr>
          <p:cNvPr id="120877" name="TextBox 10"/>
          <p:cNvSpPr txBox="1"/>
          <p:nvPr/>
        </p:nvSpPr>
        <p:spPr>
          <a:xfrm>
            <a:off x="7229475" y="5041106"/>
            <a:ext cx="1511300"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(z,7)</a:t>
            </a:r>
            <a:endParaRPr lang="zh-CN" altLang="en-US" sz="2400" b="1" dirty="0">
              <a:solidFill>
                <a:srgbClr val="0000FF"/>
              </a:solidFill>
              <a:latin typeface="Verdana" panose="020B0604030504040204" pitchFamily="34" charset="0"/>
            </a:endParaRPr>
          </a:p>
        </p:txBody>
      </p:sp>
      <p:sp>
        <p:nvSpPr>
          <p:cNvPr id="120878" name="TextBox 10"/>
          <p:cNvSpPr txBox="1"/>
          <p:nvPr/>
        </p:nvSpPr>
        <p:spPr>
          <a:xfrm>
            <a:off x="3656013" y="5015706"/>
            <a:ext cx="1512887"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(t,8)</a:t>
            </a:r>
            <a:endParaRPr lang="zh-CN" altLang="en-US" sz="2400" b="1" dirty="0">
              <a:solidFill>
                <a:srgbClr val="0000FF"/>
              </a:solidFill>
              <a:latin typeface="Verdana" panose="020B0604030504040204" pitchFamily="34" charset="0"/>
            </a:endParaRPr>
          </a:p>
        </p:txBody>
      </p:sp>
      <p:sp>
        <p:nvSpPr>
          <p:cNvPr id="120879" name="TextBox 21"/>
          <p:cNvSpPr txBox="1"/>
          <p:nvPr/>
        </p:nvSpPr>
        <p:spPr>
          <a:xfrm>
            <a:off x="4818063" y="5025231"/>
            <a:ext cx="1512887" cy="460375"/>
          </a:xfrm>
          <a:prstGeom prst="rect">
            <a:avLst/>
          </a:prstGeom>
          <a:noFill/>
          <a:ln w="9525">
            <a:noFill/>
          </a:ln>
        </p:spPr>
        <p:txBody>
          <a:bodyPr anchor="ctr" anchorCtr="1">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en-US" altLang="zh-CN" sz="2400" b="1" dirty="0">
                <a:solidFill>
                  <a:srgbClr val="0000FF"/>
                </a:solidFill>
                <a:latin typeface="Verdana" panose="020B0604030504040204" pitchFamily="34" charset="0"/>
              </a:rPr>
              <a:t>(x,9)</a:t>
            </a:r>
            <a:endParaRPr lang="zh-CN" altLang="en-US" sz="2400" b="1" dirty="0">
              <a:solidFill>
                <a:srgbClr val="0000FF"/>
              </a:solidFill>
              <a:latin typeface="Verdana" panose="020B0604030504040204" pitchFamily="34" charset="0"/>
            </a:endParaRPr>
          </a:p>
        </p:txBody>
      </p:sp>
    </p:spTree>
    <p:custDataLst>
      <p:tags r:id="rId2"/>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1"/>
          <p:cNvSpPr>
            <a:spLocks noGrp="1"/>
          </p:cNvSpPr>
          <p:nvPr>
            <p:ph type="title"/>
          </p:nvPr>
        </p:nvSpPr>
        <p:spPr>
          <a:xfrm>
            <a:off x="1981200" y="188913"/>
            <a:ext cx="8229600" cy="647700"/>
          </a:xfrm>
        </p:spPr>
        <p:txBody>
          <a:bodyPr vert="horz" wrap="square" lIns="91440" tIns="45720" rIns="91440" bIns="45720" anchor="ctr" anchorCtr="0"/>
          <a:p>
            <a:pPr eaLnBrk="1" hangingPunct="1"/>
            <a:r>
              <a:rPr lang="en-US" altLang="zh-CN" sz="3600" dirty="0"/>
              <a:t>priority_queue</a:t>
            </a:r>
            <a:r>
              <a:rPr lang="zh-CN" altLang="en-US" sz="3600" dirty="0"/>
              <a:t>优化的</a:t>
            </a:r>
            <a:r>
              <a:rPr lang="en-US" altLang="zh-CN" sz="3600" dirty="0"/>
              <a:t>dijkstra</a:t>
            </a:r>
            <a:endParaRPr lang="zh-CN" altLang="en-US" sz="3600" dirty="0"/>
          </a:p>
        </p:txBody>
      </p:sp>
      <p:sp>
        <p:nvSpPr>
          <p:cNvPr id="121859" name="内容占位符 2"/>
          <p:cNvSpPr>
            <a:spLocks noGrp="1"/>
          </p:cNvSpPr>
          <p:nvPr>
            <p:ph idx="1"/>
          </p:nvPr>
        </p:nvSpPr>
        <p:spPr>
          <a:xfrm>
            <a:off x="1524000" y="908050"/>
            <a:ext cx="9144000" cy="5916613"/>
          </a:xfrm>
        </p:spPr>
        <p:txBody>
          <a:bodyPr vert="horz" wrap="square" lIns="91440" tIns="45720" rIns="91440" bIns="45720" anchor="t" anchorCtr="0"/>
          <a:p>
            <a:pPr marL="0" indent="0" eaLnBrk="1" hangingPunct="1">
              <a:buNone/>
            </a:pPr>
            <a:r>
              <a:rPr lang="en-US" altLang="zh-CN" sz="2400" dirty="0">
                <a:latin typeface="Verdana" panose="020B0604030504040204" pitchFamily="34" charset="0"/>
              </a:rPr>
              <a:t>#include &lt;queue&gt;</a:t>
            </a:r>
            <a:endParaRPr lang="en-US" altLang="zh-CN" sz="2400" dirty="0">
              <a:latin typeface="Verdana" panose="020B0604030504040204" pitchFamily="34" charset="0"/>
            </a:endParaRPr>
          </a:p>
          <a:p>
            <a:pPr marL="0" indent="0" eaLnBrk="1" hangingPunct="1">
              <a:buNone/>
            </a:pPr>
            <a:r>
              <a:rPr lang="en-US" altLang="zh-CN" sz="2400" b="1" dirty="0">
                <a:solidFill>
                  <a:srgbClr val="006600"/>
                </a:solidFill>
                <a:latin typeface="Verdana" panose="020B0604030504040204" pitchFamily="34" charset="0"/>
              </a:rPr>
              <a:t>//struct Node</a:t>
            </a:r>
            <a:endParaRPr lang="en-US" altLang="zh-CN" sz="2400" b="1" dirty="0">
              <a:solidFill>
                <a:srgbClr val="006600"/>
              </a:solidFill>
              <a:latin typeface="Verdana" panose="020B0604030504040204" pitchFamily="34" charset="0"/>
            </a:endParaRPr>
          </a:p>
          <a:p>
            <a:pPr marL="0" indent="0" eaLnBrk="1" hangingPunct="1">
              <a:buNone/>
            </a:pPr>
            <a:r>
              <a:rPr lang="en-US" altLang="zh-CN" sz="2400" dirty="0">
                <a:latin typeface="Verdana" panose="020B0604030504040204" pitchFamily="34" charset="0"/>
              </a:rPr>
              <a:t>class </a:t>
            </a:r>
            <a:r>
              <a:rPr lang="en-US" altLang="zh-CN" sz="2400" b="1" dirty="0">
                <a:latin typeface="Verdana" panose="020B0604030504040204" pitchFamily="34" charset="0"/>
              </a:rPr>
              <a:t>Node</a:t>
            </a:r>
            <a:endParaRPr lang="en-US" altLang="zh-CN" sz="2400" b="1" dirty="0">
              <a:latin typeface="Verdana" panose="020B0604030504040204" pitchFamily="34" charset="0"/>
            </a:endParaRPr>
          </a:p>
          <a:p>
            <a:pPr marL="0" indent="0" eaLnBrk="1" hangingPunct="1">
              <a:buNone/>
            </a:pPr>
            <a:r>
              <a:rPr lang="en-US" altLang="zh-CN" sz="2400" dirty="0">
                <a:latin typeface="Verdana" panose="020B0604030504040204" pitchFamily="34" charset="0"/>
              </a:rPr>
              <a:t>{</a:t>
            </a:r>
            <a:endParaRPr lang="en-US" altLang="zh-CN" sz="2400" dirty="0">
              <a:latin typeface="Verdana" panose="020B0604030504040204" pitchFamily="34" charset="0"/>
            </a:endParaRPr>
          </a:p>
          <a:p>
            <a:pPr marL="0" indent="0" eaLnBrk="1" hangingPunct="1">
              <a:buNone/>
            </a:pPr>
            <a:r>
              <a:rPr lang="en-US" altLang="zh-CN" sz="2400" dirty="0">
                <a:latin typeface="Verdana" panose="020B0604030504040204" pitchFamily="34" charset="0"/>
              </a:rPr>
              <a:t>public:</a:t>
            </a:r>
            <a:endParaRPr lang="en-US" altLang="zh-CN" sz="2400" dirty="0">
              <a:latin typeface="Verdana" panose="020B0604030504040204" pitchFamily="34" charset="0"/>
            </a:endParaRPr>
          </a:p>
          <a:p>
            <a:pPr marL="0" indent="0" eaLnBrk="1" hangingPunct="1">
              <a:buNone/>
            </a:pPr>
            <a:r>
              <a:rPr lang="en-US" altLang="zh-CN" sz="2400" dirty="0">
                <a:latin typeface="Verdana" panose="020B0604030504040204" pitchFamily="34" charset="0"/>
              </a:rPr>
              <a:t>	int </a:t>
            </a:r>
            <a:r>
              <a:rPr lang="en-US" altLang="zh-CN" sz="2400" b="1" dirty="0">
                <a:latin typeface="Verdana" panose="020B0604030504040204" pitchFamily="34" charset="0"/>
              </a:rPr>
              <a:t>n</a:t>
            </a:r>
            <a:r>
              <a:rPr lang="en-US" altLang="zh-CN" sz="2400" dirty="0">
                <a:latin typeface="Verdana" panose="020B0604030504040204" pitchFamily="34" charset="0"/>
              </a:rPr>
              <a:t>,</a:t>
            </a:r>
            <a:r>
              <a:rPr lang="en-US" altLang="zh-CN" sz="2400" b="1" dirty="0">
                <a:latin typeface="Verdana" panose="020B0604030504040204" pitchFamily="34" charset="0"/>
              </a:rPr>
              <a:t>key</a:t>
            </a:r>
            <a:r>
              <a:rPr lang="en-US" altLang="zh-CN" sz="2400" dirty="0">
                <a:latin typeface="Verdana" panose="020B0604030504040204" pitchFamily="34" charset="0"/>
              </a:rPr>
              <a:t>;</a:t>
            </a:r>
            <a:r>
              <a:rPr lang="en-US" altLang="zh-CN" sz="2400" b="1" dirty="0">
                <a:solidFill>
                  <a:srgbClr val="006600"/>
                </a:solidFill>
                <a:latin typeface="Verdana" panose="020B0604030504040204" pitchFamily="34" charset="0"/>
              </a:rPr>
              <a:t>//</a:t>
            </a:r>
            <a:r>
              <a:rPr lang="zh-CN" altLang="en-US" sz="2400" b="1" dirty="0">
                <a:solidFill>
                  <a:srgbClr val="006600"/>
                </a:solidFill>
                <a:latin typeface="Verdana" panose="020B0604030504040204" pitchFamily="34" charset="0"/>
              </a:rPr>
              <a:t>结点编号和比较关键字</a:t>
            </a:r>
            <a:endParaRPr lang="en-US" altLang="zh-CN" sz="2400" b="1" dirty="0">
              <a:solidFill>
                <a:srgbClr val="006600"/>
              </a:solidFill>
              <a:latin typeface="Verdana" panose="020B0604030504040204" pitchFamily="34" charset="0"/>
            </a:endParaRPr>
          </a:p>
          <a:p>
            <a:pPr marL="0" indent="0" eaLnBrk="1" hangingPunct="1">
              <a:buNone/>
            </a:pPr>
            <a:r>
              <a:rPr lang="en-US" altLang="zh-CN" sz="2400" dirty="0">
                <a:latin typeface="Verdana" panose="020B0604030504040204" pitchFamily="34" charset="0"/>
              </a:rPr>
              <a:t>	</a:t>
            </a:r>
            <a:r>
              <a:rPr lang="en-US" altLang="zh-CN" sz="2400" b="1" dirty="0">
                <a:solidFill>
                  <a:srgbClr val="006600"/>
                </a:solidFill>
                <a:latin typeface="Verdana" panose="020B0604030504040204" pitchFamily="34" charset="0"/>
              </a:rPr>
              <a:t>//bool operator&lt;(Node x)const//</a:t>
            </a:r>
            <a:r>
              <a:rPr lang="zh-CN" altLang="en-US" sz="2400" b="1" dirty="0">
                <a:solidFill>
                  <a:srgbClr val="006600"/>
                </a:solidFill>
                <a:latin typeface="Verdana" panose="020B0604030504040204" pitchFamily="34" charset="0"/>
              </a:rPr>
              <a:t>值传递</a:t>
            </a:r>
            <a:endParaRPr lang="zh-CN" altLang="en-US" sz="2400" b="1" dirty="0">
              <a:solidFill>
                <a:srgbClr val="006600"/>
              </a:solidFill>
              <a:latin typeface="Verdana" panose="020B0604030504040204" pitchFamily="34" charset="0"/>
            </a:endParaRPr>
          </a:p>
          <a:p>
            <a:pPr marL="0" indent="0" eaLnBrk="1" hangingPunct="1">
              <a:buNone/>
            </a:pPr>
            <a:r>
              <a:rPr lang="zh-CN" altLang="en-US" sz="2400" dirty="0">
                <a:latin typeface="Verdana" panose="020B0604030504040204" pitchFamily="34" charset="0"/>
              </a:rPr>
              <a:t>	</a:t>
            </a:r>
            <a:r>
              <a:rPr lang="en-US" altLang="zh-CN" sz="2400" dirty="0">
                <a:latin typeface="Verdana" panose="020B0604030504040204" pitchFamily="34" charset="0"/>
              </a:rPr>
              <a:t>bool </a:t>
            </a:r>
            <a:r>
              <a:rPr lang="en-US" altLang="zh-CN" sz="2400" b="1" dirty="0">
                <a:solidFill>
                  <a:srgbClr val="C00000"/>
                </a:solidFill>
                <a:latin typeface="Verdana" panose="020B0604030504040204" pitchFamily="34" charset="0"/>
              </a:rPr>
              <a:t>operator&lt;</a:t>
            </a:r>
            <a:r>
              <a:rPr lang="en-US" altLang="zh-CN" sz="2400" dirty="0">
                <a:latin typeface="Verdana" panose="020B0604030504040204" pitchFamily="34" charset="0"/>
              </a:rPr>
              <a:t>(const Node&amp; x)</a:t>
            </a:r>
            <a:r>
              <a:rPr lang="en-US" altLang="zh-CN" sz="2400" b="1" dirty="0">
                <a:solidFill>
                  <a:srgbClr val="C00000"/>
                </a:solidFill>
                <a:latin typeface="Verdana" panose="020B0604030504040204" pitchFamily="34" charset="0"/>
              </a:rPr>
              <a:t>const</a:t>
            </a:r>
            <a:r>
              <a:rPr lang="en-US" altLang="zh-CN" sz="2400" b="1" dirty="0">
                <a:solidFill>
                  <a:srgbClr val="006600"/>
                </a:solidFill>
                <a:latin typeface="Verdana" panose="020B0604030504040204" pitchFamily="34" charset="0"/>
              </a:rPr>
              <a:t>//</a:t>
            </a:r>
            <a:r>
              <a:rPr lang="zh-CN" altLang="en-US" sz="2400" b="1" dirty="0">
                <a:solidFill>
                  <a:srgbClr val="006600"/>
                </a:solidFill>
                <a:latin typeface="Verdana" panose="020B0604030504040204" pitchFamily="34" charset="0"/>
              </a:rPr>
              <a:t>引用传递</a:t>
            </a:r>
            <a:endParaRPr lang="en-US" altLang="zh-CN" sz="2400" b="1" dirty="0">
              <a:solidFill>
                <a:srgbClr val="006600"/>
              </a:solidFill>
              <a:latin typeface="Verdana" panose="020B0604030504040204" pitchFamily="34" charset="0"/>
            </a:endParaRPr>
          </a:p>
          <a:p>
            <a:pPr marL="0" indent="0" eaLnBrk="1" hangingPunct="1">
              <a:buNone/>
            </a:pPr>
            <a:r>
              <a:rPr lang="zh-CN" altLang="en-US" sz="2400" dirty="0">
                <a:latin typeface="Verdana" panose="020B0604030504040204" pitchFamily="34" charset="0"/>
              </a:rPr>
              <a:t>	</a:t>
            </a:r>
            <a:r>
              <a:rPr lang="en-US" altLang="zh-CN" sz="2400" dirty="0">
                <a:latin typeface="Verdana" panose="020B0604030504040204" pitchFamily="34" charset="0"/>
              </a:rPr>
              <a:t>{</a:t>
            </a:r>
            <a:r>
              <a:rPr lang="en-US" altLang="zh-CN" sz="2400" b="1" dirty="0">
                <a:solidFill>
                  <a:srgbClr val="006600"/>
                </a:solidFill>
                <a:latin typeface="Verdana" panose="020B0604030504040204" pitchFamily="34" charset="0"/>
              </a:rPr>
              <a:t>//</a:t>
            </a:r>
            <a:r>
              <a:rPr lang="zh-CN" altLang="en-US" sz="2400" b="1" dirty="0">
                <a:solidFill>
                  <a:srgbClr val="006600"/>
                </a:solidFill>
                <a:latin typeface="Verdana" panose="020B0604030504040204" pitchFamily="34" charset="0"/>
              </a:rPr>
              <a:t>重载小于运算符，构造优先级</a:t>
            </a:r>
            <a:endParaRPr lang="zh-CN" altLang="en-US" sz="2400" b="1" dirty="0">
              <a:solidFill>
                <a:srgbClr val="006600"/>
              </a:solidFill>
              <a:latin typeface="Verdana" panose="020B0604030504040204" pitchFamily="34" charset="0"/>
            </a:endParaRPr>
          </a:p>
          <a:p>
            <a:pPr marL="0" indent="0" eaLnBrk="1" hangingPunct="1">
              <a:buNone/>
            </a:pPr>
            <a:r>
              <a:rPr lang="zh-CN" altLang="en-US" sz="2400" dirty="0">
                <a:latin typeface="Verdana" panose="020B0604030504040204" pitchFamily="34" charset="0"/>
              </a:rPr>
              <a:t>		</a:t>
            </a:r>
            <a:r>
              <a:rPr lang="en-US" altLang="zh-CN" sz="2400" b="1" dirty="0">
                <a:solidFill>
                  <a:srgbClr val="C00000"/>
                </a:solidFill>
                <a:latin typeface="Verdana" panose="020B0604030504040204" pitchFamily="34" charset="0"/>
              </a:rPr>
              <a:t>return  x.key&lt;key;</a:t>
            </a:r>
            <a:endParaRPr lang="en-US" altLang="zh-CN" sz="2400" b="1" dirty="0">
              <a:solidFill>
                <a:srgbClr val="C00000"/>
              </a:solidFill>
              <a:latin typeface="Verdana" panose="020B0604030504040204" pitchFamily="34" charset="0"/>
            </a:endParaRPr>
          </a:p>
          <a:p>
            <a:pPr marL="0" indent="0" eaLnBrk="1" hangingPunct="1">
              <a:buNone/>
            </a:pPr>
            <a:r>
              <a:rPr lang="en-US" altLang="zh-CN" sz="2400" dirty="0">
                <a:latin typeface="Verdana" panose="020B0604030504040204" pitchFamily="34" charset="0"/>
              </a:rPr>
              <a:t>	}</a:t>
            </a:r>
            <a:endParaRPr lang="en-US" altLang="zh-CN" sz="2400" dirty="0">
              <a:latin typeface="Verdana" panose="020B0604030504040204" pitchFamily="34" charset="0"/>
            </a:endParaRPr>
          </a:p>
          <a:p>
            <a:pPr marL="0" indent="0" eaLnBrk="1" hangingPunct="1">
              <a:buNone/>
            </a:pPr>
            <a:r>
              <a:rPr lang="en-US" altLang="zh-CN" sz="2400" dirty="0">
                <a:latin typeface="Verdana" panose="020B0604030504040204" pitchFamily="34" charset="0"/>
              </a:rPr>
              <a:t>};</a:t>
            </a:r>
            <a:endParaRPr lang="en-US" altLang="zh-CN" sz="2400" dirty="0">
              <a:latin typeface="Verdana" panose="020B0604030504040204" pitchFamily="34" charset="0"/>
            </a:endParaRPr>
          </a:p>
          <a:p>
            <a:pPr marL="0" indent="0" eaLnBrk="1" hangingPunct="1">
              <a:buNone/>
            </a:pPr>
            <a:r>
              <a:rPr lang="en-US" altLang="zh-CN" sz="2400" dirty="0">
                <a:latin typeface="Verdana" panose="020B0604030504040204" pitchFamily="34" charset="0"/>
              </a:rPr>
              <a:t>priority_queue&lt;</a:t>
            </a:r>
            <a:r>
              <a:rPr lang="en-US" altLang="zh-CN" sz="2400" b="1" dirty="0">
                <a:latin typeface="Verdana" panose="020B0604030504040204" pitchFamily="34" charset="0"/>
              </a:rPr>
              <a:t>Node</a:t>
            </a:r>
            <a:r>
              <a:rPr lang="en-US" altLang="zh-CN" sz="2400" dirty="0">
                <a:latin typeface="Verdana" panose="020B0604030504040204" pitchFamily="34" charset="0"/>
              </a:rPr>
              <a:t>&gt; </a:t>
            </a:r>
            <a:r>
              <a:rPr lang="en-US" altLang="zh-CN" sz="2400" b="1" dirty="0">
                <a:solidFill>
                  <a:srgbClr val="C00000"/>
                </a:solidFill>
                <a:latin typeface="Verdana" panose="020B0604030504040204" pitchFamily="34" charset="0"/>
              </a:rPr>
              <a:t>q</a:t>
            </a:r>
            <a:r>
              <a:rPr lang="en-US" altLang="zh-CN" sz="2400" dirty="0">
                <a:latin typeface="Verdana" panose="020B0604030504040204" pitchFamily="34" charset="0"/>
              </a:rPr>
              <a:t>;</a:t>
            </a:r>
            <a:endParaRPr lang="en-US" altLang="zh-CN" sz="2400" dirty="0">
              <a:latin typeface="Verdana" panose="020B0604030504040204" pitchFamily="34" charset="0"/>
            </a:endParaRPr>
          </a:p>
        </p:txBody>
      </p:sp>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标题 1"/>
          <p:cNvSpPr>
            <a:spLocks noGrp="1"/>
          </p:cNvSpPr>
          <p:nvPr>
            <p:ph type="title"/>
          </p:nvPr>
        </p:nvSpPr>
        <p:spPr>
          <a:xfrm>
            <a:off x="1981200" y="188913"/>
            <a:ext cx="8229600" cy="647700"/>
          </a:xfrm>
        </p:spPr>
        <p:txBody>
          <a:bodyPr vert="horz" wrap="square" lIns="91440" tIns="45720" rIns="91440" bIns="45720" anchor="ctr" anchorCtr="0"/>
          <a:p>
            <a:pPr eaLnBrk="1" hangingPunct="1"/>
            <a:r>
              <a:rPr lang="en-US" altLang="zh-CN" sz="3600" dirty="0"/>
              <a:t>priority_queue</a:t>
            </a:r>
            <a:r>
              <a:rPr lang="zh-CN" altLang="en-US" sz="3600" dirty="0"/>
              <a:t>优化的</a:t>
            </a:r>
            <a:r>
              <a:rPr lang="en-US" altLang="zh-CN" sz="3600" dirty="0"/>
              <a:t>dijkstra</a:t>
            </a:r>
            <a:endParaRPr lang="zh-CN" altLang="en-US" sz="3600" dirty="0"/>
          </a:p>
        </p:txBody>
      </p:sp>
      <p:sp>
        <p:nvSpPr>
          <p:cNvPr id="122883" name="内容占位符 2"/>
          <p:cNvSpPr>
            <a:spLocks noGrp="1"/>
          </p:cNvSpPr>
          <p:nvPr>
            <p:ph idx="1"/>
          </p:nvPr>
        </p:nvSpPr>
        <p:spPr>
          <a:xfrm>
            <a:off x="1524000" y="908050"/>
            <a:ext cx="9144000" cy="5916613"/>
          </a:xfrm>
        </p:spPr>
        <p:txBody>
          <a:bodyPr vert="horz" wrap="square" lIns="91440" tIns="45720" rIns="91440" bIns="45720" anchor="t" anchorCtr="0"/>
          <a:p>
            <a:pPr marL="0" indent="0" eaLnBrk="1" hangingPunct="1">
              <a:buNone/>
            </a:pPr>
            <a:r>
              <a:rPr lang="en-US" altLang="zh-CN" sz="1700" b="1" dirty="0">
                <a:solidFill>
                  <a:srgbClr val="FF0000"/>
                </a:solidFill>
                <a:latin typeface="Adobe Myungjo Std M" panose="02020600000000000000" pitchFamily="18" charset="-128"/>
                <a:ea typeface="Adobe Myungjo Std M" panose="02020600000000000000" pitchFamily="18" charset="-128"/>
              </a:rPr>
              <a:t>bool relaxed[MX]; </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记录点</a:t>
            </a:r>
            <a:r>
              <a:rPr lang="en-US" altLang="zh-CN" sz="1700" b="1" dirty="0">
                <a:solidFill>
                  <a:srgbClr val="006600"/>
                </a:solidFill>
                <a:latin typeface="黑体" panose="02010609060101010101" pitchFamily="49" charset="-122"/>
                <a:ea typeface="黑体" panose="02010609060101010101" pitchFamily="49" charset="-122"/>
              </a:rPr>
              <a:t>u</a:t>
            </a:r>
            <a:r>
              <a:rPr lang="zh-CN" altLang="en-US" sz="1700" b="1" dirty="0">
                <a:solidFill>
                  <a:srgbClr val="006600"/>
                </a:solidFill>
                <a:latin typeface="黑体" panose="02010609060101010101" pitchFamily="49" charset="-122"/>
                <a:ea typeface="黑体" panose="02010609060101010101" pitchFamily="49" charset="-122"/>
              </a:rPr>
              <a:t>的所有出边是否均已松弛</a:t>
            </a:r>
            <a:endParaRPr lang="en-US" altLang="zh-CN"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en-US" altLang="zh-CN" sz="1700" b="1" dirty="0">
                <a:solidFill>
                  <a:srgbClr val="FF0000"/>
                </a:solidFill>
                <a:latin typeface="Adobe Myungjo Std M" panose="02020600000000000000" pitchFamily="18" charset="-128"/>
                <a:ea typeface="Adobe Myungjo Std M" panose="02020600000000000000" pitchFamily="18" charset="-128"/>
              </a:rPr>
              <a:t>q.push(Node({s,d[s]}));</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起点入队</a:t>
            </a:r>
            <a:endParaRPr lang="zh-CN" altLang="en-US"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int dijkstra()</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while(q.size())</a:t>
            </a:r>
            <a:r>
              <a:rPr lang="en-US" altLang="zh-CN" sz="1700" b="1" dirty="0">
                <a:solidFill>
                  <a:srgbClr val="006600"/>
                </a:solidFill>
                <a:latin typeface="黑体" panose="02010609060101010101" pitchFamily="49" charset="-122"/>
                <a:ea typeface="黑体" panose="02010609060101010101" pitchFamily="49" charset="-122"/>
              </a:rPr>
              <a:t>//</a:t>
            </a:r>
            <a:r>
              <a:rPr lang="en-US" altLang="zh-CN" sz="1700" b="1" dirty="0">
                <a:solidFill>
                  <a:srgbClr val="006600"/>
                </a:solidFill>
                <a:latin typeface="Adobe Myungjo Std M" panose="02020600000000000000" pitchFamily="18" charset="-128"/>
                <a:ea typeface="Adobe Myungjo Std M" panose="02020600000000000000" pitchFamily="18" charset="-128"/>
              </a:rPr>
              <a:t>Q</a:t>
            </a:r>
            <a:r>
              <a:rPr lang="zh-CN" altLang="en-US" sz="1700" b="1" dirty="0">
                <a:solidFill>
                  <a:srgbClr val="006600"/>
                </a:solidFill>
                <a:latin typeface="黑体" panose="02010609060101010101" pitchFamily="49" charset="-122"/>
                <a:ea typeface="黑体" panose="02010609060101010101" pitchFamily="49" charset="-122"/>
              </a:rPr>
              <a:t>不空</a:t>
            </a:r>
            <a:endParaRPr lang="zh-CN" altLang="en-US"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zh-CN" altLang="en-US" sz="1700" b="1" dirty="0">
                <a:latin typeface="Adobe Myungjo Std M" panose="02020600000000000000" pitchFamily="18" charset="-128"/>
                <a:ea typeface="黑体" panose="02010609060101010101" pitchFamily="49" charset="-122"/>
              </a:rPr>
              <a:t>	</a:t>
            </a:r>
            <a:r>
              <a:rPr lang="en-US" altLang="zh-CN" sz="1700" b="1" dirty="0">
                <a:latin typeface="Adobe Myungjo Std M" panose="02020600000000000000" pitchFamily="18" charset="-128"/>
                <a:ea typeface="Adobe Myungjo Std M" panose="02020600000000000000" pitchFamily="18" charset="-128"/>
              </a:rPr>
              <a:t>{</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a:t>
            </a:r>
            <a:r>
              <a:rPr lang="en-US" altLang="zh-CN" sz="1700" b="1" dirty="0">
                <a:solidFill>
                  <a:srgbClr val="C00000"/>
                </a:solidFill>
                <a:latin typeface="Adobe Myungjo Std M" panose="02020600000000000000" pitchFamily="18" charset="-128"/>
                <a:ea typeface="Adobe Myungjo Std M" panose="02020600000000000000" pitchFamily="18" charset="-128"/>
              </a:rPr>
              <a:t>Node</a:t>
            </a:r>
            <a:r>
              <a:rPr lang="en-US" altLang="zh-CN" sz="1700" b="1" dirty="0">
                <a:latin typeface="Adobe Myungjo Std M" panose="02020600000000000000" pitchFamily="18" charset="-128"/>
                <a:ea typeface="Adobe Myungjo Std M" panose="02020600000000000000" pitchFamily="18" charset="-128"/>
              </a:rPr>
              <a:t> u=q.top(); q.pop();</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返回队头</a:t>
            </a:r>
            <a:r>
              <a:rPr lang="en-US" altLang="zh-CN" sz="1700" b="1" dirty="0">
                <a:solidFill>
                  <a:srgbClr val="006600"/>
                </a:solidFill>
                <a:latin typeface="黑体" panose="02010609060101010101" pitchFamily="49" charset="-122"/>
                <a:ea typeface="黑体" panose="02010609060101010101" pitchFamily="49" charset="-122"/>
              </a:rPr>
              <a:t>d</a:t>
            </a:r>
            <a:r>
              <a:rPr lang="zh-CN" altLang="en-US" sz="1700" b="1" dirty="0">
                <a:solidFill>
                  <a:srgbClr val="006600"/>
                </a:solidFill>
                <a:latin typeface="黑体" panose="02010609060101010101" pitchFamily="49" charset="-122"/>
                <a:ea typeface="黑体" panose="02010609060101010101" pitchFamily="49" charset="-122"/>
              </a:rPr>
              <a:t>值最小的元素并将其弹出</a:t>
            </a:r>
            <a:endParaRPr lang="zh-CN" altLang="en-US"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en-US" altLang="zh-CN" sz="1700" b="1" dirty="0">
                <a:solidFill>
                  <a:srgbClr val="006600"/>
                </a:solidFill>
                <a:latin typeface="Adobe Myungjo Std M" panose="02020600000000000000" pitchFamily="18" charset="-128"/>
                <a:ea typeface="Adobe Myungjo Std M" panose="02020600000000000000" pitchFamily="18" charset="-128"/>
              </a:rPr>
              <a:t>		</a:t>
            </a:r>
            <a:r>
              <a:rPr lang="en-US" altLang="zh-CN" sz="1700" b="1" dirty="0">
                <a:latin typeface="Adobe Myungjo Std M" panose="02020600000000000000" pitchFamily="18" charset="-128"/>
                <a:ea typeface="Adobe Myungjo Std M" panose="02020600000000000000" pitchFamily="18" charset="-128"/>
              </a:rPr>
              <a:t>if(relaxed[u.n])</a:t>
            </a:r>
            <a:r>
              <a:rPr lang="en-US" altLang="zh-CN" sz="1700" b="1" dirty="0">
                <a:solidFill>
                  <a:srgbClr val="C00000"/>
                </a:solidFill>
                <a:latin typeface="Adobe Myungjo Std M" panose="02020600000000000000" pitchFamily="18" charset="-128"/>
                <a:ea typeface="Adobe Myungjo Std M" panose="02020600000000000000" pitchFamily="18" charset="-128"/>
              </a:rPr>
              <a:t>continue</a:t>
            </a:r>
            <a:r>
              <a:rPr lang="en-US" altLang="zh-CN" sz="1700" b="1" dirty="0">
                <a:latin typeface="Adobe Myungjo Std M" panose="02020600000000000000" pitchFamily="18" charset="-128"/>
                <a:ea typeface="Adobe Myungjo Std M" panose="02020600000000000000" pitchFamily="18" charset="-128"/>
              </a:rPr>
              <a:t>;</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由于结点可能二次入队，避免重复扩展</a:t>
            </a:r>
            <a:endParaRPr lang="en-US" altLang="zh-CN"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relaxed[u.n]=true;</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标记结点已扩展</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即</a:t>
            </a:r>
            <a:r>
              <a:rPr lang="en-US" altLang="zh-CN" sz="1700" b="1" dirty="0">
                <a:solidFill>
                  <a:srgbClr val="006600"/>
                </a:solidFill>
                <a:latin typeface="黑体" panose="02010609060101010101" pitchFamily="49" charset="-122"/>
                <a:ea typeface="黑体" panose="02010609060101010101" pitchFamily="49" charset="-122"/>
              </a:rPr>
              <a:t>d</a:t>
            </a:r>
            <a:r>
              <a:rPr lang="zh-CN" altLang="en-US" sz="1700" b="1" dirty="0">
                <a:solidFill>
                  <a:srgbClr val="006600"/>
                </a:solidFill>
                <a:latin typeface="黑体" panose="02010609060101010101" pitchFamily="49" charset="-122"/>
                <a:ea typeface="黑体" panose="02010609060101010101" pitchFamily="49" charset="-122"/>
              </a:rPr>
              <a:t>值已确定</a:t>
            </a:r>
            <a:endParaRPr lang="zh-CN" altLang="en-US"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zh-CN" altLang="en-US" sz="1700" b="1" dirty="0">
                <a:latin typeface="Adobe Myungjo Std M" panose="02020600000000000000" pitchFamily="18" charset="-128"/>
              </a:rPr>
              <a:t>		</a:t>
            </a:r>
            <a:r>
              <a:rPr lang="en-US" altLang="zh-CN" sz="1700" b="1" dirty="0">
                <a:latin typeface="Adobe Myungjo Std M" panose="02020600000000000000" pitchFamily="18" charset="-128"/>
                <a:ea typeface="Adobe Myungjo Std M" panose="02020600000000000000" pitchFamily="18" charset="-128"/>
              </a:rPr>
              <a:t>for(int v=1;v&lt;=n;v++)</a:t>
            </a:r>
            <a:r>
              <a:rPr lang="en-US" altLang="zh-CN" sz="1700" b="1" dirty="0">
                <a:solidFill>
                  <a:srgbClr val="006600"/>
                </a:solidFill>
                <a:latin typeface="黑体" panose="02010609060101010101" pitchFamily="49" charset="-122"/>
                <a:ea typeface="黑体" panose="02010609060101010101" pitchFamily="49" charset="-122"/>
              </a:rPr>
              <a:t>//</a:t>
            </a:r>
            <a:r>
              <a:rPr lang="zh-CN" altLang="en-US" sz="1700" b="1" dirty="0">
                <a:solidFill>
                  <a:srgbClr val="006600"/>
                </a:solidFill>
                <a:latin typeface="黑体" panose="02010609060101010101" pitchFamily="49" charset="-122"/>
                <a:ea typeface="黑体" panose="02010609060101010101" pitchFamily="49" charset="-122"/>
              </a:rPr>
              <a:t>对</a:t>
            </a:r>
            <a:r>
              <a:rPr lang="en-US" altLang="zh-CN" sz="1700" b="1" dirty="0">
                <a:solidFill>
                  <a:srgbClr val="006600"/>
                </a:solidFill>
                <a:latin typeface="黑体" panose="02010609060101010101" pitchFamily="49" charset="-122"/>
                <a:ea typeface="黑体" panose="02010609060101010101" pitchFamily="49" charset="-122"/>
              </a:rPr>
              <a:t>u</a:t>
            </a:r>
            <a:r>
              <a:rPr lang="zh-CN" altLang="en-US" sz="1700" b="1" dirty="0">
                <a:solidFill>
                  <a:srgbClr val="006600"/>
                </a:solidFill>
                <a:latin typeface="黑体" panose="02010609060101010101" pitchFamily="49" charset="-122"/>
                <a:ea typeface="黑体" panose="02010609060101010101" pitchFamily="49" charset="-122"/>
              </a:rPr>
              <a:t>的所有出边进行松弛</a:t>
            </a:r>
            <a:endParaRPr lang="zh-CN" altLang="en-US" sz="1700" b="1" dirty="0">
              <a:solidFill>
                <a:srgbClr val="006600"/>
              </a:solidFill>
              <a:latin typeface="黑体" panose="02010609060101010101" pitchFamily="49" charset="-122"/>
              <a:ea typeface="黑体" panose="02010609060101010101" pitchFamily="49" charset="-122"/>
            </a:endParaRPr>
          </a:p>
          <a:p>
            <a:pPr marL="0" indent="0" eaLnBrk="1" hangingPunct="1">
              <a:buNone/>
            </a:pPr>
            <a:r>
              <a:rPr lang="zh-CN" altLang="en-US" sz="1700" b="1" dirty="0">
                <a:latin typeface="Adobe Myungjo Std M" panose="02020600000000000000" pitchFamily="18" charset="-128"/>
              </a:rPr>
              <a:t>			</a:t>
            </a:r>
            <a:r>
              <a:rPr lang="en-US" altLang="zh-CN" sz="1700" b="1" dirty="0">
                <a:latin typeface="Adobe Myungjo Std M" panose="02020600000000000000" pitchFamily="18" charset="-128"/>
                <a:ea typeface="Adobe Myungjo Std M" panose="02020600000000000000" pitchFamily="18" charset="-128"/>
              </a:rPr>
              <a:t>if(w[u][v]&gt;0&amp;&amp;!relaxed[v]&amp;&amp;d[v]&gt;d[u]+w[u][v])</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d[v]=d[u]+w[u][v];</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a:t>
            </a:r>
            <a:r>
              <a:rPr lang="en-US" altLang="zh-CN" sz="1700" b="1" dirty="0">
                <a:solidFill>
                  <a:srgbClr val="FF0000"/>
                </a:solidFill>
                <a:latin typeface="Adobe Myungjo Std M" panose="02020600000000000000" pitchFamily="18" charset="-128"/>
                <a:ea typeface="Adobe Myungjo Std M" panose="02020600000000000000" pitchFamily="18" charset="-128"/>
              </a:rPr>
              <a:t>q.push(Node({v,d[v]}));</a:t>
            </a:r>
            <a:endParaRPr lang="en-US" altLang="zh-CN" sz="1700" b="1" dirty="0">
              <a:solidFill>
                <a:srgbClr val="FF0000"/>
              </a:solidFill>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	return 0;</a:t>
            </a:r>
            <a:endParaRPr lang="en-US" altLang="zh-CN" sz="1700" b="1" dirty="0">
              <a:latin typeface="Adobe Myungjo Std M" panose="02020600000000000000" pitchFamily="18" charset="-128"/>
              <a:ea typeface="Adobe Myungjo Std M" panose="02020600000000000000" pitchFamily="18" charset="-128"/>
            </a:endParaRPr>
          </a:p>
          <a:p>
            <a:pPr marL="0" indent="0" eaLnBrk="1" hangingPunct="1">
              <a:buNone/>
            </a:pPr>
            <a:r>
              <a:rPr lang="en-US" altLang="zh-CN" sz="1700" b="1" dirty="0">
                <a:latin typeface="Adobe Myungjo Std M" panose="02020600000000000000" pitchFamily="18" charset="-128"/>
                <a:ea typeface="Adobe Myungjo Std M" panose="02020600000000000000" pitchFamily="18" charset="-128"/>
              </a:rPr>
              <a:t>}</a:t>
            </a:r>
            <a:endParaRPr lang="en-US" altLang="zh-CN" sz="1700" b="1" dirty="0">
              <a:latin typeface="Adobe Myungjo Std M" panose="02020600000000000000" pitchFamily="18" charset="-128"/>
              <a:ea typeface="Adobe Myungjo Std M" panose="02020600000000000000" pitchFamily="18" charset="-128"/>
            </a:endParaRPr>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标题 1"/>
          <p:cNvSpPr>
            <a:spLocks noGrp="1"/>
          </p:cNvSpPr>
          <p:nvPr>
            <p:ph type="title"/>
          </p:nvPr>
        </p:nvSpPr>
        <p:spPr>
          <a:xfrm>
            <a:off x="1981200" y="274638"/>
            <a:ext cx="8229600" cy="777875"/>
          </a:xfrm>
        </p:spPr>
        <p:txBody>
          <a:bodyPr vert="horz" wrap="square" lIns="91440" tIns="45720" rIns="91440" bIns="45720" anchor="ctr" anchorCtr="0"/>
          <a:p>
            <a:pPr eaLnBrk="1" hangingPunct="1"/>
            <a:r>
              <a:rPr lang="zh-CN" altLang="en-US" dirty="0"/>
              <a:t>单源最短路算法小结</a:t>
            </a:r>
            <a:endParaRPr lang="zh-CN" altLang="en-US" dirty="0"/>
          </a:p>
        </p:txBody>
      </p:sp>
      <p:sp>
        <p:nvSpPr>
          <p:cNvPr id="3" name="内容占位符 2"/>
          <p:cNvSpPr>
            <a:spLocks noGrp="1"/>
          </p:cNvSpPr>
          <p:nvPr>
            <p:ph idx="1"/>
          </p:nvPr>
        </p:nvSpPr>
        <p:spPr>
          <a:xfrm>
            <a:off x="1558925" y="1052513"/>
            <a:ext cx="9001125" cy="5616575"/>
          </a:xfrm>
        </p:spPr>
        <p:txBody>
          <a:bodyPr vert="horz" wrap="square" lIns="91440" tIns="45720" rIns="91440" bIns="45720" numCol="1" anchor="t" anchorCtr="0" compatLnSpc="1">
            <a:normAutofit fontScale="75000" lnSpcReduction="20000"/>
          </a:bodyPr>
          <a:lstStyle/>
          <a:p>
            <a:pPr marL="342900" marR="0" lvl="0" indent="-342900" algn="l" defTabSz="914400" rtl="0" eaLnBrk="1" fontAlgn="base" latinLnBrk="0" hangingPunct="1">
              <a:lnSpc>
                <a:spcPct val="100000"/>
              </a:lnSpc>
              <a:spcBef>
                <a:spcPct val="20000"/>
              </a:spcBef>
              <a:spcAft>
                <a:spcPct val="0"/>
              </a:spcAft>
              <a:buClr>
                <a:schemeClr val="accent1"/>
              </a:buClr>
              <a:buSzPct val="50000"/>
              <a:buFont typeface="Wingdings 2" panose="05020102010507070707" pitchFamily="18" charset="2"/>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Dijkstra</a:t>
            </a:r>
            <a:r>
              <a:rPr kumimoji="0" lang="zh-CN" altLang="zh-CN" sz="3200" b="0" i="0" u="none" strike="noStrike" kern="1200" cap="none" spc="0" normalizeH="0" baseline="0" noProof="0">
                <a:ln>
                  <a:noFill/>
                </a:ln>
                <a:solidFill>
                  <a:schemeClr val="tx1"/>
                </a:solidFill>
                <a:effectLst/>
                <a:uLnTx/>
                <a:uFillTx/>
                <a:latin typeface="+mn-lt"/>
                <a:ea typeface="+mn-ea"/>
                <a:cs typeface="+mn-cs"/>
              </a:rPr>
              <a:t>算法的效率高，但是也有局限性，就是对于含负权的图无能为力。</a:t>
            </a:r>
            <a:endParaRPr kumimoji="0" lang="zh-CN"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50000"/>
              <a:buFont typeface="Wingdings 2" panose="05020102010507070707" pitchFamily="18" charset="2"/>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Bellman-Ford</a:t>
            </a:r>
            <a:r>
              <a:rPr kumimoji="0" lang="zh-CN" altLang="zh-CN" sz="3200" b="0" i="0" u="none" strike="noStrike" kern="1200" cap="none" spc="0" normalizeH="0" baseline="0" noProof="0">
                <a:ln>
                  <a:noFill/>
                </a:ln>
                <a:solidFill>
                  <a:schemeClr val="tx1"/>
                </a:solidFill>
                <a:effectLst/>
                <a:uLnTx/>
                <a:uFillTx/>
                <a:latin typeface="+mn-lt"/>
                <a:ea typeface="+mn-ea"/>
                <a:cs typeface="+mn-cs"/>
              </a:rPr>
              <a:t>算法对于所有最短路长存在的图都适用，但是效率常常不尽人意。</a:t>
            </a:r>
            <a:endParaRPr kumimoji="0" lang="zh-CN"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50000"/>
              <a:buFont typeface="Wingdings 2" panose="05020102010507070707" pitchFamily="18" charset="2"/>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SPFA</a:t>
            </a:r>
            <a:r>
              <a:rPr kumimoji="0" lang="zh-CN" altLang="zh-CN" sz="3200" b="0" i="0" u="none" strike="noStrike" kern="1200" cap="none" spc="0" normalizeH="0" baseline="0" noProof="0">
                <a:ln>
                  <a:noFill/>
                </a:ln>
                <a:solidFill>
                  <a:schemeClr val="tx1"/>
                </a:solidFill>
                <a:effectLst/>
                <a:uLnTx/>
                <a:uFillTx/>
                <a:latin typeface="+mn-lt"/>
                <a:ea typeface="+mn-ea"/>
                <a:cs typeface="+mn-cs"/>
              </a:rPr>
              <a:t>算法可以说是综合了上述两者的优点。它的效率同样很不错，而且对于最短路长存在的图都适用，无论是否存在负权。它的编程复杂度也很低，是性价比极高的算法。</a:t>
            </a:r>
            <a:endParaRPr kumimoji="0" lang="zh-CN"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50000"/>
              <a:buFont typeface="Wingdings 2" panose="05020102010507070707" pitchFamily="18" charset="2"/>
              <a:buChar char=""/>
              <a:defRPr/>
            </a:pPr>
            <a:r>
              <a:rPr kumimoji="0" lang="zh-CN" altLang="zh-CN" sz="3200" b="0" i="0" u="none" strike="noStrike" kern="1200" cap="none" spc="0" normalizeH="0" baseline="0" noProof="0">
                <a:ln>
                  <a:noFill/>
                </a:ln>
                <a:solidFill>
                  <a:schemeClr val="tx1"/>
                </a:solidFill>
                <a:effectLst/>
                <a:uLnTx/>
                <a:uFillTx/>
                <a:latin typeface="+mn-lt"/>
                <a:ea typeface="+mn-ea"/>
                <a:cs typeface="+mn-cs"/>
              </a:rPr>
              <a:t>在不含负权的图中，特别是在边数稠密的图中，我们常常选择</a:t>
            </a:r>
            <a:r>
              <a:rPr kumimoji="0" lang="en-US" altLang="zh-CN" sz="3200" b="0" i="0" u="none" strike="noStrike" kern="1200" cap="none" spc="0" normalizeH="0" baseline="0" noProof="0">
                <a:ln>
                  <a:noFill/>
                </a:ln>
                <a:solidFill>
                  <a:schemeClr val="tx1"/>
                </a:solidFill>
                <a:effectLst/>
                <a:uLnTx/>
                <a:uFillTx/>
                <a:latin typeface="+mn-lt"/>
                <a:ea typeface="+mn-ea"/>
                <a:cs typeface="+mn-cs"/>
              </a:rPr>
              <a:t>Dijkstra</a:t>
            </a:r>
            <a:r>
              <a:rPr kumimoji="0" lang="zh-CN" altLang="zh-CN" sz="3200" b="0" i="0" u="none" strike="noStrike" kern="1200" cap="none" spc="0" normalizeH="0" baseline="0" noProof="0">
                <a:ln>
                  <a:noFill/>
                </a:ln>
                <a:solidFill>
                  <a:schemeClr val="tx1"/>
                </a:solidFill>
                <a:effectLst/>
                <a:uLnTx/>
                <a:uFillTx/>
                <a:latin typeface="+mn-lt"/>
                <a:ea typeface="+mn-ea"/>
                <a:cs typeface="+mn-cs"/>
              </a:rPr>
              <a:t>算法，在稀疏图中，二叉堆实现的</a:t>
            </a:r>
            <a:r>
              <a:rPr kumimoji="0" lang="en-US" altLang="zh-CN" sz="3200" b="0" i="0" u="none" strike="noStrike" kern="1200" cap="none" spc="0" normalizeH="0" baseline="0" noProof="0">
                <a:ln>
                  <a:noFill/>
                </a:ln>
                <a:solidFill>
                  <a:schemeClr val="tx1"/>
                </a:solidFill>
                <a:effectLst/>
                <a:uLnTx/>
                <a:uFillTx/>
                <a:latin typeface="+mn-lt"/>
                <a:ea typeface="+mn-ea"/>
                <a:cs typeface="+mn-cs"/>
              </a:rPr>
              <a:t>Dijkstra</a:t>
            </a:r>
            <a:r>
              <a:rPr kumimoji="0" lang="zh-CN" altLang="zh-CN" sz="3200" b="0" i="0" u="none" strike="noStrike" kern="1200" cap="none" spc="0" normalizeH="0" baseline="0" noProof="0">
                <a:ln>
                  <a:noFill/>
                </a:ln>
                <a:solidFill>
                  <a:schemeClr val="tx1"/>
                </a:solidFill>
                <a:effectLst/>
                <a:uLnTx/>
                <a:uFillTx/>
                <a:latin typeface="+mn-lt"/>
                <a:ea typeface="+mn-ea"/>
                <a:cs typeface="+mn-cs"/>
              </a:rPr>
              <a:t>算法也是不错的选择，</a:t>
            </a:r>
            <a:r>
              <a:rPr kumimoji="0" lang="en-US" altLang="zh-CN" sz="3200" b="0" i="0" u="none" strike="noStrike" kern="1200" cap="none" spc="0" normalizeH="0" baseline="0" noProof="0">
                <a:ln>
                  <a:noFill/>
                </a:ln>
                <a:solidFill>
                  <a:schemeClr val="tx1"/>
                </a:solidFill>
                <a:effectLst/>
                <a:uLnTx/>
                <a:uFillTx/>
                <a:latin typeface="+mn-lt"/>
                <a:ea typeface="+mn-ea"/>
                <a:cs typeface="+mn-cs"/>
              </a:rPr>
              <a:t>SPFA</a:t>
            </a:r>
            <a:r>
              <a:rPr kumimoji="0" lang="zh-CN" altLang="zh-CN" sz="3200" b="0" i="0" u="none" strike="noStrike" kern="1200" cap="none" spc="0" normalizeH="0" baseline="0" noProof="0">
                <a:ln>
                  <a:noFill/>
                </a:ln>
                <a:solidFill>
                  <a:schemeClr val="tx1"/>
                </a:solidFill>
                <a:effectLst/>
                <a:uLnTx/>
                <a:uFillTx/>
                <a:latin typeface="+mn-lt"/>
                <a:ea typeface="+mn-ea"/>
                <a:cs typeface="+mn-cs"/>
              </a:rPr>
              <a:t>算法效率极高；图中含有负权，稀疏图随便用后两种算法中的那一种都行，因为它们的效率都可以接受，而且都很容易写，要是稠密图的话，就非</a:t>
            </a:r>
            <a:r>
              <a:rPr kumimoji="0" lang="en-US" altLang="zh-CN" sz="3200" b="0" i="0" u="none" strike="noStrike" kern="1200" cap="none" spc="0" normalizeH="0" baseline="0" noProof="0">
                <a:ln>
                  <a:noFill/>
                </a:ln>
                <a:solidFill>
                  <a:schemeClr val="tx1"/>
                </a:solidFill>
                <a:effectLst/>
                <a:uLnTx/>
                <a:uFillTx/>
                <a:latin typeface="+mn-lt"/>
                <a:ea typeface="+mn-ea"/>
                <a:cs typeface="+mn-cs"/>
              </a:rPr>
              <a:t>SPFA</a:t>
            </a:r>
            <a:r>
              <a:rPr kumimoji="0" lang="zh-CN" altLang="zh-CN" sz="3200" b="0" i="0" u="none" strike="noStrike" kern="1200" cap="none" spc="0" normalizeH="0" baseline="0" noProof="0">
                <a:ln>
                  <a:noFill/>
                </a:ln>
                <a:solidFill>
                  <a:schemeClr val="tx1"/>
                </a:solidFill>
                <a:effectLst/>
                <a:uLnTx/>
                <a:uFillTx/>
                <a:latin typeface="+mn-lt"/>
                <a:ea typeface="+mn-ea"/>
                <a:cs typeface="+mn-cs"/>
              </a:rPr>
              <a:t>莫属了。</a:t>
            </a:r>
            <a:r>
              <a:rPr kumimoji="0" lang="zh-CN" altLang="zh-CN" sz="3200" b="1" i="0" u="none" strike="noStrike" kern="1200" cap="none" spc="0" normalizeH="0" baseline="0" noProof="0">
                <a:ln>
                  <a:noFill/>
                </a:ln>
                <a:solidFill>
                  <a:srgbClr val="FF0000"/>
                </a:solidFill>
                <a:effectLst/>
                <a:uLnTx/>
                <a:uFillTx/>
                <a:latin typeface="+mn-lt"/>
                <a:ea typeface="+mn-ea"/>
                <a:cs typeface="+mn-cs"/>
              </a:rPr>
              <a:t>总之，我们应该根据实际需要，找到时空复杂度和编程复杂度的平衡点，在考场上用最少的时间拿尽可能多的分数。</a:t>
            </a:r>
            <a:endParaRPr kumimoji="0" lang="zh-CN" altLang="zh-CN" sz="3200" b="1" i="0" u="none" strike="noStrike" kern="1200" cap="none" spc="0" normalizeH="0" baseline="0" noProof="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50000"/>
              <a:buFont typeface="Wingdings 2" panose="05020102010507070707" pitchFamily="18" charset="2"/>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1"/>
          <p:cNvSpPr>
            <a:spLocks noGrp="1"/>
          </p:cNvSpPr>
          <p:nvPr>
            <p:ph type="title"/>
          </p:nvPr>
        </p:nvSpPr>
        <p:spPr/>
        <p:txBody>
          <a:bodyPr vert="horz" wrap="square" lIns="91440" tIns="45720" rIns="91440" bIns="45720" anchor="ctr" anchorCtr="0"/>
          <a:p>
            <a:pPr eaLnBrk="1" hangingPunct="1"/>
            <a:r>
              <a:rPr lang="zh-CN" altLang="en-US" dirty="0"/>
              <a:t>三、每对顶点间的最短路</a:t>
            </a:r>
            <a:endParaRPr lang="zh-CN" altLang="en-US" dirty="0"/>
          </a:p>
        </p:txBody>
      </p:sp>
      <p:sp>
        <p:nvSpPr>
          <p:cNvPr id="124931" name="内容占位符 2"/>
          <p:cNvSpPr>
            <a:spLocks noGrp="1"/>
          </p:cNvSpPr>
          <p:nvPr>
            <p:ph idx="1"/>
          </p:nvPr>
        </p:nvSpPr>
        <p:spPr>
          <a:xfrm>
            <a:off x="1558925" y="1600200"/>
            <a:ext cx="8964613" cy="4525963"/>
          </a:xfrm>
        </p:spPr>
        <p:txBody>
          <a:bodyPr vert="horz" wrap="square" lIns="91440" tIns="45720" rIns="91440" bIns="45720" anchor="t" anchorCtr="0"/>
          <a:p>
            <a:pPr eaLnBrk="1" hangingPunct="1"/>
            <a:r>
              <a:rPr lang="zh-CN" altLang="en-US" dirty="0"/>
              <a:t>可以把单源路径算法运行</a:t>
            </a:r>
            <a:r>
              <a:rPr lang="en-US" altLang="zh-CN" dirty="0"/>
              <a:t>V</a:t>
            </a:r>
            <a:r>
              <a:rPr lang="zh-CN" altLang="en-US" dirty="0"/>
              <a:t>次解决每对顶点最短路问题，每次运行轮流把每个顶点作为源点。</a:t>
            </a:r>
            <a:endParaRPr lang="en-US" altLang="zh-CN" dirty="0"/>
          </a:p>
          <a:p>
            <a:pPr eaLnBrk="1" hangingPunct="1"/>
            <a:r>
              <a:rPr lang="zh-CN" altLang="en-US" dirty="0"/>
              <a:t>如果权值非负，可以采用</a:t>
            </a:r>
            <a:r>
              <a:rPr lang="en-US" altLang="zh-CN" dirty="0"/>
              <a:t>Dijkstra</a:t>
            </a:r>
            <a:r>
              <a:rPr lang="zh-CN" altLang="en-US" dirty="0"/>
              <a:t>算法</a:t>
            </a:r>
            <a:r>
              <a:rPr lang="en-US" altLang="zh-CN" dirty="0"/>
              <a:t>(O(n</a:t>
            </a:r>
            <a:r>
              <a:rPr lang="en-US" altLang="zh-CN" baseline="50000" dirty="0"/>
              <a:t>3</a:t>
            </a:r>
            <a:r>
              <a:rPr lang="en-US" altLang="zh-CN" dirty="0"/>
              <a:t>))</a:t>
            </a:r>
            <a:r>
              <a:rPr lang="zh-CN" altLang="en-US" dirty="0"/>
              <a:t>；</a:t>
            </a:r>
            <a:endParaRPr lang="en-US" altLang="zh-CN" dirty="0"/>
          </a:p>
          <a:p>
            <a:pPr eaLnBrk="1" hangingPunct="1"/>
            <a:r>
              <a:rPr lang="zh-CN" altLang="en-US" dirty="0"/>
              <a:t>如果权值有负，可以采用较慢的</a:t>
            </a:r>
            <a:r>
              <a:rPr lang="en-US" altLang="zh-CN" dirty="0"/>
              <a:t>Bellman-ford</a:t>
            </a:r>
            <a:r>
              <a:rPr lang="zh-CN" altLang="en-US" dirty="0"/>
              <a:t>算法或队列优化的</a:t>
            </a:r>
            <a:r>
              <a:rPr lang="en-US" altLang="zh-CN" dirty="0"/>
              <a:t>SPFA</a:t>
            </a:r>
            <a:r>
              <a:rPr lang="zh-CN" altLang="en-US" dirty="0"/>
              <a:t>算法。</a:t>
            </a:r>
            <a:endParaRPr lang="en-US" altLang="zh-CN" dirty="0"/>
          </a:p>
          <a:p>
            <a:pPr eaLnBrk="1" hangingPunct="1"/>
            <a:endParaRPr lang="en-US" altLang="zh-CN" dirty="0"/>
          </a:p>
          <a:p>
            <a:pPr eaLnBrk="1" hangingPunct="1"/>
            <a:r>
              <a:rPr lang="zh-CN" altLang="en-US" dirty="0"/>
              <a:t>输出：每对顶点的最短路输出是</a:t>
            </a:r>
            <a:r>
              <a:rPr lang="en-US" altLang="zh-CN" dirty="0"/>
              <a:t>n*n</a:t>
            </a:r>
            <a:r>
              <a:rPr lang="zh-CN" altLang="en-US" dirty="0"/>
              <a:t>的矩阵。</a:t>
            </a:r>
            <a:endParaRPr lang="zh-CN" altLang="en-US" dirty="0"/>
          </a:p>
        </p:txBody>
      </p:sp>
    </p:spTree>
    <p:custDataLst>
      <p:tags r:id="rId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椭圆 23"/>
          <p:cNvSpPr/>
          <p:nvPr/>
        </p:nvSpPr>
        <p:spPr>
          <a:xfrm>
            <a:off x="5481638" y="4414838"/>
            <a:ext cx="2879725" cy="2303463"/>
          </a:xfrm>
          <a:prstGeom prst="ellipse">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sp>
        <p:nvSpPr>
          <p:cNvPr id="125955" name="标题 1"/>
          <p:cNvSpPr>
            <a:spLocks noGrp="1"/>
          </p:cNvSpPr>
          <p:nvPr>
            <p:ph type="title"/>
          </p:nvPr>
        </p:nvSpPr>
        <p:spPr>
          <a:xfrm>
            <a:off x="1981200" y="60325"/>
            <a:ext cx="8229600" cy="704850"/>
          </a:xfrm>
        </p:spPr>
        <p:txBody>
          <a:bodyPr vert="horz" wrap="square" lIns="91440" tIns="45720" rIns="91440" bIns="45720" anchor="ctr" anchorCtr="0"/>
          <a:p>
            <a:pPr eaLnBrk="1" hangingPunct="1"/>
            <a:r>
              <a:rPr lang="en-US" altLang="zh-CN" sz="4000" dirty="0"/>
              <a:t>Floyd</a:t>
            </a:r>
            <a:r>
              <a:rPr lang="zh-CN" altLang="en-US" sz="4000" dirty="0"/>
              <a:t>弗洛伊德算法</a:t>
            </a:r>
            <a:r>
              <a:rPr lang="en-US" altLang="zh-CN" sz="4000" dirty="0"/>
              <a:t>(</a:t>
            </a:r>
            <a:r>
              <a:rPr lang="zh-CN" altLang="en-US" sz="4000" dirty="0"/>
              <a:t>插点法</a:t>
            </a:r>
            <a:r>
              <a:rPr lang="en-US" altLang="zh-CN" sz="4000" dirty="0"/>
              <a:t>)</a:t>
            </a:r>
            <a:endParaRPr lang="zh-CN" altLang="en-US" sz="4000" dirty="0"/>
          </a:p>
        </p:txBody>
      </p:sp>
      <p:sp>
        <p:nvSpPr>
          <p:cNvPr id="125956" name="内容占位符 2"/>
          <p:cNvSpPr>
            <a:spLocks noGrp="1"/>
          </p:cNvSpPr>
          <p:nvPr>
            <p:ph idx="1"/>
          </p:nvPr>
        </p:nvSpPr>
        <p:spPr>
          <a:xfrm>
            <a:off x="1595438" y="836613"/>
            <a:ext cx="8893175" cy="5761037"/>
          </a:xfrm>
        </p:spPr>
        <p:txBody>
          <a:bodyPr vert="horz" wrap="square" lIns="91440" tIns="45720" rIns="91440" bIns="45720" anchor="t" anchorCtr="0"/>
          <a:p>
            <a:pPr eaLnBrk="1" hangingPunct="1"/>
            <a:r>
              <a:rPr lang="zh-CN" altLang="en-US" sz="2000" b="1" dirty="0"/>
              <a:t>算法原理：动态规划 </a:t>
            </a:r>
            <a:r>
              <a:rPr lang="en-US" altLang="zh-CN" sz="2000" b="1" dirty="0"/>
              <a:t>	(O(n</a:t>
            </a:r>
            <a:r>
              <a:rPr lang="en-US" altLang="zh-CN" sz="2000" b="1" baseline="50000" dirty="0"/>
              <a:t>3</a:t>
            </a:r>
            <a:r>
              <a:rPr lang="en-US" altLang="zh-CN" sz="2000" b="1" dirty="0"/>
              <a:t>)</a:t>
            </a:r>
            <a:r>
              <a:rPr lang="zh-CN" altLang="en-US" sz="2000" b="1" dirty="0"/>
              <a:t>，形式简单</a:t>
            </a:r>
            <a:r>
              <a:rPr lang="en-US" altLang="zh-CN" sz="2000" b="1" dirty="0"/>
              <a:t>)</a:t>
            </a:r>
            <a:endParaRPr lang="en-US" altLang="zh-CN" sz="2000" b="1" dirty="0"/>
          </a:p>
          <a:p>
            <a:pPr eaLnBrk="1" hangingPunct="1"/>
            <a:r>
              <a:rPr lang="zh-CN" altLang="en-US" sz="2000" b="1" dirty="0"/>
              <a:t>设图</a:t>
            </a:r>
            <a:r>
              <a:rPr lang="en-US" altLang="zh-CN" sz="2000" b="1" dirty="0"/>
              <a:t>G</a:t>
            </a:r>
            <a:r>
              <a:rPr lang="zh-CN" altLang="en-US" sz="2000" b="1" dirty="0"/>
              <a:t>中顶点为</a:t>
            </a:r>
            <a:r>
              <a:rPr lang="en-US" altLang="zh-CN" sz="2000" b="1" dirty="0"/>
              <a:t>{1,2,…,n}</a:t>
            </a:r>
            <a:r>
              <a:rPr lang="zh-CN" altLang="en-US" sz="2000" b="1" dirty="0"/>
              <a:t>，设</a:t>
            </a:r>
            <a:r>
              <a:rPr lang="en-US" altLang="zh-CN" sz="2000" b="1" dirty="0"/>
              <a:t>p</a:t>
            </a:r>
            <a:r>
              <a:rPr lang="zh-CN" altLang="en-US" sz="2000" b="1" dirty="0"/>
              <a:t>是顶点</a:t>
            </a:r>
            <a:r>
              <a:rPr lang="en-US" altLang="zh-CN" sz="2000" b="1" dirty="0"/>
              <a:t>i</a:t>
            </a:r>
            <a:r>
              <a:rPr lang="zh-CN" altLang="en-US" sz="2000" b="1" dirty="0"/>
              <a:t>到顶点</a:t>
            </a:r>
            <a:r>
              <a:rPr lang="en-US" altLang="zh-CN" sz="2000" b="1" dirty="0"/>
              <a:t>j</a:t>
            </a:r>
            <a:r>
              <a:rPr lang="zh-CN" altLang="en-US" sz="2000" b="1" dirty="0"/>
              <a:t>的一条最短路，其中间顶点集合为</a:t>
            </a:r>
            <a:r>
              <a:rPr lang="en-US" altLang="zh-CN" sz="2000" b="1" dirty="0"/>
              <a:t>{1,2,…,k}</a:t>
            </a:r>
            <a:r>
              <a:rPr lang="zh-CN" altLang="en-US" sz="2000" b="1" dirty="0"/>
              <a:t>。</a:t>
            </a:r>
            <a:endParaRPr lang="en-US" altLang="zh-CN" sz="2000" b="1" dirty="0"/>
          </a:p>
          <a:p>
            <a:pPr eaLnBrk="1" hangingPunct="1"/>
            <a:r>
              <a:rPr lang="zh-CN" altLang="en-US" sz="2000" b="1" dirty="0">
                <a:solidFill>
                  <a:srgbClr val="C00000"/>
                </a:solidFill>
              </a:rPr>
              <a:t>阶段</a:t>
            </a:r>
            <a:r>
              <a:rPr lang="en-US" altLang="zh-CN" sz="2000" b="1" dirty="0">
                <a:solidFill>
                  <a:srgbClr val="C00000"/>
                </a:solidFill>
              </a:rPr>
              <a:t>k</a:t>
            </a:r>
            <a:r>
              <a:rPr lang="zh-CN" altLang="en-US" sz="2000" b="1" dirty="0">
                <a:solidFill>
                  <a:srgbClr val="C00000"/>
                </a:solidFill>
              </a:rPr>
              <a:t>：</a:t>
            </a:r>
            <a:r>
              <a:rPr lang="zh-CN" altLang="en-US" sz="2000" b="1" dirty="0"/>
              <a:t>在中间顶点集合为</a:t>
            </a:r>
            <a:r>
              <a:rPr lang="en-US" altLang="zh-CN" sz="2000" b="1" dirty="0"/>
              <a:t>{1,2,…,k}</a:t>
            </a:r>
            <a:r>
              <a:rPr lang="zh-CN" altLang="en-US" sz="2000" b="1" dirty="0"/>
              <a:t>的基础上寻找从顶点</a:t>
            </a:r>
            <a:r>
              <a:rPr lang="en-US" altLang="zh-CN" sz="2000" b="1" dirty="0"/>
              <a:t>i</a:t>
            </a:r>
            <a:r>
              <a:rPr lang="zh-CN" altLang="en-US" sz="2000" b="1" dirty="0"/>
              <a:t>到顶点</a:t>
            </a:r>
            <a:r>
              <a:rPr lang="en-US" altLang="zh-CN" sz="2000" b="1" dirty="0"/>
              <a:t>j</a:t>
            </a:r>
            <a:r>
              <a:rPr lang="zh-CN" altLang="en-US" sz="2000" b="1" dirty="0"/>
              <a:t>的最短路（</a:t>
            </a:r>
            <a:r>
              <a:rPr lang="en-US" altLang="zh-CN" sz="2000" b="1" dirty="0"/>
              <a:t>p</a:t>
            </a:r>
            <a:r>
              <a:rPr lang="zh-CN" altLang="en-US" sz="2000" b="1" dirty="0"/>
              <a:t>最多经过</a:t>
            </a:r>
            <a:r>
              <a:rPr lang="en-US" altLang="zh-CN" sz="2000" b="1" dirty="0"/>
              <a:t>k</a:t>
            </a:r>
            <a:r>
              <a:rPr lang="zh-CN" altLang="en-US" sz="2000" b="1" dirty="0"/>
              <a:t>个中间顶点）。</a:t>
            </a:r>
            <a:endParaRPr lang="en-US" altLang="zh-CN" sz="2000" b="1" dirty="0"/>
          </a:p>
          <a:p>
            <a:pPr eaLnBrk="1" hangingPunct="1"/>
            <a:r>
              <a:rPr lang="zh-CN" altLang="en-US" sz="2000" b="1" dirty="0">
                <a:solidFill>
                  <a:srgbClr val="C00000"/>
                </a:solidFill>
              </a:rPr>
              <a:t>状态</a:t>
            </a:r>
            <a:r>
              <a:rPr lang="en-US" altLang="zh-CN" sz="2000" b="1" dirty="0">
                <a:solidFill>
                  <a:srgbClr val="C00000"/>
                </a:solidFill>
              </a:rPr>
              <a:t>d(k,i,j)</a:t>
            </a:r>
            <a:r>
              <a:rPr lang="zh-CN" altLang="en-US" sz="2000" b="1" dirty="0">
                <a:solidFill>
                  <a:srgbClr val="C00000"/>
                </a:solidFill>
              </a:rPr>
              <a:t>：</a:t>
            </a:r>
            <a:r>
              <a:rPr lang="zh-CN" altLang="en-US" sz="2000" b="1" dirty="0"/>
              <a:t>表示在中间顶点集合为</a:t>
            </a:r>
            <a:r>
              <a:rPr lang="en-US" altLang="zh-CN" sz="2000" b="1" dirty="0"/>
              <a:t>{1,2,…,k}</a:t>
            </a:r>
            <a:r>
              <a:rPr lang="zh-CN" altLang="en-US" sz="2000" b="1" dirty="0"/>
              <a:t>的情况下从顶点</a:t>
            </a:r>
            <a:r>
              <a:rPr lang="en-US" altLang="zh-CN" sz="2000" b="1" dirty="0"/>
              <a:t>i</a:t>
            </a:r>
            <a:r>
              <a:rPr lang="zh-CN" altLang="en-US" sz="2000" b="1" dirty="0"/>
              <a:t>到顶点</a:t>
            </a:r>
            <a:r>
              <a:rPr lang="en-US" altLang="zh-CN" sz="2000" b="1" dirty="0"/>
              <a:t>j</a:t>
            </a:r>
            <a:r>
              <a:rPr lang="zh-CN" altLang="en-US" sz="2000" b="1" dirty="0"/>
              <a:t>的最短路径权值。</a:t>
            </a:r>
            <a:endParaRPr lang="en-US" altLang="zh-CN" sz="2000" b="1" dirty="0"/>
          </a:p>
          <a:p>
            <a:pPr eaLnBrk="1" hangingPunct="1"/>
            <a:r>
              <a:rPr lang="zh-CN" altLang="en-US" sz="2000" b="1" dirty="0">
                <a:solidFill>
                  <a:srgbClr val="C00000"/>
                </a:solidFill>
              </a:rPr>
              <a:t>决策：</a:t>
            </a:r>
            <a:r>
              <a:rPr lang="zh-CN" altLang="en-US" sz="2000" b="1" dirty="0"/>
              <a:t>由于在第</a:t>
            </a:r>
            <a:r>
              <a:rPr lang="en-US" altLang="zh-CN" sz="2000" b="1" dirty="0"/>
              <a:t>k-1</a:t>
            </a:r>
            <a:r>
              <a:rPr lang="zh-CN" altLang="en-US" sz="2000" b="1" dirty="0"/>
              <a:t>阶段的状态</a:t>
            </a:r>
            <a:r>
              <a:rPr lang="en-US" altLang="zh-CN" sz="2000" b="1" dirty="0"/>
              <a:t>d(k-1,i,j)</a:t>
            </a:r>
            <a:r>
              <a:rPr lang="zh-CN" altLang="en-US" sz="2000" b="1" dirty="0"/>
              <a:t>均已求出，故在第</a:t>
            </a:r>
            <a:r>
              <a:rPr lang="en-US" altLang="zh-CN" sz="2000" b="1" dirty="0"/>
              <a:t>k</a:t>
            </a:r>
            <a:r>
              <a:rPr lang="zh-CN" altLang="en-US" sz="2000" b="1" dirty="0"/>
              <a:t>阶段只需考虑</a:t>
            </a:r>
            <a:r>
              <a:rPr lang="en-US" altLang="zh-CN" sz="2000" b="1" dirty="0"/>
              <a:t>p</a:t>
            </a:r>
            <a:r>
              <a:rPr lang="zh-CN" altLang="en-US" sz="2000" b="1" dirty="0"/>
              <a:t>是否经过顶点</a:t>
            </a:r>
            <a:r>
              <a:rPr lang="en-US" altLang="zh-CN" sz="2000" b="1" dirty="0"/>
              <a:t>k</a:t>
            </a:r>
            <a:r>
              <a:rPr lang="zh-CN" altLang="en-US" sz="2000" b="1" dirty="0"/>
              <a:t>，而这取决于经过</a:t>
            </a:r>
            <a:r>
              <a:rPr lang="en-US" altLang="zh-CN" sz="2000" b="1" dirty="0"/>
              <a:t>k</a:t>
            </a:r>
            <a:r>
              <a:rPr lang="zh-CN" altLang="en-US" sz="2000" b="1" dirty="0"/>
              <a:t>是否能获得更短的路径。</a:t>
            </a:r>
            <a:endParaRPr lang="en-US" altLang="zh-CN" sz="2000" b="1" dirty="0"/>
          </a:p>
          <a:p>
            <a:pPr eaLnBrk="1" hangingPunct="1">
              <a:buNone/>
            </a:pPr>
            <a:r>
              <a:rPr lang="en-US" altLang="zh-CN" sz="2000" b="1" dirty="0"/>
              <a:t>	1</a:t>
            </a:r>
            <a:r>
              <a:rPr lang="zh-CN" altLang="en-US" sz="2000" b="1" dirty="0"/>
              <a:t>、</a:t>
            </a:r>
            <a:r>
              <a:rPr lang="en-US" altLang="zh-CN" sz="2000" b="1" dirty="0"/>
              <a:t>p</a:t>
            </a:r>
            <a:r>
              <a:rPr lang="zh-CN" altLang="en-US" sz="2000" b="1" dirty="0"/>
              <a:t>不经过</a:t>
            </a:r>
            <a:r>
              <a:rPr lang="en-US" altLang="zh-CN" sz="2000" b="1" dirty="0"/>
              <a:t>k</a:t>
            </a:r>
            <a:r>
              <a:rPr lang="zh-CN" altLang="en-US" sz="2000" b="1" dirty="0"/>
              <a:t>点，即</a:t>
            </a:r>
            <a:r>
              <a:rPr lang="en-US" altLang="zh-CN" sz="2000" b="1" dirty="0"/>
              <a:t>p</a:t>
            </a:r>
            <a:r>
              <a:rPr lang="zh-CN" altLang="en-US" sz="2000" b="1" dirty="0"/>
              <a:t>的所有中间顶点皆在集合</a:t>
            </a:r>
            <a:r>
              <a:rPr lang="en-US" altLang="zh-CN" sz="2000" b="1" dirty="0"/>
              <a:t>{1,2,…,k-1}</a:t>
            </a:r>
            <a:r>
              <a:rPr lang="zh-CN" altLang="en-US" sz="2000" b="1" dirty="0"/>
              <a:t>中。因此从</a:t>
            </a:r>
            <a:r>
              <a:rPr lang="en-US" altLang="zh-CN" sz="2000" b="1" dirty="0"/>
              <a:t>i</a:t>
            </a:r>
            <a:r>
              <a:rPr lang="zh-CN" altLang="en-US" sz="2000" b="1" dirty="0"/>
              <a:t>到</a:t>
            </a:r>
            <a:r>
              <a:rPr lang="en-US" altLang="zh-CN" sz="2000" b="1" dirty="0"/>
              <a:t>j</a:t>
            </a:r>
            <a:r>
              <a:rPr lang="zh-CN" altLang="en-US" sz="2000" b="1" dirty="0"/>
              <a:t>且满足所有顶点属于集合</a:t>
            </a:r>
            <a:r>
              <a:rPr lang="en-US" altLang="zh-CN" sz="2000" b="1" dirty="0"/>
              <a:t>{1,2,…,k}</a:t>
            </a:r>
            <a:r>
              <a:rPr lang="zh-CN" altLang="en-US" sz="2000" b="1" dirty="0"/>
              <a:t>的一条最短路，同样也是从</a:t>
            </a:r>
            <a:r>
              <a:rPr lang="en-US" altLang="zh-CN" sz="2000" b="1" dirty="0"/>
              <a:t>i</a:t>
            </a:r>
            <a:r>
              <a:rPr lang="zh-CN" altLang="en-US" sz="2000" b="1" dirty="0"/>
              <a:t>到</a:t>
            </a:r>
            <a:r>
              <a:rPr lang="en-US" altLang="zh-CN" sz="2000" b="1" dirty="0"/>
              <a:t>j</a:t>
            </a:r>
            <a:r>
              <a:rPr lang="zh-CN" altLang="en-US" sz="2000" b="1" dirty="0"/>
              <a:t>且满足所有顶点属于集合</a:t>
            </a:r>
            <a:r>
              <a:rPr lang="en-US" altLang="zh-CN" sz="2000" b="1" dirty="0"/>
              <a:t>{1,2,…,k-1}</a:t>
            </a:r>
            <a:r>
              <a:rPr lang="zh-CN" altLang="en-US" sz="2000" b="1" dirty="0"/>
              <a:t>的一条最短路。</a:t>
            </a:r>
            <a:endParaRPr lang="zh-CN" altLang="en-US" sz="2000" b="1" dirty="0"/>
          </a:p>
        </p:txBody>
      </p:sp>
      <p:sp>
        <p:nvSpPr>
          <p:cNvPr id="4" name="椭圆 3"/>
          <p:cNvSpPr/>
          <p:nvPr/>
        </p:nvSpPr>
        <p:spPr>
          <a:xfrm>
            <a:off x="3503613" y="558958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5" name="椭圆 4"/>
          <p:cNvSpPr/>
          <p:nvPr/>
        </p:nvSpPr>
        <p:spPr>
          <a:xfrm>
            <a:off x="9767888" y="5229225"/>
            <a:ext cx="720725" cy="72072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6" name="曲线连接符 35"/>
          <p:cNvCxnSpPr>
            <a:stCxn id="4" idx="7"/>
            <a:endCxn id="8" idx="2"/>
          </p:cNvCxnSpPr>
          <p:nvPr/>
        </p:nvCxnSpPr>
        <p:spPr>
          <a:xfrm rot="16200000" flipH="1">
            <a:off x="4837113" y="4905375"/>
            <a:ext cx="192088" cy="1751013"/>
          </a:xfrm>
          <a:prstGeom prst="curvedConnector4">
            <a:avLst>
              <a:gd name="adj1" fmla="val -118370"/>
              <a:gd name="adj2" fmla="val 52710"/>
            </a:avLst>
          </a:prstGeom>
          <a:ln w="34925">
            <a:solidFill>
              <a:schemeClr val="tx1"/>
            </a:solidFill>
            <a:prstDash val="dashDot"/>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7319963" y="4724400"/>
            <a:ext cx="504825" cy="433388"/>
          </a:xfrm>
          <a:prstGeom prst="ellipse">
            <a:avLst/>
          </a:prstGeom>
          <a:solidFill>
            <a:srgbClr val="CCFF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k</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8" name="椭圆 7"/>
          <p:cNvSpPr/>
          <p:nvPr/>
        </p:nvSpPr>
        <p:spPr>
          <a:xfrm>
            <a:off x="5808663" y="5300663"/>
            <a:ext cx="2232025" cy="1152525"/>
          </a:xfrm>
          <a:prstGeom prst="ellipse">
            <a:avLst/>
          </a:prstGeom>
          <a:solidFill>
            <a:srgbClr val="CCFF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C00000"/>
                </a:solidFill>
                <a:effectLst/>
                <a:uLnTx/>
                <a:uFillTx/>
                <a:latin typeface="+mn-lt"/>
                <a:ea typeface="+mn-ea"/>
                <a:cs typeface="+mn-cs"/>
              </a:rPr>
              <a:t>1,2,…,k-1</a:t>
            </a: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cxnSp>
        <p:nvCxnSpPr>
          <p:cNvPr id="10" name="曲线连接符 35"/>
          <p:cNvCxnSpPr>
            <a:stCxn id="8" idx="6"/>
            <a:endCxn id="5" idx="2"/>
          </p:cNvCxnSpPr>
          <p:nvPr/>
        </p:nvCxnSpPr>
        <p:spPr>
          <a:xfrm flipV="1">
            <a:off x="8040688" y="5589588"/>
            <a:ext cx="1727200" cy="287338"/>
          </a:xfrm>
          <a:prstGeom prst="curvedConnector3">
            <a:avLst>
              <a:gd name="adj1" fmla="val 50000"/>
            </a:avLst>
          </a:prstGeom>
          <a:ln w="34925">
            <a:solidFill>
              <a:schemeClr val="tx1"/>
            </a:solidFill>
            <a:prstDash val="dashDot"/>
            <a:headEnd type="none" w="lg" len="lg"/>
            <a:tailEnd type="arrow" w="lg" len="lg"/>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椭圆 14"/>
          <p:cNvSpPr/>
          <p:nvPr/>
        </p:nvSpPr>
        <p:spPr>
          <a:xfrm>
            <a:off x="3143250" y="3500438"/>
            <a:ext cx="5256213" cy="3024188"/>
          </a:xfrm>
          <a:prstGeom prst="ellipse">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sp>
        <p:nvSpPr>
          <p:cNvPr id="126979" name="标题 1"/>
          <p:cNvSpPr>
            <a:spLocks noGrp="1"/>
          </p:cNvSpPr>
          <p:nvPr>
            <p:ph type="title"/>
          </p:nvPr>
        </p:nvSpPr>
        <p:spPr>
          <a:xfrm>
            <a:off x="1981200" y="44450"/>
            <a:ext cx="8229600" cy="850900"/>
          </a:xfrm>
        </p:spPr>
        <p:txBody>
          <a:bodyPr vert="horz" wrap="square" lIns="91440" tIns="45720" rIns="91440" bIns="45720" anchor="ctr" anchorCtr="0"/>
          <a:p>
            <a:pPr eaLnBrk="1" hangingPunct="1"/>
            <a:r>
              <a:rPr lang="en-US" altLang="zh-CN" dirty="0"/>
              <a:t>floyd</a:t>
            </a:r>
            <a:r>
              <a:rPr lang="zh-CN" altLang="en-US" dirty="0"/>
              <a:t>算法</a:t>
            </a:r>
            <a:endParaRPr lang="zh-CN" altLang="en-US" dirty="0"/>
          </a:p>
        </p:txBody>
      </p:sp>
      <p:sp>
        <p:nvSpPr>
          <p:cNvPr id="126980" name="内容占位符 2"/>
          <p:cNvSpPr>
            <a:spLocks noGrp="1"/>
          </p:cNvSpPr>
          <p:nvPr>
            <p:ph idx="1"/>
          </p:nvPr>
        </p:nvSpPr>
        <p:spPr>
          <a:xfrm>
            <a:off x="1524000" y="981075"/>
            <a:ext cx="8964613" cy="2484438"/>
          </a:xfrm>
        </p:spPr>
        <p:txBody>
          <a:bodyPr vert="horz" wrap="square" lIns="91440" tIns="45720" rIns="91440" bIns="45720" anchor="t" anchorCtr="0"/>
          <a:p>
            <a:pPr eaLnBrk="1" hangingPunct="1"/>
            <a:r>
              <a:rPr lang="en-US" altLang="zh-CN" sz="2800" b="1" dirty="0"/>
              <a:t>2</a:t>
            </a:r>
            <a:r>
              <a:rPr lang="zh-CN" altLang="en-US" sz="2800" b="1" dirty="0"/>
              <a:t>、</a:t>
            </a:r>
            <a:r>
              <a:rPr lang="en-US" altLang="zh-CN" sz="2800" b="1" dirty="0"/>
              <a:t>p</a:t>
            </a:r>
            <a:r>
              <a:rPr lang="zh-CN" altLang="en-US" sz="2800" b="1" dirty="0"/>
              <a:t>经过点</a:t>
            </a:r>
            <a:r>
              <a:rPr lang="en-US" altLang="zh-CN" sz="2800" b="1" dirty="0"/>
              <a:t>k</a:t>
            </a:r>
            <a:r>
              <a:rPr lang="zh-CN" altLang="en-US" sz="2800" b="1" dirty="0"/>
              <a:t>，则</a:t>
            </a:r>
            <a:r>
              <a:rPr lang="en-US" altLang="zh-CN" sz="2800" b="1" dirty="0"/>
              <a:t>p</a:t>
            </a:r>
            <a:r>
              <a:rPr lang="zh-CN" altLang="en-US" sz="2800" b="1" dirty="0"/>
              <a:t>可分解为</a:t>
            </a:r>
            <a:r>
              <a:rPr lang="en-US" altLang="zh-CN" sz="2800" b="1" dirty="0"/>
              <a:t>p</a:t>
            </a:r>
            <a:r>
              <a:rPr lang="en-US" altLang="zh-CN" sz="2800" b="1" baseline="-25000" dirty="0"/>
              <a:t>ik</a:t>
            </a:r>
            <a:r>
              <a:rPr lang="zh-CN" altLang="en-US" sz="2800" b="1" dirty="0"/>
              <a:t>和</a:t>
            </a:r>
            <a:r>
              <a:rPr lang="en-US" altLang="zh-CN" sz="2800" b="1" dirty="0"/>
              <a:t>p</a:t>
            </a:r>
            <a:r>
              <a:rPr lang="en-US" altLang="zh-CN" sz="2800" b="1" baseline="-25000" dirty="0"/>
              <a:t>kj</a:t>
            </a:r>
            <a:r>
              <a:rPr lang="en-US" altLang="zh-CN" sz="2800" b="1" dirty="0"/>
              <a:t> </a:t>
            </a:r>
            <a:r>
              <a:rPr lang="zh-CN" altLang="en-US" sz="2800" b="1" dirty="0"/>
              <a:t>，且</a:t>
            </a:r>
            <a:r>
              <a:rPr lang="en-US" altLang="zh-CN" sz="2800" b="1" dirty="0"/>
              <a:t>p</a:t>
            </a:r>
            <a:r>
              <a:rPr lang="en-US" altLang="zh-CN" sz="2800" b="1" baseline="-25000" dirty="0"/>
              <a:t>ik</a:t>
            </a:r>
            <a:r>
              <a:rPr lang="zh-CN" altLang="en-US" sz="2800" b="1" dirty="0"/>
              <a:t>是从顶点</a:t>
            </a:r>
            <a:r>
              <a:rPr lang="en-US" altLang="zh-CN" sz="2800" b="1" dirty="0"/>
              <a:t>i</a:t>
            </a:r>
            <a:r>
              <a:rPr lang="zh-CN" altLang="en-US" sz="2800" b="1" dirty="0"/>
              <a:t>到</a:t>
            </a:r>
            <a:r>
              <a:rPr lang="en-US" altLang="zh-CN" sz="2800" b="1" dirty="0"/>
              <a:t>k</a:t>
            </a:r>
            <a:r>
              <a:rPr lang="zh-CN" altLang="en-US" sz="2800" b="1" dirty="0"/>
              <a:t>的一条最短路，</a:t>
            </a:r>
            <a:r>
              <a:rPr lang="en-US" altLang="zh-CN" sz="2800" b="1" dirty="0"/>
              <a:t> p</a:t>
            </a:r>
            <a:r>
              <a:rPr lang="en-US" altLang="zh-CN" sz="2800" b="1" baseline="-25000" dirty="0"/>
              <a:t>kj</a:t>
            </a:r>
            <a:r>
              <a:rPr lang="zh-CN" altLang="en-US" sz="2800" b="1" dirty="0"/>
              <a:t>是从顶点</a:t>
            </a:r>
            <a:r>
              <a:rPr lang="en-US" altLang="zh-CN" sz="2800" b="1" dirty="0"/>
              <a:t>k</a:t>
            </a:r>
            <a:r>
              <a:rPr lang="zh-CN" altLang="en-US" sz="2800" b="1" dirty="0"/>
              <a:t>到</a:t>
            </a:r>
            <a:r>
              <a:rPr lang="en-US" altLang="zh-CN" sz="2800" b="1" dirty="0"/>
              <a:t>j</a:t>
            </a:r>
            <a:r>
              <a:rPr lang="zh-CN" altLang="en-US" sz="2800" b="1" dirty="0"/>
              <a:t>的一条最短路，显然</a:t>
            </a:r>
            <a:r>
              <a:rPr lang="en-US" altLang="zh-CN" sz="2800" b="1" dirty="0"/>
              <a:t>p</a:t>
            </a:r>
            <a:r>
              <a:rPr lang="en-US" altLang="zh-CN" sz="2800" b="1" baseline="-25000" dirty="0"/>
              <a:t>ik</a:t>
            </a:r>
            <a:r>
              <a:rPr lang="zh-CN" altLang="en-US" sz="2800" b="1" dirty="0"/>
              <a:t>和</a:t>
            </a:r>
            <a:r>
              <a:rPr lang="en-US" altLang="zh-CN" sz="2800" b="1" dirty="0"/>
              <a:t>p</a:t>
            </a:r>
            <a:r>
              <a:rPr lang="en-US" altLang="zh-CN" sz="2800" b="1" baseline="-25000" dirty="0"/>
              <a:t>kj</a:t>
            </a:r>
            <a:r>
              <a:rPr lang="zh-CN" altLang="en-US" sz="2800" b="1" dirty="0"/>
              <a:t>的所有中间顶点都属于集合</a:t>
            </a:r>
            <a:r>
              <a:rPr lang="en-US" altLang="zh-CN" sz="2800" b="1" dirty="0"/>
              <a:t>{1,2,…,k-1}</a:t>
            </a:r>
            <a:r>
              <a:rPr lang="zh-CN" altLang="en-US" sz="2800" b="1" dirty="0"/>
              <a:t>。如果</a:t>
            </a:r>
            <a:r>
              <a:rPr lang="en-US" altLang="zh-CN" sz="2800" b="1" dirty="0"/>
              <a:t>p</a:t>
            </a:r>
            <a:r>
              <a:rPr lang="en-US" altLang="zh-CN" sz="2800" b="1" baseline="30000" dirty="0"/>
              <a:t>k-1</a:t>
            </a:r>
            <a:r>
              <a:rPr lang="en-US" altLang="zh-CN" sz="2800" b="1" baseline="-25000" dirty="0"/>
              <a:t>ik</a:t>
            </a:r>
            <a:r>
              <a:rPr lang="en-US" altLang="zh-CN" sz="2800" b="1" dirty="0"/>
              <a:t>+p</a:t>
            </a:r>
            <a:r>
              <a:rPr lang="en-US" altLang="zh-CN" sz="2800" b="1" baseline="30000" dirty="0"/>
              <a:t>k-1</a:t>
            </a:r>
            <a:r>
              <a:rPr lang="en-US" altLang="zh-CN" sz="2800" b="1" baseline="-25000" dirty="0"/>
              <a:t>kj</a:t>
            </a:r>
            <a:r>
              <a:rPr lang="zh-CN" altLang="en-US" sz="2800" b="1" dirty="0"/>
              <a:t> 的权值和比</a:t>
            </a:r>
            <a:r>
              <a:rPr lang="en-US" altLang="zh-CN" sz="2800" b="1" dirty="0"/>
              <a:t>p</a:t>
            </a:r>
            <a:r>
              <a:rPr lang="en-US" altLang="zh-CN" sz="2800" b="1" baseline="30000" dirty="0"/>
              <a:t>k-1</a:t>
            </a:r>
            <a:r>
              <a:rPr lang="en-US" altLang="zh-CN" sz="2800" b="1" baseline="-25000" dirty="0"/>
              <a:t>ij</a:t>
            </a:r>
            <a:r>
              <a:rPr lang="zh-CN" altLang="en-US" sz="2800" b="1" dirty="0"/>
              <a:t>权值更优，则</a:t>
            </a:r>
            <a:r>
              <a:rPr lang="en-US" altLang="zh-CN" sz="2800" b="1" dirty="0"/>
              <a:t>p</a:t>
            </a:r>
            <a:r>
              <a:rPr lang="zh-CN" altLang="en-US" sz="2800" b="1" dirty="0"/>
              <a:t>将改道经过</a:t>
            </a:r>
            <a:r>
              <a:rPr lang="en-US" altLang="zh-CN" sz="2800" b="1" dirty="0"/>
              <a:t>k</a:t>
            </a:r>
            <a:r>
              <a:rPr lang="zh-CN" altLang="en-US" sz="2800" b="1" dirty="0"/>
              <a:t>点。</a:t>
            </a:r>
            <a:endParaRPr lang="zh-CN" altLang="en-US" sz="2800" b="1" dirty="0"/>
          </a:p>
        </p:txBody>
      </p:sp>
      <p:sp>
        <p:nvSpPr>
          <p:cNvPr id="7" name="椭圆 6"/>
          <p:cNvSpPr/>
          <p:nvPr/>
        </p:nvSpPr>
        <p:spPr>
          <a:xfrm>
            <a:off x="5591175" y="3860800"/>
            <a:ext cx="649288" cy="576263"/>
          </a:xfrm>
          <a:prstGeom prst="ellipse">
            <a:avLst/>
          </a:prstGeom>
          <a:solidFill>
            <a:srgbClr val="CCFF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k</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0" name="曲线连接符 35"/>
          <p:cNvCxnSpPr>
            <a:stCxn id="81" idx="6"/>
            <a:endCxn id="12" idx="2"/>
          </p:cNvCxnSpPr>
          <p:nvPr/>
        </p:nvCxnSpPr>
        <p:spPr>
          <a:xfrm flipV="1">
            <a:off x="8112125" y="4149725"/>
            <a:ext cx="1835150" cy="1116013"/>
          </a:xfrm>
          <a:prstGeom prst="curvedConnector3">
            <a:avLst>
              <a:gd name="adj1" fmla="val 50000"/>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26983" name="TextBox 20"/>
          <p:cNvSpPr txBox="1"/>
          <p:nvPr/>
        </p:nvSpPr>
        <p:spPr>
          <a:xfrm>
            <a:off x="3071813" y="3644900"/>
            <a:ext cx="1008062"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t>p</a:t>
            </a:r>
            <a:r>
              <a:rPr lang="en-US" altLang="zh-CN" sz="3600" b="1" baseline="-25000" dirty="0"/>
              <a:t>ik</a:t>
            </a:r>
            <a:endParaRPr lang="zh-CN" altLang="en-US" sz="3600" b="1" dirty="0"/>
          </a:p>
        </p:txBody>
      </p:sp>
      <p:sp>
        <p:nvSpPr>
          <p:cNvPr id="11" name="椭圆 10"/>
          <p:cNvSpPr/>
          <p:nvPr/>
        </p:nvSpPr>
        <p:spPr>
          <a:xfrm>
            <a:off x="1524000" y="4005263"/>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2" name="椭圆 11"/>
          <p:cNvSpPr/>
          <p:nvPr/>
        </p:nvSpPr>
        <p:spPr>
          <a:xfrm>
            <a:off x="9947275" y="3789363"/>
            <a:ext cx="720725" cy="719138"/>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3" name="曲线连接符 35"/>
          <p:cNvCxnSpPr>
            <a:stCxn id="11" idx="6"/>
            <a:endCxn id="67" idx="2"/>
          </p:cNvCxnSpPr>
          <p:nvPr/>
        </p:nvCxnSpPr>
        <p:spPr>
          <a:xfrm>
            <a:off x="2171700" y="4329113"/>
            <a:ext cx="1547813" cy="792163"/>
          </a:xfrm>
          <a:prstGeom prst="curvedConnector3">
            <a:avLst>
              <a:gd name="adj1" fmla="val 50000"/>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3719513" y="4508500"/>
            <a:ext cx="1871663" cy="1223963"/>
          </a:xfrm>
          <a:prstGeom prst="ellipse">
            <a:avLst/>
          </a:prstGeom>
          <a:solidFill>
            <a:srgbClr val="CCFF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C00000"/>
                </a:solidFill>
                <a:effectLst/>
                <a:uLnTx/>
                <a:uFillTx/>
                <a:latin typeface="+mn-lt"/>
                <a:ea typeface="+mn-ea"/>
                <a:cs typeface="+mn-cs"/>
              </a:rPr>
              <a:t>1,2,…,k-1</a:t>
            </a:r>
            <a:endParaRPr kumimoji="0" lang="zh-CN" altLang="en-US" sz="2800" b="1" i="0" u="none" strike="noStrike" kern="1200" cap="none" spc="0" normalizeH="0" baseline="0" noProof="0">
              <a:ln>
                <a:noFill/>
              </a:ln>
              <a:solidFill>
                <a:srgbClr val="C00000"/>
              </a:solidFill>
              <a:effectLst/>
              <a:uLnTx/>
              <a:uFillTx/>
              <a:latin typeface="+mn-lt"/>
              <a:ea typeface="+mn-ea"/>
              <a:cs typeface="+mn-cs"/>
            </a:endParaRPr>
          </a:p>
        </p:txBody>
      </p:sp>
      <p:sp>
        <p:nvSpPr>
          <p:cNvPr id="81" name="椭圆 80"/>
          <p:cNvSpPr/>
          <p:nvPr/>
        </p:nvSpPr>
        <p:spPr>
          <a:xfrm>
            <a:off x="6383338" y="4652963"/>
            <a:ext cx="1728788" cy="1223963"/>
          </a:xfrm>
          <a:prstGeom prst="ellipse">
            <a:avLst/>
          </a:prstGeom>
          <a:solidFill>
            <a:srgbClr val="CCFF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C00000"/>
                </a:solidFill>
                <a:effectLst/>
                <a:uLnTx/>
                <a:uFillTx/>
                <a:latin typeface="+mn-lt"/>
                <a:ea typeface="+mn-ea"/>
                <a:cs typeface="+mn-cs"/>
              </a:rPr>
              <a:t>1,2,…,k-1</a:t>
            </a:r>
            <a:endParaRPr kumimoji="0" lang="zh-CN" altLang="en-US" sz="2800" b="1" i="0" u="none" strike="noStrike" kern="1200" cap="none" spc="0" normalizeH="0" baseline="0" noProof="0">
              <a:ln>
                <a:noFill/>
              </a:ln>
              <a:solidFill>
                <a:srgbClr val="C00000"/>
              </a:solidFill>
              <a:effectLst/>
              <a:uLnTx/>
              <a:uFillTx/>
              <a:latin typeface="+mn-lt"/>
              <a:ea typeface="+mn-ea"/>
              <a:cs typeface="+mn-cs"/>
            </a:endParaRPr>
          </a:p>
        </p:txBody>
      </p:sp>
      <p:cxnSp>
        <p:nvCxnSpPr>
          <p:cNvPr id="83" name="曲线连接符 35"/>
          <p:cNvCxnSpPr>
            <a:stCxn id="67" idx="0"/>
            <a:endCxn id="7" idx="2"/>
          </p:cNvCxnSpPr>
          <p:nvPr/>
        </p:nvCxnSpPr>
        <p:spPr>
          <a:xfrm rot="5400000" flipH="1" flipV="1">
            <a:off x="4944269" y="3861594"/>
            <a:ext cx="358775" cy="935038"/>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87" name="曲线连接符 35"/>
          <p:cNvCxnSpPr>
            <a:stCxn id="7" idx="6"/>
            <a:endCxn id="81" idx="1"/>
          </p:cNvCxnSpPr>
          <p:nvPr/>
        </p:nvCxnSpPr>
        <p:spPr>
          <a:xfrm>
            <a:off x="6240463" y="4149725"/>
            <a:ext cx="396875" cy="682625"/>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26991" name="TextBox 108"/>
          <p:cNvSpPr txBox="1"/>
          <p:nvPr/>
        </p:nvSpPr>
        <p:spPr>
          <a:xfrm>
            <a:off x="7751763" y="3789363"/>
            <a:ext cx="1008062"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t>p</a:t>
            </a:r>
            <a:r>
              <a:rPr lang="en-US" altLang="zh-CN" sz="3600" b="1" baseline="-25000" dirty="0"/>
              <a:t>kj</a:t>
            </a:r>
            <a:endParaRPr lang="zh-CN" altLang="en-US" sz="3600" b="1" dirty="0"/>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标题 1"/>
          <p:cNvSpPr>
            <a:spLocks noGrp="1"/>
          </p:cNvSpPr>
          <p:nvPr>
            <p:ph type="title"/>
          </p:nvPr>
        </p:nvSpPr>
        <p:spPr>
          <a:xfrm>
            <a:off x="1981200" y="0"/>
            <a:ext cx="8229600" cy="765175"/>
          </a:xfrm>
        </p:spPr>
        <p:txBody>
          <a:bodyPr vert="horz" wrap="square" lIns="91440" tIns="45720" rIns="91440" bIns="45720" anchor="ctr" anchorCtr="0"/>
          <a:p>
            <a:pPr eaLnBrk="1" hangingPunct="1"/>
            <a:r>
              <a:rPr lang="en-US" altLang="zh-CN" dirty="0"/>
              <a:t>floyd</a:t>
            </a:r>
            <a:r>
              <a:rPr lang="zh-CN" altLang="en-US" dirty="0"/>
              <a:t>算法</a:t>
            </a:r>
            <a:endParaRPr lang="zh-CN" altLang="en-US" dirty="0"/>
          </a:p>
        </p:txBody>
      </p:sp>
      <p:sp>
        <p:nvSpPr>
          <p:cNvPr id="128003" name="内容占位符 2"/>
          <p:cNvSpPr>
            <a:spLocks noGrp="1"/>
          </p:cNvSpPr>
          <p:nvPr>
            <p:ph idx="1"/>
          </p:nvPr>
        </p:nvSpPr>
        <p:spPr>
          <a:xfrm>
            <a:off x="1738313" y="981075"/>
            <a:ext cx="8569325" cy="792163"/>
          </a:xfrm>
        </p:spPr>
        <p:txBody>
          <a:bodyPr vert="horz" wrap="square" lIns="91440" tIns="45720" rIns="91440" bIns="45720" anchor="t" anchorCtr="0"/>
          <a:p>
            <a:pPr eaLnBrk="1" hangingPunct="1"/>
            <a:r>
              <a:rPr lang="zh-CN" altLang="en-US" b="1" dirty="0"/>
              <a:t>则根据上述分析可得如下状态转移方程：</a:t>
            </a:r>
            <a:endParaRPr lang="zh-CN" altLang="en-US" b="1" dirty="0"/>
          </a:p>
        </p:txBody>
      </p:sp>
      <p:sp>
        <p:nvSpPr>
          <p:cNvPr id="128004" name="TextBox 3"/>
          <p:cNvSpPr txBox="1"/>
          <p:nvPr/>
        </p:nvSpPr>
        <p:spPr>
          <a:xfrm>
            <a:off x="1544638" y="2981325"/>
            <a:ext cx="2373312"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latin typeface="Verdana" panose="020B0604030504040204" pitchFamily="34" charset="0"/>
              </a:rPr>
              <a:t>d(k,i,j)=</a:t>
            </a:r>
            <a:endParaRPr lang="zh-CN" altLang="en-US" b="1" dirty="0">
              <a:latin typeface="Verdana" panose="020B0604030504040204" pitchFamily="34" charset="0"/>
            </a:endParaRPr>
          </a:p>
        </p:txBody>
      </p:sp>
      <p:sp>
        <p:nvSpPr>
          <p:cNvPr id="5" name="左大括号 4"/>
          <p:cNvSpPr/>
          <p:nvPr/>
        </p:nvSpPr>
        <p:spPr>
          <a:xfrm>
            <a:off x="3630613" y="2032000"/>
            <a:ext cx="215900" cy="2387600"/>
          </a:xfrm>
          <a:prstGeom prst="leftBrace">
            <a:avLst>
              <a:gd name="adj1" fmla="val 69657"/>
              <a:gd name="adj2" fmla="val 50392"/>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8006" name="TextBox 5"/>
          <p:cNvSpPr txBox="1"/>
          <p:nvPr/>
        </p:nvSpPr>
        <p:spPr>
          <a:xfrm>
            <a:off x="3751263" y="1949450"/>
            <a:ext cx="6894512" cy="52197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latin typeface="Verdana" panose="020B0604030504040204" pitchFamily="34" charset="0"/>
              </a:rPr>
              <a:t>w(i,j)	</a:t>
            </a:r>
            <a:r>
              <a:rPr lang="en-US" altLang="zh-CN" sz="2800" b="1" dirty="0">
                <a:solidFill>
                  <a:srgbClr val="C00000"/>
                </a:solidFill>
                <a:latin typeface="Verdana" panose="020B0604030504040204" pitchFamily="34" charset="0"/>
              </a:rPr>
              <a:t>k=0(</a:t>
            </a:r>
            <a:r>
              <a:rPr lang="zh-CN" altLang="en-US" sz="2800" b="1" dirty="0">
                <a:solidFill>
                  <a:srgbClr val="C00000"/>
                </a:solidFill>
                <a:latin typeface="Verdana" panose="020B0604030504040204" pitchFamily="34" charset="0"/>
              </a:rPr>
              <a:t>无中间顶点</a:t>
            </a:r>
            <a:r>
              <a:rPr lang="en-US" altLang="zh-CN" sz="2800" b="1" dirty="0">
                <a:solidFill>
                  <a:srgbClr val="C00000"/>
                </a:solidFill>
                <a:latin typeface="Verdana" panose="020B0604030504040204" pitchFamily="34" charset="0"/>
              </a:rPr>
              <a:t>,</a:t>
            </a:r>
            <a:r>
              <a:rPr lang="zh-CN" altLang="en-US" sz="2800" b="1" dirty="0">
                <a:solidFill>
                  <a:srgbClr val="C00000"/>
                </a:solidFill>
                <a:latin typeface="Verdana" panose="020B0604030504040204" pitchFamily="34" charset="0"/>
              </a:rPr>
              <a:t>初始状态</a:t>
            </a:r>
            <a:r>
              <a:rPr lang="en-US" altLang="zh-CN" sz="2800" b="1" dirty="0">
                <a:solidFill>
                  <a:srgbClr val="C00000"/>
                </a:solidFill>
                <a:latin typeface="Verdana" panose="020B0604030504040204" pitchFamily="34" charset="0"/>
              </a:rPr>
              <a:t>)</a:t>
            </a:r>
            <a:endParaRPr lang="zh-CN" altLang="en-US" sz="2800" b="1" dirty="0">
              <a:solidFill>
                <a:srgbClr val="C00000"/>
              </a:solidFill>
              <a:latin typeface="Verdana" panose="020B0604030504040204" pitchFamily="34" charset="0"/>
            </a:endParaRPr>
          </a:p>
        </p:txBody>
      </p:sp>
      <p:sp>
        <p:nvSpPr>
          <p:cNvPr id="128007" name="TextBox 6"/>
          <p:cNvSpPr txBox="1"/>
          <p:nvPr/>
        </p:nvSpPr>
        <p:spPr>
          <a:xfrm>
            <a:off x="3768725" y="3841750"/>
            <a:ext cx="1152525"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solidFill>
                  <a:srgbClr val="C00000"/>
                </a:solidFill>
                <a:latin typeface="Verdana" panose="020B0604030504040204" pitchFamily="34" charset="0"/>
              </a:rPr>
              <a:t>min</a:t>
            </a:r>
            <a:endParaRPr lang="zh-CN" altLang="en-US" b="1" dirty="0">
              <a:solidFill>
                <a:srgbClr val="C00000"/>
              </a:solidFill>
              <a:latin typeface="Verdana" panose="020B0604030504040204" pitchFamily="34" charset="0"/>
            </a:endParaRPr>
          </a:p>
        </p:txBody>
      </p:sp>
      <p:sp>
        <p:nvSpPr>
          <p:cNvPr id="9" name="左大括号 8"/>
          <p:cNvSpPr/>
          <p:nvPr/>
        </p:nvSpPr>
        <p:spPr>
          <a:xfrm>
            <a:off x="4759325" y="3338513"/>
            <a:ext cx="166688" cy="1668463"/>
          </a:xfrm>
          <a:prstGeom prst="leftBrace">
            <a:avLst>
              <a:gd name="adj1" fmla="val 69657"/>
              <a:gd name="adj2" fmla="val 50392"/>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8009" name="TextBox 9"/>
          <p:cNvSpPr txBox="1"/>
          <p:nvPr/>
        </p:nvSpPr>
        <p:spPr>
          <a:xfrm>
            <a:off x="4926013" y="3338513"/>
            <a:ext cx="57245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latin typeface="Verdana" panose="020B0604030504040204" pitchFamily="34" charset="0"/>
              </a:rPr>
              <a:t>d(k-1,i,j)		</a:t>
            </a:r>
            <a:r>
              <a:rPr lang="en-US" altLang="zh-CN" sz="2800" b="1" dirty="0">
                <a:solidFill>
                  <a:srgbClr val="C00000"/>
                </a:solidFill>
                <a:latin typeface="Verdana" panose="020B0604030504040204" pitchFamily="34" charset="0"/>
              </a:rPr>
              <a:t> p</a:t>
            </a:r>
            <a:r>
              <a:rPr lang="en-US" altLang="zh-CN" sz="2800" b="1" baseline="-25000" dirty="0">
                <a:solidFill>
                  <a:srgbClr val="C00000"/>
                </a:solidFill>
                <a:latin typeface="Verdana" panose="020B0604030504040204" pitchFamily="34" charset="0"/>
              </a:rPr>
              <a:t>ij</a:t>
            </a:r>
            <a:r>
              <a:rPr lang="zh-CN" altLang="en-US" sz="2800" b="1" dirty="0">
                <a:solidFill>
                  <a:srgbClr val="C00000"/>
                </a:solidFill>
                <a:latin typeface="Verdana" panose="020B0604030504040204" pitchFamily="34" charset="0"/>
              </a:rPr>
              <a:t>不经过顶点</a:t>
            </a:r>
            <a:r>
              <a:rPr lang="en-US" altLang="zh-CN" sz="2800" b="1" dirty="0">
                <a:solidFill>
                  <a:srgbClr val="C00000"/>
                </a:solidFill>
                <a:latin typeface="Verdana" panose="020B0604030504040204" pitchFamily="34" charset="0"/>
              </a:rPr>
              <a:t>k</a:t>
            </a:r>
            <a:endParaRPr lang="zh-CN" altLang="en-US" sz="2800" b="1" dirty="0">
              <a:solidFill>
                <a:srgbClr val="C00000"/>
              </a:solidFill>
              <a:latin typeface="Verdana" panose="020B0604030504040204" pitchFamily="34" charset="0"/>
            </a:endParaRPr>
          </a:p>
        </p:txBody>
      </p:sp>
      <p:sp>
        <p:nvSpPr>
          <p:cNvPr id="128010" name="TextBox 10"/>
          <p:cNvSpPr txBox="1"/>
          <p:nvPr/>
        </p:nvSpPr>
        <p:spPr>
          <a:xfrm>
            <a:off x="4926013" y="4419600"/>
            <a:ext cx="5724525" cy="95313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latin typeface="Verdana" panose="020B0604030504040204" pitchFamily="34" charset="0"/>
              </a:rPr>
              <a:t>d(k-1, i,k)+d(k-1,k,j)</a:t>
            </a:r>
            <a:endParaRPr lang="en-US" altLang="zh-CN" sz="2800" b="1" dirty="0">
              <a:latin typeface="Verdana" panose="020B0604030504040204" pitchFamily="34" charset="0"/>
            </a:endParaRPr>
          </a:p>
          <a:p>
            <a:pPr marL="0" lvl="0" indent="0" eaLnBrk="1" hangingPunct="1">
              <a:spcBef>
                <a:spcPct val="0"/>
              </a:spcBef>
              <a:buClrTx/>
              <a:buSzTx/>
              <a:buFontTx/>
              <a:buNone/>
            </a:pPr>
            <a:r>
              <a:rPr lang="en-US" altLang="zh-CN" sz="2800" b="1" dirty="0">
                <a:solidFill>
                  <a:srgbClr val="C00000"/>
                </a:solidFill>
                <a:latin typeface="Verdana" panose="020B0604030504040204" pitchFamily="34" charset="0"/>
              </a:rPr>
              <a:t>			p</a:t>
            </a:r>
            <a:r>
              <a:rPr lang="en-US" altLang="zh-CN" sz="2800" b="1" baseline="-25000" dirty="0">
                <a:solidFill>
                  <a:srgbClr val="C00000"/>
                </a:solidFill>
                <a:latin typeface="Verdana" panose="020B0604030504040204" pitchFamily="34" charset="0"/>
              </a:rPr>
              <a:t>ij</a:t>
            </a:r>
            <a:r>
              <a:rPr lang="en-US" altLang="zh-CN" sz="2800" b="1" dirty="0">
                <a:solidFill>
                  <a:srgbClr val="C00000"/>
                </a:solidFill>
                <a:latin typeface="Verdana" panose="020B0604030504040204" pitchFamily="34" charset="0"/>
              </a:rPr>
              <a:t> </a:t>
            </a:r>
            <a:r>
              <a:rPr lang="zh-CN" altLang="en-US" sz="2800" b="1" dirty="0">
                <a:solidFill>
                  <a:srgbClr val="C00000"/>
                </a:solidFill>
                <a:latin typeface="Verdana" panose="020B0604030504040204" pitchFamily="34" charset="0"/>
              </a:rPr>
              <a:t>经过顶点</a:t>
            </a:r>
            <a:r>
              <a:rPr lang="en-US" altLang="zh-CN" sz="2800" b="1" dirty="0">
                <a:solidFill>
                  <a:srgbClr val="C00000"/>
                </a:solidFill>
                <a:latin typeface="Verdana" panose="020B0604030504040204" pitchFamily="34" charset="0"/>
              </a:rPr>
              <a:t>k</a:t>
            </a:r>
            <a:endParaRPr lang="zh-CN" altLang="en-US" sz="2800" b="1" dirty="0">
              <a:solidFill>
                <a:srgbClr val="C00000"/>
              </a:solidFill>
              <a:latin typeface="Verdana" panose="020B0604030504040204" pitchFamily="34"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sym typeface="+mn-ea"/>
            </a:endParaRPr>
          </a:p>
        </p:txBody>
      </p:sp>
      <p:sp>
        <p:nvSpPr>
          <p:cNvPr id="4" name="内容占位符 3"/>
          <p:cNvSpPr>
            <a:spLocks noGrp="1"/>
          </p:cNvSpPr>
          <p:nvPr>
            <p:ph idx="1"/>
          </p:nvPr>
        </p:nvSpPr>
        <p:spPr/>
        <p:txBody>
          <a:bodyPr/>
          <a:p>
            <a:pPr marL="0" indent="0" algn="l">
              <a:buNone/>
            </a:pPr>
            <a:r>
              <a:rPr>
                <a:solidFill>
                  <a:srgbClr val="000000"/>
                </a:solidFill>
                <a:latin typeface="宋体" panose="02010600030101010101" pitchFamily="2" charset="-122"/>
                <a:ea typeface="宋体" panose="02010600030101010101" pitchFamily="2" charset="-122"/>
                <a:sym typeface="+mn-ea"/>
              </a:rPr>
              <a:t>在无向图中，所有顶点的度数之和等于（）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A. </a:t>
            </a:r>
            <a:r>
              <a:rPr>
                <a:solidFill>
                  <a:srgbClr val="000000"/>
                </a:solidFill>
                <a:latin typeface="宋体" panose="02010600030101010101" pitchFamily="2" charset="-122"/>
                <a:ea typeface="宋体" panose="02010600030101010101" pitchFamily="2" charset="-122"/>
                <a:sym typeface="+mn-ea"/>
              </a:rPr>
              <a:t>图的边数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B. </a:t>
            </a:r>
            <a:r>
              <a:rPr>
                <a:solidFill>
                  <a:srgbClr val="000000"/>
                </a:solidFill>
                <a:latin typeface="宋体" panose="02010600030101010101" pitchFamily="2" charset="-122"/>
                <a:ea typeface="宋体" panose="02010600030101010101" pitchFamily="2" charset="-122"/>
                <a:sym typeface="+mn-ea"/>
              </a:rPr>
              <a:t>图的边数的两倍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C. </a:t>
            </a:r>
            <a:r>
              <a:rPr>
                <a:solidFill>
                  <a:srgbClr val="000000"/>
                </a:solidFill>
                <a:latin typeface="宋体" panose="02010600030101010101" pitchFamily="2" charset="-122"/>
                <a:ea typeface="宋体" panose="02010600030101010101" pitchFamily="2" charset="-122"/>
                <a:sym typeface="+mn-ea"/>
              </a:rPr>
              <a:t>图的定点数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D. </a:t>
            </a:r>
            <a:r>
              <a:rPr>
                <a:solidFill>
                  <a:srgbClr val="000000"/>
                </a:solidFill>
                <a:latin typeface="宋体" panose="02010600030101010101" pitchFamily="2" charset="-122"/>
                <a:ea typeface="宋体" panose="02010600030101010101" pitchFamily="2" charset="-122"/>
                <a:sym typeface="+mn-ea"/>
              </a:rPr>
              <a:t>图的定点数的两倍 </a:t>
            </a:r>
            <a:endParaRPr lang="zh-CN" altLang="en-US">
              <a:solidFill>
                <a:srgbClr val="000000"/>
              </a:solidFill>
              <a:latin typeface="宋体" panose="02010600030101010101" pitchFamily="2" charset="-122"/>
              <a:ea typeface="宋体" panose="02010600030101010101" pitchFamily="2" charset="-122"/>
            </a:endParaRPr>
          </a:p>
          <a:p>
            <a:endParaRPr lang="zh-CN" altLang="en-US">
              <a:solidFill>
                <a:srgbClr val="000000"/>
              </a:solidFill>
              <a:latin typeface="宋体" panose="02010600030101010101" pitchFamily="2" charset="-122"/>
              <a:ea typeface="宋体" panose="02010600030101010101" pitchFamily="2" charset="-122"/>
            </a:endParaRPr>
          </a:p>
        </p:txBody>
      </p:sp>
      <p:sp>
        <p:nvSpPr>
          <p:cNvPr id="2" name="文本框 1"/>
          <p:cNvSpPr txBox="1"/>
          <p:nvPr/>
        </p:nvSpPr>
        <p:spPr>
          <a:xfrm>
            <a:off x="3138805" y="2359025"/>
            <a:ext cx="5497195" cy="2100580"/>
          </a:xfrm>
          <a:prstGeom prst="rect">
            <a:avLst/>
          </a:prstGeom>
        </p:spPr>
        <p:txBody>
          <a:bodyPr>
            <a:noAutofit/>
          </a:bodyPr>
          <a:p>
            <a:endParaRPr lang="zh-CN" altLang="en-US" sz="2000">
              <a:solidFill>
                <a:srgbClr val="000000"/>
              </a:solidFill>
              <a:latin typeface="宋体" panose="02010600030101010101" pitchFamily="2" charset="-122"/>
              <a:ea typeface="宋体" panose="02010600030101010101" pitchFamily="2" charset="-122"/>
            </a:endParaRPr>
          </a:p>
        </p:txBody>
      </p:sp>
      <p:sp>
        <p:nvSpPr>
          <p:cNvPr id="16387" name="Rectangle 8"/>
          <p:cNvSpPr/>
          <p:nvPr/>
        </p:nvSpPr>
        <p:spPr>
          <a:xfrm>
            <a:off x="2712085" y="1485265"/>
            <a:ext cx="1504315" cy="334645"/>
          </a:xfrm>
          <a:prstGeom prst="rect">
            <a:avLst/>
          </a:prstGeom>
          <a:noFill/>
          <a:ln w="9525">
            <a:noFill/>
          </a:ln>
        </p:spPr>
        <p:txBody>
          <a:bodyPr wrap="none" anchor="ctr" anchorCtr="0">
            <a:noAutofit/>
          </a:bodyPr>
          <a:p>
            <a:pPr algn="l"/>
            <a:r>
              <a:rPr lang="zh-CN" altLang="en-US" sz="1800" dirty="0">
                <a:latin typeface="Times New Roman" panose="02020603050405020304" pitchFamily="18" charset="0"/>
              </a:rPr>
              <a:t> </a:t>
            </a:r>
            <a:endParaRPr lang="zh-CN" altLang="en-US" sz="18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内容占位符 2"/>
          <p:cNvSpPr>
            <a:spLocks noGrp="1"/>
          </p:cNvSpPr>
          <p:nvPr>
            <p:ph idx="1"/>
          </p:nvPr>
        </p:nvSpPr>
        <p:spPr>
          <a:xfrm>
            <a:off x="1585913" y="26988"/>
            <a:ext cx="9082087" cy="6426200"/>
          </a:xfrm>
        </p:spPr>
        <p:txBody>
          <a:bodyPr vert="horz" wrap="square" lIns="91440" tIns="45720" rIns="91440" bIns="45720" anchor="t" anchorCtr="0"/>
          <a:p>
            <a:pPr eaLnBrk="1" hangingPunct="1"/>
            <a:r>
              <a:rPr lang="en-US" altLang="zh-CN" sz="3600" dirty="0"/>
              <a:t>floyd()</a:t>
            </a:r>
            <a:endParaRPr lang="en-US" altLang="zh-CN" sz="3600" dirty="0"/>
          </a:p>
          <a:p>
            <a:pPr eaLnBrk="1" hangingPunct="1"/>
            <a:r>
              <a:rPr lang="en-US" altLang="zh-CN" sz="3600" dirty="0"/>
              <a:t>{</a:t>
            </a:r>
            <a:endParaRPr lang="en-US" altLang="zh-CN" sz="3600" dirty="0"/>
          </a:p>
          <a:p>
            <a:pPr eaLnBrk="1" hangingPunct="1"/>
            <a:r>
              <a:rPr lang="en-US" altLang="zh-CN" sz="3600" dirty="0"/>
              <a:t>        D[0][ ][ ]</a:t>
            </a:r>
            <a:r>
              <a:rPr lang="en-US" altLang="zh-CN" sz="3600" dirty="0">
                <a:sym typeface="Wingdings" panose="05000000000000000000" pitchFamily="2" charset="2"/>
              </a:rPr>
              <a:t></a:t>
            </a:r>
            <a:r>
              <a:rPr lang="zh-CN" altLang="en-US" sz="3600" dirty="0">
                <a:sym typeface="Wingdings" panose="05000000000000000000" pitchFamily="2" charset="2"/>
              </a:rPr>
              <a:t>边权值</a:t>
            </a:r>
            <a:endParaRPr lang="en-US" altLang="zh-CN" sz="3600" dirty="0">
              <a:sym typeface="Wingdings" panose="05000000000000000000" pitchFamily="2" charset="2"/>
            </a:endParaRPr>
          </a:p>
          <a:p>
            <a:pPr eaLnBrk="1" hangingPunct="1"/>
            <a:r>
              <a:rPr lang="en-US" altLang="zh-CN" sz="3600" dirty="0"/>
              <a:t>        for    k</a:t>
            </a:r>
            <a:r>
              <a:rPr lang="en-US" altLang="zh-CN" sz="3600" dirty="0">
                <a:sym typeface="Wingdings" panose="05000000000000000000" pitchFamily="2" charset="2"/>
              </a:rPr>
              <a:t>  1   to   n   </a:t>
            </a:r>
            <a:r>
              <a:rPr lang="en-US" altLang="zh-CN" sz="3600" dirty="0">
                <a:solidFill>
                  <a:srgbClr val="008000"/>
                </a:solidFill>
                <a:sym typeface="Wingdings" panose="05000000000000000000" pitchFamily="2" charset="2"/>
              </a:rPr>
              <a:t>//</a:t>
            </a:r>
            <a:r>
              <a:rPr lang="zh-CN" altLang="en-US" sz="3600" dirty="0">
                <a:solidFill>
                  <a:srgbClr val="008000"/>
                </a:solidFill>
                <a:sym typeface="Wingdings" panose="05000000000000000000" pitchFamily="2" charset="2"/>
              </a:rPr>
              <a:t>阶段</a:t>
            </a:r>
            <a:endParaRPr lang="en-US" altLang="zh-CN" sz="3600" dirty="0">
              <a:solidFill>
                <a:srgbClr val="008000"/>
              </a:solidFill>
              <a:sym typeface="Wingdings" panose="05000000000000000000" pitchFamily="2" charset="2"/>
            </a:endParaRPr>
          </a:p>
          <a:p>
            <a:pPr eaLnBrk="1" hangingPunct="1"/>
            <a:r>
              <a:rPr lang="en-US" altLang="zh-CN" sz="3600" dirty="0">
                <a:sym typeface="Wingdings" panose="05000000000000000000" pitchFamily="2" charset="2"/>
              </a:rPr>
              <a:t>          </a:t>
            </a:r>
            <a:r>
              <a:rPr lang="en-US" altLang="zh-CN" sz="3600" dirty="0"/>
              <a:t>for    i</a:t>
            </a:r>
            <a:r>
              <a:rPr lang="en-US" altLang="zh-CN" sz="3600" dirty="0">
                <a:sym typeface="Wingdings" panose="05000000000000000000" pitchFamily="2" charset="2"/>
              </a:rPr>
              <a:t>  1   to   n</a:t>
            </a:r>
            <a:endParaRPr lang="en-US" altLang="zh-CN" sz="3600" dirty="0">
              <a:sym typeface="Wingdings" panose="05000000000000000000" pitchFamily="2" charset="2"/>
            </a:endParaRPr>
          </a:p>
          <a:p>
            <a:pPr eaLnBrk="1" hangingPunct="1"/>
            <a:r>
              <a:rPr lang="en-US" altLang="zh-CN" sz="3600" dirty="0"/>
              <a:t>            for    j</a:t>
            </a:r>
            <a:r>
              <a:rPr lang="en-US" altLang="zh-CN" sz="3600" dirty="0">
                <a:sym typeface="Wingdings" panose="05000000000000000000" pitchFamily="2" charset="2"/>
              </a:rPr>
              <a:t>  1   to   n</a:t>
            </a:r>
            <a:endParaRPr lang="en-US" altLang="zh-CN" sz="3600" dirty="0">
              <a:sym typeface="Wingdings" panose="05000000000000000000" pitchFamily="2" charset="2"/>
            </a:endParaRPr>
          </a:p>
          <a:p>
            <a:pPr eaLnBrk="1" hangingPunct="1"/>
            <a:r>
              <a:rPr lang="en-US" altLang="zh-CN" sz="3600" dirty="0">
                <a:sym typeface="Wingdings" panose="05000000000000000000" pitchFamily="2" charset="2"/>
              </a:rPr>
              <a:t>             </a:t>
            </a:r>
            <a:r>
              <a:rPr lang="en-US" altLang="zh-CN" sz="4000" b="1" dirty="0">
                <a:sym typeface="Wingdings" panose="05000000000000000000" pitchFamily="2" charset="2"/>
              </a:rPr>
              <a:t>d</a:t>
            </a:r>
            <a:r>
              <a:rPr lang="en-US" altLang="zh-CN" sz="4000" b="1" baseline="-25000" dirty="0">
                <a:sym typeface="Wingdings" panose="05000000000000000000" pitchFamily="2" charset="2"/>
              </a:rPr>
              <a:t>k,i,j</a:t>
            </a:r>
            <a:r>
              <a:rPr lang="en-US" altLang="zh-CN" sz="4000" b="1" dirty="0">
                <a:sym typeface="Wingdings" panose="05000000000000000000" pitchFamily="2" charset="2"/>
              </a:rPr>
              <a:t> =min(d</a:t>
            </a:r>
            <a:r>
              <a:rPr lang="en-US" altLang="zh-CN" sz="4000" b="1" baseline="-25000" dirty="0">
                <a:sym typeface="Wingdings" panose="05000000000000000000" pitchFamily="2" charset="2"/>
              </a:rPr>
              <a:t>k-1,i,j</a:t>
            </a:r>
            <a:r>
              <a:rPr lang="en-US" altLang="zh-CN" sz="4000" b="1" dirty="0">
                <a:sym typeface="Wingdings" panose="05000000000000000000" pitchFamily="2" charset="2"/>
              </a:rPr>
              <a:t> , d</a:t>
            </a:r>
            <a:r>
              <a:rPr lang="en-US" altLang="zh-CN" sz="4000" b="1" baseline="-25000" dirty="0">
                <a:sym typeface="Wingdings" panose="05000000000000000000" pitchFamily="2" charset="2"/>
              </a:rPr>
              <a:t>k-1,i,k</a:t>
            </a:r>
            <a:r>
              <a:rPr lang="en-US" altLang="zh-CN" sz="4000" b="1" dirty="0">
                <a:sym typeface="Wingdings" panose="05000000000000000000" pitchFamily="2" charset="2"/>
              </a:rPr>
              <a:t> +d</a:t>
            </a:r>
            <a:r>
              <a:rPr lang="en-US" altLang="zh-CN" sz="4000" b="1" baseline="-25000" dirty="0">
                <a:sym typeface="Wingdings" panose="05000000000000000000" pitchFamily="2" charset="2"/>
              </a:rPr>
              <a:t>k-1,k,j</a:t>
            </a:r>
            <a:r>
              <a:rPr lang="en-US" altLang="zh-CN" sz="4000" b="1" dirty="0">
                <a:sym typeface="Wingdings" panose="05000000000000000000" pitchFamily="2" charset="2"/>
              </a:rPr>
              <a:t>)</a:t>
            </a:r>
            <a:endParaRPr lang="en-US" altLang="zh-CN" sz="3600" b="1" dirty="0">
              <a:sym typeface="Wingdings" panose="05000000000000000000" pitchFamily="2" charset="2"/>
            </a:endParaRPr>
          </a:p>
          <a:p>
            <a:pPr eaLnBrk="1" hangingPunct="1"/>
            <a:r>
              <a:rPr lang="en-US" altLang="zh-CN" sz="3600" dirty="0">
                <a:sym typeface="Wingdings" panose="05000000000000000000" pitchFamily="2" charset="2"/>
              </a:rPr>
              <a:t>         return   D[n][ ][ ]</a:t>
            </a:r>
            <a:endParaRPr lang="en-US" altLang="zh-CN" sz="3600" dirty="0"/>
          </a:p>
          <a:p>
            <a:pPr eaLnBrk="1" hangingPunct="1"/>
            <a:r>
              <a:rPr lang="en-US" altLang="zh-CN" sz="3600" dirty="0"/>
              <a:t>}</a:t>
            </a:r>
            <a:endParaRPr lang="zh-CN" altLang="en-US" sz="3600" dirty="0"/>
          </a:p>
        </p:txBody>
      </p:sp>
      <p:sp>
        <p:nvSpPr>
          <p:cNvPr id="129027" name="标题 1"/>
          <p:cNvSpPr>
            <a:spLocks noGrp="1"/>
          </p:cNvSpPr>
          <p:nvPr>
            <p:ph type="title"/>
          </p:nvPr>
        </p:nvSpPr>
        <p:spPr>
          <a:xfrm>
            <a:off x="4511675" y="274638"/>
            <a:ext cx="5699125" cy="1143000"/>
          </a:xfrm>
        </p:spPr>
        <p:txBody>
          <a:bodyPr vert="horz" wrap="square" lIns="91440" tIns="45720" rIns="91440" bIns="45720" anchor="ctr" anchorCtr="0"/>
          <a:p>
            <a:pPr eaLnBrk="1" hangingPunct="1"/>
            <a:r>
              <a:rPr lang="en-US" altLang="zh-CN" dirty="0"/>
              <a:t>floyd</a:t>
            </a:r>
            <a:r>
              <a:rPr lang="zh-CN" altLang="en-US" dirty="0"/>
              <a:t>算法</a:t>
            </a:r>
            <a:r>
              <a:rPr lang="en-US" altLang="zh-CN" dirty="0"/>
              <a:t>(</a:t>
            </a:r>
            <a:r>
              <a:rPr lang="zh-CN" altLang="en-US" dirty="0"/>
              <a:t>三维</a:t>
            </a:r>
            <a:r>
              <a:rPr lang="en-US" altLang="zh-CN" dirty="0"/>
              <a:t>)</a:t>
            </a:r>
            <a:endParaRPr lang="zh-CN" altLang="en-US" dirty="0"/>
          </a:p>
        </p:txBody>
      </p:sp>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内容占位符 2"/>
          <p:cNvSpPr>
            <a:spLocks noGrp="1"/>
          </p:cNvSpPr>
          <p:nvPr>
            <p:ph idx="1"/>
          </p:nvPr>
        </p:nvSpPr>
        <p:spPr>
          <a:xfrm>
            <a:off x="1585913" y="26988"/>
            <a:ext cx="9082087" cy="6426200"/>
          </a:xfrm>
        </p:spPr>
        <p:txBody>
          <a:bodyPr vert="horz" wrap="square" lIns="91440" tIns="45720" rIns="91440" bIns="45720" anchor="t" anchorCtr="0"/>
          <a:p>
            <a:pPr eaLnBrk="1" hangingPunct="1"/>
            <a:r>
              <a:rPr lang="en-US" altLang="zh-CN" sz="3600" dirty="0"/>
              <a:t>floyd()</a:t>
            </a:r>
            <a:endParaRPr lang="en-US" altLang="zh-CN" sz="3600" dirty="0"/>
          </a:p>
          <a:p>
            <a:pPr eaLnBrk="1" hangingPunct="1"/>
            <a:r>
              <a:rPr lang="en-US" altLang="zh-CN" sz="3600" dirty="0"/>
              <a:t>{</a:t>
            </a:r>
            <a:endParaRPr lang="en-US" altLang="zh-CN" sz="3600" dirty="0"/>
          </a:p>
          <a:p>
            <a:pPr eaLnBrk="1" hangingPunct="1"/>
            <a:r>
              <a:rPr lang="en-US" altLang="zh-CN" sz="3600" dirty="0"/>
              <a:t>        D[ ][ ]</a:t>
            </a:r>
            <a:r>
              <a:rPr lang="en-US" altLang="zh-CN" sz="3600" dirty="0">
                <a:sym typeface="Wingdings" panose="05000000000000000000" pitchFamily="2" charset="2"/>
              </a:rPr>
              <a:t></a:t>
            </a:r>
            <a:r>
              <a:rPr lang="zh-CN" altLang="en-US" sz="3600" dirty="0">
                <a:sym typeface="Wingdings" panose="05000000000000000000" pitchFamily="2" charset="2"/>
              </a:rPr>
              <a:t>边权值</a:t>
            </a:r>
            <a:endParaRPr lang="en-US" altLang="zh-CN" sz="3600" dirty="0">
              <a:sym typeface="Wingdings" panose="05000000000000000000" pitchFamily="2" charset="2"/>
            </a:endParaRPr>
          </a:p>
          <a:p>
            <a:pPr eaLnBrk="1" hangingPunct="1"/>
            <a:r>
              <a:rPr lang="en-US" altLang="zh-CN" sz="3600" dirty="0"/>
              <a:t>        for    k</a:t>
            </a:r>
            <a:r>
              <a:rPr lang="en-US" altLang="zh-CN" sz="3600" dirty="0">
                <a:sym typeface="Wingdings" panose="05000000000000000000" pitchFamily="2" charset="2"/>
              </a:rPr>
              <a:t>  1   to   n</a:t>
            </a:r>
            <a:endParaRPr lang="en-US" altLang="zh-CN" sz="3600" dirty="0">
              <a:sym typeface="Wingdings" panose="05000000000000000000" pitchFamily="2" charset="2"/>
            </a:endParaRPr>
          </a:p>
          <a:p>
            <a:pPr eaLnBrk="1" hangingPunct="1"/>
            <a:r>
              <a:rPr lang="en-US" altLang="zh-CN" sz="3600" dirty="0">
                <a:sym typeface="Wingdings" panose="05000000000000000000" pitchFamily="2" charset="2"/>
              </a:rPr>
              <a:t>          </a:t>
            </a:r>
            <a:r>
              <a:rPr lang="en-US" altLang="zh-CN" sz="3600" dirty="0"/>
              <a:t>for    i</a:t>
            </a:r>
            <a:r>
              <a:rPr lang="en-US" altLang="zh-CN" sz="3600" dirty="0">
                <a:sym typeface="Wingdings" panose="05000000000000000000" pitchFamily="2" charset="2"/>
              </a:rPr>
              <a:t>  1   to   n</a:t>
            </a:r>
            <a:endParaRPr lang="en-US" altLang="zh-CN" sz="3600" dirty="0">
              <a:sym typeface="Wingdings" panose="05000000000000000000" pitchFamily="2" charset="2"/>
            </a:endParaRPr>
          </a:p>
          <a:p>
            <a:pPr eaLnBrk="1" hangingPunct="1"/>
            <a:r>
              <a:rPr lang="en-US" altLang="zh-CN" sz="3600" dirty="0"/>
              <a:t>            for    j</a:t>
            </a:r>
            <a:r>
              <a:rPr lang="en-US" altLang="zh-CN" sz="3600" dirty="0">
                <a:sym typeface="Wingdings" panose="05000000000000000000" pitchFamily="2" charset="2"/>
              </a:rPr>
              <a:t>  1   to   n</a:t>
            </a:r>
            <a:endParaRPr lang="en-US" altLang="zh-CN" sz="3600" dirty="0">
              <a:sym typeface="Wingdings" panose="05000000000000000000" pitchFamily="2" charset="2"/>
            </a:endParaRPr>
          </a:p>
          <a:p>
            <a:pPr eaLnBrk="1" hangingPunct="1"/>
            <a:r>
              <a:rPr lang="en-US" altLang="zh-CN" sz="3600" dirty="0">
                <a:sym typeface="Wingdings" panose="05000000000000000000" pitchFamily="2" charset="2"/>
              </a:rPr>
              <a:t>             </a:t>
            </a:r>
            <a:r>
              <a:rPr lang="en-US" altLang="zh-CN" sz="4400" b="1" dirty="0">
                <a:sym typeface="Wingdings" panose="05000000000000000000" pitchFamily="2" charset="2"/>
              </a:rPr>
              <a:t>d</a:t>
            </a:r>
            <a:r>
              <a:rPr lang="en-US" altLang="zh-CN" sz="4400" b="1" baseline="-25000" dirty="0">
                <a:sym typeface="Wingdings" panose="05000000000000000000" pitchFamily="2" charset="2"/>
              </a:rPr>
              <a:t>i,j</a:t>
            </a:r>
            <a:r>
              <a:rPr lang="en-US" altLang="zh-CN" sz="4400" b="1" dirty="0">
                <a:sym typeface="Wingdings" panose="05000000000000000000" pitchFamily="2" charset="2"/>
              </a:rPr>
              <a:t> =min(d</a:t>
            </a:r>
            <a:r>
              <a:rPr lang="en-US" altLang="zh-CN" sz="4400" b="1" baseline="-25000" dirty="0">
                <a:sym typeface="Wingdings" panose="05000000000000000000" pitchFamily="2" charset="2"/>
              </a:rPr>
              <a:t>i,j</a:t>
            </a:r>
            <a:r>
              <a:rPr lang="en-US" altLang="zh-CN" sz="4400" b="1" dirty="0">
                <a:sym typeface="Wingdings" panose="05000000000000000000" pitchFamily="2" charset="2"/>
              </a:rPr>
              <a:t> , d</a:t>
            </a:r>
            <a:r>
              <a:rPr lang="en-US" altLang="zh-CN" sz="4400" b="1" baseline="-25000" dirty="0">
                <a:sym typeface="Wingdings" panose="05000000000000000000" pitchFamily="2" charset="2"/>
              </a:rPr>
              <a:t>i,k</a:t>
            </a:r>
            <a:r>
              <a:rPr lang="en-US" altLang="zh-CN" sz="4400" b="1" dirty="0">
                <a:sym typeface="Wingdings" panose="05000000000000000000" pitchFamily="2" charset="2"/>
              </a:rPr>
              <a:t> +d</a:t>
            </a:r>
            <a:r>
              <a:rPr lang="en-US" altLang="zh-CN" sz="4400" b="1" baseline="-25000" dirty="0">
                <a:sym typeface="Wingdings" panose="05000000000000000000" pitchFamily="2" charset="2"/>
              </a:rPr>
              <a:t>k,j</a:t>
            </a:r>
            <a:r>
              <a:rPr lang="en-US" altLang="zh-CN" sz="4400" b="1" dirty="0">
                <a:sym typeface="Wingdings" panose="05000000000000000000" pitchFamily="2" charset="2"/>
              </a:rPr>
              <a:t>)</a:t>
            </a:r>
            <a:endParaRPr lang="en-US" altLang="zh-CN" sz="3600" b="1" dirty="0">
              <a:sym typeface="Wingdings" panose="05000000000000000000" pitchFamily="2" charset="2"/>
            </a:endParaRPr>
          </a:p>
          <a:p>
            <a:pPr eaLnBrk="1" hangingPunct="1"/>
            <a:r>
              <a:rPr lang="en-US" altLang="zh-CN" sz="3600" dirty="0">
                <a:sym typeface="Wingdings" panose="05000000000000000000" pitchFamily="2" charset="2"/>
              </a:rPr>
              <a:t>         return   D[ ][ ]</a:t>
            </a:r>
            <a:endParaRPr lang="en-US" altLang="zh-CN" sz="3600" dirty="0"/>
          </a:p>
          <a:p>
            <a:pPr eaLnBrk="1" hangingPunct="1"/>
            <a:r>
              <a:rPr lang="en-US" altLang="zh-CN" sz="3600" dirty="0"/>
              <a:t>}</a:t>
            </a:r>
            <a:endParaRPr lang="zh-CN" altLang="en-US" sz="3600" dirty="0"/>
          </a:p>
        </p:txBody>
      </p:sp>
      <p:sp>
        <p:nvSpPr>
          <p:cNvPr id="130051" name="标题 1"/>
          <p:cNvSpPr>
            <a:spLocks noGrp="1"/>
          </p:cNvSpPr>
          <p:nvPr>
            <p:ph type="title"/>
          </p:nvPr>
        </p:nvSpPr>
        <p:spPr>
          <a:xfrm>
            <a:off x="4583113" y="274638"/>
            <a:ext cx="5627687" cy="1143000"/>
          </a:xfrm>
        </p:spPr>
        <p:txBody>
          <a:bodyPr vert="horz" wrap="square" lIns="91440" tIns="45720" rIns="91440" bIns="45720" anchor="ctr" anchorCtr="0"/>
          <a:p>
            <a:pPr eaLnBrk="1" hangingPunct="1"/>
            <a:r>
              <a:rPr lang="en-US" altLang="zh-CN" dirty="0"/>
              <a:t>floyd</a:t>
            </a:r>
            <a:r>
              <a:rPr lang="zh-CN" altLang="en-US" dirty="0"/>
              <a:t>算法</a:t>
            </a:r>
            <a:r>
              <a:rPr lang="en-US" altLang="zh-CN" dirty="0"/>
              <a:t>(</a:t>
            </a:r>
            <a:r>
              <a:rPr lang="zh-CN" altLang="en-US" dirty="0"/>
              <a:t>二维</a:t>
            </a:r>
            <a:r>
              <a:rPr lang="en-US" altLang="zh-CN" dirty="0"/>
              <a:t>)</a:t>
            </a:r>
            <a:endParaRPr lang="zh-CN" altLang="en-US" dirty="0"/>
          </a:p>
        </p:txBody>
      </p:sp>
    </p:spTree>
    <p:custDataLst>
      <p:tags r:id="rId1"/>
    </p:custData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
          <p:cNvSpPr>
            <a:spLocks noGrp="1"/>
          </p:cNvSpPr>
          <p:nvPr>
            <p:ph type="title"/>
          </p:nvPr>
        </p:nvSpPr>
        <p:spPr/>
        <p:txBody>
          <a:bodyPr vert="horz" wrap="square" lIns="91440" tIns="45720" rIns="91440" bIns="45720" anchor="ctr" anchorCtr="0"/>
          <a:p>
            <a:pPr eaLnBrk="1" hangingPunct="1"/>
            <a:r>
              <a:rPr lang="zh-CN" altLang="en-US" dirty="0"/>
              <a:t>举例</a:t>
            </a:r>
            <a:endParaRPr lang="zh-CN" altLang="en-US" dirty="0"/>
          </a:p>
        </p:txBody>
      </p:sp>
      <p:pic>
        <p:nvPicPr>
          <p:cNvPr id="131075" name="Picture 2"/>
          <p:cNvPicPr>
            <a:picLocks noChangeAspect="1"/>
          </p:cNvPicPr>
          <p:nvPr/>
        </p:nvPicPr>
        <p:blipFill>
          <a:blip r:embed="rId1"/>
          <a:stretch>
            <a:fillRect/>
          </a:stretch>
        </p:blipFill>
        <p:spPr>
          <a:xfrm>
            <a:off x="5808663" y="2205038"/>
            <a:ext cx="3721100" cy="3273425"/>
          </a:xfrm>
          <a:prstGeom prst="rect">
            <a:avLst/>
          </a:prstGeom>
          <a:noFill/>
          <a:ln w="9525">
            <a:noFill/>
          </a:ln>
        </p:spPr>
      </p:pic>
      <p:graphicFrame>
        <p:nvGraphicFramePr>
          <p:cNvPr id="5" name="表格 4"/>
          <p:cNvGraphicFramePr>
            <a:graphicFrameLocks noGrp="1"/>
          </p:cNvGraphicFramePr>
          <p:nvPr/>
        </p:nvGraphicFramePr>
        <p:xfrm>
          <a:off x="1665288" y="2100263"/>
          <a:ext cx="4032250" cy="3744912"/>
        </p:xfrm>
        <a:graphic>
          <a:graphicData uri="http://schemas.openxmlformats.org/drawingml/2006/table">
            <a:tbl>
              <a:tblPr firstRow="1" bandRow="1">
                <a:tableStyleId>{8799B23B-EC83-4686-B30A-512413B5E67A}</a:tableStyleId>
              </a:tblPr>
              <a:tblGrid>
                <a:gridCol w="671830"/>
                <a:gridCol w="672465"/>
                <a:gridCol w="671830"/>
                <a:gridCol w="671830"/>
                <a:gridCol w="672465"/>
                <a:gridCol w="671830"/>
              </a:tblGrid>
              <a:tr h="624152">
                <a:tc>
                  <a:txBody>
                    <a:bodyPr/>
                    <a:lstStyle/>
                    <a:p>
                      <a:pPr algn="ctr"/>
                      <a:r>
                        <a:rPr lang="en-US" altLang="zh-CN" sz="2000" b="1" smtClean="0"/>
                        <a:t>D[0]</a:t>
                      </a:r>
                      <a:endParaRPr lang="zh-CN" altLang="en-US" sz="2000" b="1"/>
                    </a:p>
                  </a:txBody>
                  <a:tcPr marL="91435" marR="91435" marT="45726" marB="45726" anchor="ctr" anchorCtr="1">
                    <a:solidFill>
                      <a:srgbClr val="FFC000"/>
                    </a:solidFill>
                  </a:tcPr>
                </a:tc>
                <a:tc>
                  <a:txBody>
                    <a:bodyPr/>
                    <a:lstStyle/>
                    <a:p>
                      <a:pPr algn="ctr"/>
                      <a:r>
                        <a:rPr lang="en-US" altLang="zh-CN" sz="3200" b="1" smtClean="0">
                          <a:solidFill>
                            <a:srgbClr val="C00000"/>
                          </a:solidFill>
                        </a:rPr>
                        <a:t>1</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en-US" altLang="zh-CN" sz="3200" b="1" smtClean="0">
                          <a:solidFill>
                            <a:srgbClr val="C00000"/>
                          </a:solidFill>
                        </a:rPr>
                        <a:t>2</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en-US" altLang="zh-CN" sz="3200" b="1" smtClean="0">
                          <a:solidFill>
                            <a:srgbClr val="C00000"/>
                          </a:solidFill>
                        </a:rPr>
                        <a:t>3</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en-US" altLang="zh-CN" sz="3200" b="1" smtClean="0">
                          <a:solidFill>
                            <a:srgbClr val="C00000"/>
                          </a:solidFill>
                        </a:rPr>
                        <a:t>4</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en-US" altLang="zh-CN" sz="3200" b="1" smtClean="0">
                          <a:solidFill>
                            <a:srgbClr val="C00000"/>
                          </a:solidFill>
                        </a:rPr>
                        <a:t>5</a:t>
                      </a:r>
                      <a:endParaRPr lang="zh-CN" altLang="en-US" sz="3200" b="1">
                        <a:solidFill>
                          <a:srgbClr val="C00000"/>
                        </a:solidFill>
                      </a:endParaRPr>
                    </a:p>
                  </a:txBody>
                  <a:tcPr marL="91435" marR="91435" marT="45726" marB="45726" anchor="ctr" anchorCtr="1">
                    <a:solidFill>
                      <a:srgbClr val="CCFF99"/>
                    </a:solidFill>
                  </a:tcPr>
                </a:tc>
              </a:tr>
              <a:tr h="624152">
                <a:tc>
                  <a:txBody>
                    <a:bodyPr/>
                    <a:lstStyle/>
                    <a:p>
                      <a:pPr algn="ctr"/>
                      <a:r>
                        <a:rPr lang="en-US" altLang="zh-CN" sz="3200" b="1" smtClean="0">
                          <a:solidFill>
                            <a:srgbClr val="C00000"/>
                          </a:solidFill>
                        </a:rPr>
                        <a:t>1</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en-US" altLang="zh-CN" sz="3200" b="1" smtClean="0"/>
                        <a:t>0</a:t>
                      </a:r>
                      <a:endParaRPr lang="zh-CN" altLang="en-US" sz="3200" b="1"/>
                    </a:p>
                  </a:txBody>
                  <a:tcPr marL="91435" marR="91435" marT="45726" marB="45726" anchor="ctr" anchorCtr="1">
                    <a:solidFill>
                      <a:schemeClr val="bg2"/>
                    </a:solidFill>
                  </a:tcPr>
                </a:tc>
                <a:tc>
                  <a:txBody>
                    <a:bodyPr/>
                    <a:lstStyle/>
                    <a:p>
                      <a:pPr algn="ctr"/>
                      <a:r>
                        <a:rPr lang="en-US" altLang="zh-CN" sz="3200" b="1" smtClean="0"/>
                        <a:t>3</a:t>
                      </a:r>
                      <a:endParaRPr lang="zh-CN" altLang="en-US" sz="3200" b="1"/>
                    </a:p>
                  </a:txBody>
                  <a:tcPr marL="91435" marR="91435" marT="45726" marB="45726" anchor="ctr" anchorCtr="1">
                    <a:solidFill>
                      <a:schemeClr val="bg2"/>
                    </a:solidFill>
                  </a:tcPr>
                </a:tc>
                <a:tc>
                  <a:txBody>
                    <a:bodyPr/>
                    <a:lstStyle/>
                    <a:p>
                      <a:pPr algn="ctr"/>
                      <a:r>
                        <a:rPr lang="en-US" altLang="zh-CN" sz="3200" b="1" smtClean="0"/>
                        <a:t>8</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en-US" altLang="zh-CN" sz="3200" b="1" smtClean="0"/>
                        <a:t>-4</a:t>
                      </a:r>
                      <a:endParaRPr lang="zh-CN" altLang="en-US" sz="3200" b="1"/>
                    </a:p>
                  </a:txBody>
                  <a:tcPr marL="91435" marR="91435" marT="45726" marB="45726" anchor="ctr" anchorCtr="1">
                    <a:solidFill>
                      <a:schemeClr val="bg2"/>
                    </a:solidFill>
                  </a:tcPr>
                </a:tc>
              </a:tr>
              <a:tr h="624152">
                <a:tc>
                  <a:txBody>
                    <a:bodyPr/>
                    <a:lstStyle/>
                    <a:p>
                      <a:pPr algn="ctr"/>
                      <a:r>
                        <a:rPr lang="en-US" altLang="zh-CN" sz="3200" b="1" smtClean="0">
                          <a:solidFill>
                            <a:srgbClr val="C00000"/>
                          </a:solidFill>
                        </a:rPr>
                        <a:t>2</a:t>
                      </a:r>
                      <a:endParaRPr lang="zh-CN" altLang="en-US" sz="3200" b="1">
                        <a:solidFill>
                          <a:srgbClr val="C00000"/>
                        </a:solidFill>
                      </a:endParaRPr>
                    </a:p>
                  </a:txBody>
                  <a:tcPr marL="91435" marR="91435" marT="45726" marB="45726"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3200" b="1" smtClean="0"/>
                        <a:t>∞</a:t>
                      </a:r>
                      <a:endParaRPr lang="zh-CN" altLang="en-US" sz="3200" b="1" smtClean="0"/>
                    </a:p>
                  </a:txBody>
                  <a:tcPr marL="91435" marR="91435" marT="45726" marB="45726" anchor="ctr" anchorCtr="1">
                    <a:solidFill>
                      <a:schemeClr val="bg2"/>
                    </a:solidFill>
                  </a:tcPr>
                </a:tc>
                <a:tc>
                  <a:txBody>
                    <a:bodyPr/>
                    <a:lstStyle/>
                    <a:p>
                      <a:pPr algn="ctr"/>
                      <a:r>
                        <a:rPr lang="en-US" altLang="zh-CN" sz="3200" b="1" smtClean="0"/>
                        <a:t>0</a:t>
                      </a:r>
                      <a:endParaRPr lang="zh-CN" altLang="en-US" sz="3200" b="1"/>
                    </a:p>
                  </a:txBody>
                  <a:tcPr marL="91435" marR="91435" marT="45726" marB="45726"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3200" b="1" smtClean="0"/>
                        <a:t>∞</a:t>
                      </a:r>
                      <a:endParaRPr lang="zh-CN" altLang="en-US" sz="3200" b="1" smtClean="0"/>
                    </a:p>
                  </a:txBody>
                  <a:tcPr marL="91435" marR="91435" marT="45726" marB="45726" anchor="ctr" anchorCtr="1">
                    <a:solidFill>
                      <a:schemeClr val="bg2"/>
                    </a:solidFill>
                  </a:tcPr>
                </a:tc>
                <a:tc>
                  <a:txBody>
                    <a:bodyPr/>
                    <a:lstStyle/>
                    <a:p>
                      <a:pPr algn="ctr"/>
                      <a:r>
                        <a:rPr lang="en-US" altLang="zh-CN" sz="3200" b="1" smtClean="0"/>
                        <a:t>1</a:t>
                      </a:r>
                      <a:endParaRPr lang="zh-CN" altLang="en-US" sz="3200" b="1"/>
                    </a:p>
                  </a:txBody>
                  <a:tcPr marL="91435" marR="91435" marT="45726" marB="45726" anchor="ctr" anchorCtr="1">
                    <a:solidFill>
                      <a:schemeClr val="bg2"/>
                    </a:solidFill>
                  </a:tcPr>
                </a:tc>
                <a:tc>
                  <a:txBody>
                    <a:bodyPr/>
                    <a:lstStyle/>
                    <a:p>
                      <a:pPr algn="ctr"/>
                      <a:r>
                        <a:rPr lang="en-US" altLang="zh-CN" sz="3200" b="1" smtClean="0"/>
                        <a:t>7</a:t>
                      </a:r>
                      <a:endParaRPr lang="zh-CN" altLang="en-US" sz="3200" b="1"/>
                    </a:p>
                  </a:txBody>
                  <a:tcPr marL="91435" marR="91435" marT="45726" marB="45726" anchor="ctr" anchorCtr="1">
                    <a:solidFill>
                      <a:schemeClr val="bg2"/>
                    </a:solidFill>
                  </a:tcPr>
                </a:tc>
              </a:tr>
              <a:tr h="624152">
                <a:tc>
                  <a:txBody>
                    <a:bodyPr/>
                    <a:lstStyle/>
                    <a:p>
                      <a:pPr algn="ctr"/>
                      <a:r>
                        <a:rPr lang="en-US" altLang="zh-CN" sz="3200" b="1" smtClean="0">
                          <a:solidFill>
                            <a:srgbClr val="C00000"/>
                          </a:solidFill>
                        </a:rPr>
                        <a:t>3</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en-US" altLang="zh-CN" sz="3200" b="1" smtClean="0"/>
                        <a:t>4</a:t>
                      </a:r>
                      <a:endParaRPr lang="zh-CN" altLang="en-US" sz="3200" b="1"/>
                    </a:p>
                  </a:txBody>
                  <a:tcPr marL="91435" marR="91435" marT="45726" marB="45726" anchor="ctr" anchorCtr="1">
                    <a:solidFill>
                      <a:schemeClr val="bg2"/>
                    </a:solidFill>
                  </a:tcPr>
                </a:tc>
                <a:tc>
                  <a:txBody>
                    <a:bodyPr/>
                    <a:lstStyle/>
                    <a:p>
                      <a:pPr algn="ctr"/>
                      <a:r>
                        <a:rPr lang="en-US" altLang="zh-CN" sz="3200" b="1" smtClean="0"/>
                        <a:t>0</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r>
              <a:tr h="624152">
                <a:tc>
                  <a:txBody>
                    <a:bodyPr/>
                    <a:lstStyle/>
                    <a:p>
                      <a:pPr algn="ctr"/>
                      <a:r>
                        <a:rPr lang="en-US" altLang="zh-CN" sz="3200" b="1" smtClean="0">
                          <a:solidFill>
                            <a:srgbClr val="C00000"/>
                          </a:solidFill>
                        </a:rPr>
                        <a:t>4</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en-US" altLang="zh-CN" sz="3200" b="1" smtClean="0"/>
                        <a:t>2</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en-US" altLang="zh-CN" sz="3200" b="1" smtClean="0"/>
                        <a:t>-5</a:t>
                      </a:r>
                      <a:endParaRPr lang="zh-CN" altLang="en-US" sz="3200" b="1"/>
                    </a:p>
                  </a:txBody>
                  <a:tcPr marL="91435" marR="91435" marT="45726" marB="45726" anchor="ctr" anchorCtr="1">
                    <a:solidFill>
                      <a:schemeClr val="bg2"/>
                    </a:solidFill>
                  </a:tcPr>
                </a:tc>
                <a:tc>
                  <a:txBody>
                    <a:bodyPr/>
                    <a:lstStyle/>
                    <a:p>
                      <a:pPr algn="ctr"/>
                      <a:r>
                        <a:rPr lang="en-US" altLang="zh-CN" sz="3200" b="1" smtClean="0"/>
                        <a:t>0</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r>
              <a:tr h="624152">
                <a:tc>
                  <a:txBody>
                    <a:bodyPr/>
                    <a:lstStyle/>
                    <a:p>
                      <a:pPr algn="ctr"/>
                      <a:r>
                        <a:rPr lang="en-US" altLang="zh-CN" sz="3200" b="1" smtClean="0">
                          <a:solidFill>
                            <a:srgbClr val="C00000"/>
                          </a:solidFill>
                        </a:rPr>
                        <a:t>5</a:t>
                      </a:r>
                      <a:endParaRPr lang="zh-CN" altLang="en-US" sz="3200" b="1">
                        <a:solidFill>
                          <a:srgbClr val="C00000"/>
                        </a:solidFill>
                      </a:endParaRPr>
                    </a:p>
                  </a:txBody>
                  <a:tcPr marL="91435" marR="91435" marT="45726" marB="45726" anchor="ctr" anchorCtr="1">
                    <a:solidFill>
                      <a:srgbClr val="CCFF99"/>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zh-CN" altLang="en-US" sz="3200" b="1" smtClean="0"/>
                        <a:t>∞</a:t>
                      </a:r>
                      <a:endParaRPr lang="zh-CN" altLang="en-US" sz="3200" b="1"/>
                    </a:p>
                  </a:txBody>
                  <a:tcPr marL="91435" marR="91435" marT="45726" marB="45726" anchor="ctr" anchorCtr="1">
                    <a:solidFill>
                      <a:schemeClr val="bg2"/>
                    </a:solidFill>
                  </a:tcPr>
                </a:tc>
                <a:tc>
                  <a:txBody>
                    <a:bodyPr/>
                    <a:lstStyle/>
                    <a:p>
                      <a:pPr algn="ctr"/>
                      <a:r>
                        <a:rPr lang="en-US" altLang="zh-CN" sz="3200" b="1" smtClean="0"/>
                        <a:t>6</a:t>
                      </a:r>
                      <a:endParaRPr lang="zh-CN" altLang="en-US" sz="3200" b="1"/>
                    </a:p>
                  </a:txBody>
                  <a:tcPr marL="91435" marR="91435" marT="45726" marB="45726" anchor="ctr" anchorCtr="1">
                    <a:solidFill>
                      <a:schemeClr val="bg2"/>
                    </a:solidFill>
                  </a:tcPr>
                </a:tc>
                <a:tc>
                  <a:txBody>
                    <a:bodyPr/>
                    <a:lstStyle/>
                    <a:p>
                      <a:pPr algn="ctr"/>
                      <a:r>
                        <a:rPr lang="en-US" altLang="zh-CN" sz="3200" b="1" smtClean="0"/>
                        <a:t>0</a:t>
                      </a:r>
                      <a:endParaRPr lang="zh-CN" altLang="en-US" sz="3200" b="1"/>
                    </a:p>
                  </a:txBody>
                  <a:tcPr marL="91435" marR="91435" marT="45726" marB="45726" anchor="ctr" anchorCtr="1">
                    <a:solidFill>
                      <a:schemeClr val="bg2"/>
                    </a:solidFill>
                  </a:tcPr>
                </a:tc>
              </a:tr>
            </a:tbl>
          </a:graphicData>
        </a:graphic>
      </p:graphicFrame>
      <p:sp>
        <p:nvSpPr>
          <p:cNvPr id="131127" name="内容占位符 2"/>
          <p:cNvSpPr>
            <a:spLocks noGrp="1"/>
          </p:cNvSpPr>
          <p:nvPr>
            <p:ph idx="1"/>
          </p:nvPr>
        </p:nvSpPr>
        <p:spPr>
          <a:xfrm>
            <a:off x="1536700" y="1423988"/>
            <a:ext cx="4321175" cy="709612"/>
          </a:xfrm>
        </p:spPr>
        <p:txBody>
          <a:bodyPr vert="horz" wrap="square" lIns="91440" tIns="45720" rIns="91440" bIns="45720" anchor="t" anchorCtr="0"/>
          <a:p>
            <a:pPr eaLnBrk="1" hangingPunct="1"/>
            <a:r>
              <a:rPr lang="zh-CN" altLang="en-US" b="1" dirty="0"/>
              <a:t>初态</a:t>
            </a:r>
            <a:r>
              <a:rPr lang="en-US" altLang="zh-CN" b="1" dirty="0"/>
              <a:t>—d[0][ ][ ]—k=0</a:t>
            </a:r>
            <a:endParaRPr lang="zh-CN" altLang="en-US" b="1" dirty="0"/>
          </a:p>
        </p:txBody>
      </p:sp>
      <p:sp>
        <p:nvSpPr>
          <p:cNvPr id="6" name="椭圆 5"/>
          <p:cNvSpPr/>
          <p:nvPr/>
        </p:nvSpPr>
        <p:spPr>
          <a:xfrm>
            <a:off x="9155113" y="1557338"/>
            <a:ext cx="1512888" cy="1727200"/>
          </a:xfrm>
          <a:prstGeom prst="ellipse">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C00000"/>
                </a:solidFill>
                <a:effectLst/>
                <a:uLnTx/>
                <a:uFillTx/>
                <a:latin typeface="+mn-lt"/>
                <a:ea typeface="+mn-ea"/>
                <a:cs typeface="+mn-cs"/>
              </a:rPr>
              <a:t>中间顶点集合为空</a:t>
            </a: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cxnSp>
        <p:nvCxnSpPr>
          <p:cNvPr id="8" name="曲线连接符 35"/>
          <p:cNvCxnSpPr>
            <a:stCxn id="6" idx="4"/>
            <a:endCxn id="10" idx="0"/>
          </p:cNvCxnSpPr>
          <p:nvPr/>
        </p:nvCxnSpPr>
        <p:spPr>
          <a:xfrm rot="16200000" flipH="1">
            <a:off x="8688388" y="4508500"/>
            <a:ext cx="2447925" cy="0"/>
          </a:xfrm>
          <a:prstGeom prst="curvedConnector3">
            <a:avLst>
              <a:gd name="adj1" fmla="val 50000"/>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28025" y="260350"/>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0" name="椭圆 9"/>
          <p:cNvSpPr/>
          <p:nvPr/>
        </p:nvSpPr>
        <p:spPr>
          <a:xfrm>
            <a:off x="9551988" y="5732463"/>
            <a:ext cx="720725" cy="72072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1" name="曲线连接符 35"/>
          <p:cNvCxnSpPr>
            <a:stCxn id="9" idx="6"/>
            <a:endCxn id="6" idx="0"/>
          </p:cNvCxnSpPr>
          <p:nvPr/>
        </p:nvCxnSpPr>
        <p:spPr>
          <a:xfrm>
            <a:off x="8975725" y="584200"/>
            <a:ext cx="936625" cy="973138"/>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22" name="Picture 2"/>
          <p:cNvPicPr>
            <a:picLocks noChangeAspect="1"/>
          </p:cNvPicPr>
          <p:nvPr/>
        </p:nvPicPr>
        <p:blipFill>
          <a:blip r:embed="rId1"/>
          <a:stretch>
            <a:fillRect/>
          </a:stretch>
        </p:blipFill>
        <p:spPr>
          <a:xfrm>
            <a:off x="6240463" y="404813"/>
            <a:ext cx="3436937" cy="3024187"/>
          </a:xfrm>
          <a:prstGeom prst="rect">
            <a:avLst/>
          </a:prstGeom>
          <a:noFill/>
          <a:ln w="9525">
            <a:noFill/>
          </a:ln>
        </p:spPr>
      </p:pic>
      <p:sp>
        <p:nvSpPr>
          <p:cNvPr id="133123" name="内容占位符 2"/>
          <p:cNvSpPr>
            <a:spLocks noGrp="1"/>
          </p:cNvSpPr>
          <p:nvPr>
            <p:ph idx="1"/>
          </p:nvPr>
        </p:nvSpPr>
        <p:spPr>
          <a:xfrm>
            <a:off x="1631950" y="127000"/>
            <a:ext cx="5040313" cy="709613"/>
          </a:xfrm>
        </p:spPr>
        <p:txBody>
          <a:bodyPr vert="horz" wrap="square" lIns="91440" tIns="45720" rIns="91440" bIns="45720" anchor="t" anchorCtr="0"/>
          <a:p>
            <a:pPr eaLnBrk="1" hangingPunct="1"/>
            <a:r>
              <a:rPr lang="en-US" altLang="zh-CN" b="1" dirty="0"/>
              <a:t>k=1</a:t>
            </a:r>
            <a:r>
              <a:rPr lang="zh-CN" altLang="en-US" b="1" dirty="0"/>
              <a:t>，中间顶点集</a:t>
            </a:r>
            <a:r>
              <a:rPr lang="en-US" altLang="zh-CN" b="1" dirty="0"/>
              <a:t>{1}</a:t>
            </a:r>
            <a:endParaRPr lang="zh-CN" altLang="en-US" b="1" dirty="0"/>
          </a:p>
        </p:txBody>
      </p:sp>
      <p:graphicFrame>
        <p:nvGraphicFramePr>
          <p:cNvPr id="5" name="表格 4"/>
          <p:cNvGraphicFramePr>
            <a:graphicFrameLocks noGrp="1"/>
          </p:cNvGraphicFramePr>
          <p:nvPr/>
        </p:nvGraphicFramePr>
        <p:xfrm>
          <a:off x="7175500" y="3357563"/>
          <a:ext cx="3422650" cy="3213100"/>
        </p:xfrm>
        <a:graphic>
          <a:graphicData uri="http://schemas.openxmlformats.org/drawingml/2006/table">
            <a:tbl>
              <a:tblPr firstRow="1" bandRow="1">
                <a:tableStyleId>{8799B23B-EC83-4686-B30A-512413B5E67A}</a:tableStyleId>
              </a:tblPr>
              <a:tblGrid>
                <a:gridCol w="570230"/>
                <a:gridCol w="570865"/>
                <a:gridCol w="570230"/>
                <a:gridCol w="570230"/>
                <a:gridCol w="570865"/>
                <a:gridCol w="570230"/>
              </a:tblGrid>
              <a:tr h="529565">
                <a:tc>
                  <a:txBody>
                    <a:bodyPr/>
                    <a:lstStyle/>
                    <a:p>
                      <a:pPr algn="ctr"/>
                      <a:r>
                        <a:rPr lang="en-US" altLang="zh-CN" sz="1800" b="1" smtClean="0"/>
                        <a:t>D[1]</a:t>
                      </a:r>
                      <a:endParaRPr lang="zh-CN" altLang="en-US" sz="1800" b="1"/>
                    </a:p>
                  </a:txBody>
                  <a:tcPr marL="77612" marR="77612" marT="38797" marB="3879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rgbClr val="CCFF99"/>
                    </a:solidFill>
                  </a:tcPr>
                </a:tc>
              </a:tr>
              <a:tr h="529565">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algn="ctr"/>
                      <a:r>
                        <a:rPr lang="en-US" altLang="zh-CN" sz="2800" b="1" smtClean="0"/>
                        <a:t>3</a:t>
                      </a:r>
                      <a:endParaRPr lang="zh-CN" altLang="en-US" sz="2800" b="1"/>
                    </a:p>
                  </a:txBody>
                  <a:tcPr marL="77612" marR="77612" marT="38797" marB="38797" anchor="ctr" anchorCtr="1">
                    <a:solidFill>
                      <a:schemeClr val="bg2"/>
                    </a:solidFill>
                  </a:tcPr>
                </a:tc>
                <a:tc>
                  <a:txBody>
                    <a:bodyPr/>
                    <a:lstStyle/>
                    <a:p>
                      <a:pPr algn="ctr"/>
                      <a:r>
                        <a:rPr lang="en-US" altLang="zh-CN" sz="2800" b="1" smtClean="0"/>
                        <a:t>8</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en-US" altLang="zh-CN" sz="2800" b="1" smtClean="0"/>
                        <a:t>-4</a:t>
                      </a:r>
                      <a:endParaRPr lang="zh-CN" altLang="en-US" sz="2800" b="1"/>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t>∞</a:t>
                      </a:r>
                      <a:endParaRPr lang="zh-CN" altLang="en-US" sz="2800" b="1" smtClean="0"/>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t>∞</a:t>
                      </a:r>
                      <a:endParaRPr lang="zh-CN" altLang="en-US" sz="2800" b="1" smtClean="0"/>
                    </a:p>
                  </a:txBody>
                  <a:tcPr marL="77612" marR="77612" marT="38797" marB="38797" anchor="ctr" anchorCtr="1">
                    <a:solidFill>
                      <a:schemeClr val="bg2"/>
                    </a:solidFill>
                  </a:tcPr>
                </a:tc>
                <a:tc>
                  <a:txBody>
                    <a:bodyPr/>
                    <a:lstStyle/>
                    <a:p>
                      <a:pPr algn="ctr"/>
                      <a:r>
                        <a:rPr lang="en-US" altLang="zh-CN" sz="2800" b="1" smtClean="0"/>
                        <a:t>1</a:t>
                      </a:r>
                      <a:endParaRPr lang="zh-CN" altLang="en-US" sz="2800" b="1"/>
                    </a:p>
                  </a:txBody>
                  <a:tcPr marL="77612" marR="77612" marT="38797" marB="38797" anchor="ctr" anchorCtr="1">
                    <a:solidFill>
                      <a:schemeClr val="bg2"/>
                    </a:solidFill>
                  </a:tcPr>
                </a:tc>
                <a:tc>
                  <a:txBody>
                    <a:bodyPr/>
                    <a:lstStyle/>
                    <a:p>
                      <a:pPr algn="ctr"/>
                      <a:r>
                        <a:rPr lang="en-US" altLang="zh-CN" sz="2800" b="1" smtClean="0"/>
                        <a:t>7</a:t>
                      </a:r>
                      <a:endParaRPr lang="zh-CN" altLang="en-US" sz="2800" b="1"/>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en-US" altLang="zh-CN" sz="2800" b="1" smtClean="0"/>
                        <a:t>4</a:t>
                      </a:r>
                      <a:endParaRPr lang="zh-CN" altLang="en-US" sz="2800" b="1"/>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r>
              <a:tr h="565273">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t>2</a:t>
                      </a:r>
                      <a:endParaRPr lang="zh-CN" altLang="en-US" sz="2800" b="1"/>
                    </a:p>
                  </a:txBody>
                  <a:tcPr marL="77612" marR="77612" marT="38797" marB="38797" anchor="ctr" anchorCtr="1">
                    <a:solidFill>
                      <a:schemeClr val="bg2"/>
                    </a:solidFill>
                  </a:tcPr>
                </a:tc>
                <a:tc>
                  <a:txBody>
                    <a:bodyPr/>
                    <a:lstStyle/>
                    <a:p>
                      <a:pPr algn="ctr"/>
                      <a:r>
                        <a:rPr lang="en-US" altLang="zh-CN" sz="3200" b="1" smtClean="0">
                          <a:solidFill>
                            <a:srgbClr val="C00000"/>
                          </a:solidFill>
                        </a:rPr>
                        <a:t>5</a:t>
                      </a:r>
                      <a:endParaRPr lang="zh-CN" altLang="en-US" sz="2800" b="1">
                        <a:solidFill>
                          <a:srgbClr val="C00000"/>
                        </a:solidFill>
                      </a:endParaRPr>
                    </a:p>
                  </a:txBody>
                  <a:tcPr marL="77612" marR="77612" marT="38797" marB="38797" anchor="ctr" anchorCtr="1">
                    <a:solidFill>
                      <a:schemeClr val="bg2"/>
                    </a:solidFill>
                  </a:tcPr>
                </a:tc>
                <a:tc>
                  <a:txBody>
                    <a:bodyPr/>
                    <a:lstStyle/>
                    <a:p>
                      <a:pPr algn="ctr"/>
                      <a:r>
                        <a:rPr lang="en-US" altLang="zh-CN" sz="2800" b="1" smtClean="0"/>
                        <a:t>-5</a:t>
                      </a:r>
                      <a:endParaRPr lang="zh-CN" altLang="en-US" sz="2800" b="1"/>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en-US" altLang="zh-CN" sz="2800" b="1" smtClean="0"/>
                        <a:t>6</a:t>
                      </a:r>
                      <a:endParaRPr lang="zh-CN" altLang="en-US" sz="2800" b="1"/>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r>
            </a:tbl>
          </a:graphicData>
        </a:graphic>
      </p:graphicFrame>
      <p:graphicFrame>
        <p:nvGraphicFramePr>
          <p:cNvPr id="9" name="表格 8"/>
          <p:cNvGraphicFramePr>
            <a:graphicFrameLocks noGrp="1"/>
          </p:cNvGraphicFramePr>
          <p:nvPr/>
        </p:nvGraphicFramePr>
        <p:xfrm>
          <a:off x="1685925" y="908050"/>
          <a:ext cx="3421380" cy="3178176"/>
        </p:xfrm>
        <a:graphic>
          <a:graphicData uri="http://schemas.openxmlformats.org/drawingml/2006/table">
            <a:tbl>
              <a:tblPr firstRow="1" bandRow="1">
                <a:tableStyleId>{8799B23B-EC83-4686-B30A-512413B5E67A}</a:tableStyleId>
              </a:tblPr>
              <a:tblGrid>
                <a:gridCol w="570230"/>
                <a:gridCol w="570230"/>
                <a:gridCol w="570230"/>
                <a:gridCol w="570230"/>
                <a:gridCol w="570230"/>
                <a:gridCol w="570230"/>
              </a:tblGrid>
              <a:tr h="529696">
                <a:tc>
                  <a:txBody>
                    <a:bodyPr/>
                    <a:lstStyle/>
                    <a:p>
                      <a:pPr algn="ctr"/>
                      <a:r>
                        <a:rPr lang="en-US" altLang="zh-CN" sz="1800" b="1" smtClean="0"/>
                        <a:t>D[0]</a:t>
                      </a:r>
                      <a:endParaRPr lang="zh-CN" altLang="en-US" sz="1800" b="1"/>
                    </a:p>
                  </a:txBody>
                  <a:tcPr marL="77576" marR="77576"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t>0</a:t>
                      </a:r>
                      <a:endParaRPr lang="zh-CN" altLang="en-US" sz="2800" b="1"/>
                    </a:p>
                  </a:txBody>
                  <a:tcPr marL="77576" marR="77576" marT="38807" marB="38807" anchor="ctr" anchorCtr="1">
                    <a:solidFill>
                      <a:schemeClr val="bg2"/>
                    </a:solidFill>
                  </a:tcPr>
                </a:tc>
                <a:tc>
                  <a:txBody>
                    <a:bodyPr/>
                    <a:lstStyle/>
                    <a:p>
                      <a:pPr algn="ctr"/>
                      <a:r>
                        <a:rPr lang="en-US" altLang="zh-CN" sz="2800" b="1" smtClean="0"/>
                        <a:t>3</a:t>
                      </a:r>
                      <a:endParaRPr lang="zh-CN" altLang="en-US" sz="2800" b="1"/>
                    </a:p>
                  </a:txBody>
                  <a:tcPr marL="77576" marR="77576" marT="38807" marB="38807" anchor="ctr" anchorCtr="1">
                    <a:solidFill>
                      <a:schemeClr val="bg2"/>
                    </a:solidFill>
                  </a:tcPr>
                </a:tc>
                <a:tc>
                  <a:txBody>
                    <a:bodyPr/>
                    <a:lstStyle/>
                    <a:p>
                      <a:pPr algn="ctr"/>
                      <a:r>
                        <a:rPr lang="en-US" altLang="zh-CN" sz="2800" b="1" smtClean="0"/>
                        <a:t>8</a:t>
                      </a:r>
                      <a:endParaRPr lang="zh-CN" altLang="en-US" sz="2800" b="1"/>
                    </a:p>
                  </a:txBody>
                  <a:tcPr marL="77576" marR="77576" marT="38807" marB="38807" anchor="ctr" anchorCtr="1">
                    <a:solidFill>
                      <a:schemeClr val="bg2"/>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c>
                  <a:txBody>
                    <a:bodyPr/>
                    <a:lstStyle/>
                    <a:p>
                      <a:pPr algn="ctr"/>
                      <a:r>
                        <a:rPr lang="en-US" altLang="zh-CN" sz="2800" b="1" smtClean="0"/>
                        <a:t>-4</a:t>
                      </a:r>
                      <a:endParaRPr lang="zh-CN" altLang="en-US" sz="2800" b="1"/>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t>∞</a:t>
                      </a:r>
                      <a:endParaRPr lang="zh-CN" altLang="en-US" sz="2800" b="1" smtClean="0"/>
                    </a:p>
                  </a:txBody>
                  <a:tcPr marL="77576" marR="77576" marT="38807" marB="38807" anchor="ctr" anchorCtr="1">
                    <a:solidFill>
                      <a:schemeClr val="bg2"/>
                    </a:solidFill>
                  </a:tcPr>
                </a:tc>
                <a:tc>
                  <a:txBody>
                    <a:bodyPr/>
                    <a:lstStyle/>
                    <a:p>
                      <a:pPr algn="ctr"/>
                      <a:r>
                        <a:rPr lang="en-US" altLang="zh-CN" sz="2800" b="1" smtClean="0"/>
                        <a:t>0</a:t>
                      </a:r>
                      <a:endParaRPr lang="zh-CN" altLang="en-US" sz="2800" b="1"/>
                    </a:p>
                  </a:txBody>
                  <a:tcPr marL="77576" marR="77576"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t>∞</a:t>
                      </a:r>
                      <a:endParaRPr lang="zh-CN" altLang="en-US" sz="2800" b="1" smtClean="0"/>
                    </a:p>
                  </a:txBody>
                  <a:tcPr marL="77576" marR="77576" marT="38807" marB="38807" anchor="ctr" anchorCtr="1">
                    <a:solidFill>
                      <a:schemeClr val="bg2"/>
                    </a:solidFill>
                  </a:tcPr>
                </a:tc>
                <a:tc>
                  <a:txBody>
                    <a:bodyPr/>
                    <a:lstStyle/>
                    <a:p>
                      <a:pPr algn="ctr"/>
                      <a:r>
                        <a:rPr lang="en-US" altLang="zh-CN" sz="2800" b="1" smtClean="0"/>
                        <a:t>1</a:t>
                      </a:r>
                      <a:endParaRPr lang="zh-CN" altLang="en-US" sz="2800" b="1"/>
                    </a:p>
                  </a:txBody>
                  <a:tcPr marL="77576" marR="77576" marT="38807" marB="38807" anchor="ctr" anchorCtr="1">
                    <a:solidFill>
                      <a:schemeClr val="bg2"/>
                    </a:solidFill>
                  </a:tcPr>
                </a:tc>
                <a:tc>
                  <a:txBody>
                    <a:bodyPr/>
                    <a:lstStyle/>
                    <a:p>
                      <a:pPr algn="ctr"/>
                      <a:r>
                        <a:rPr lang="en-US" altLang="zh-CN" sz="2800" b="1" smtClean="0"/>
                        <a:t>7</a:t>
                      </a:r>
                      <a:endParaRPr lang="zh-CN" altLang="en-US" sz="2800" b="1"/>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c>
                  <a:txBody>
                    <a:bodyPr/>
                    <a:lstStyle/>
                    <a:p>
                      <a:pPr algn="ctr"/>
                      <a:r>
                        <a:rPr lang="en-US" altLang="zh-CN" sz="2800" b="1" smtClean="0"/>
                        <a:t>4</a:t>
                      </a:r>
                      <a:endParaRPr lang="zh-CN" altLang="en-US" sz="2800" b="1"/>
                    </a:p>
                  </a:txBody>
                  <a:tcPr marL="77576" marR="77576" marT="38807" marB="38807" anchor="ctr" anchorCtr="1">
                    <a:solidFill>
                      <a:schemeClr val="bg2"/>
                    </a:solidFill>
                  </a:tcPr>
                </a:tc>
                <a:tc>
                  <a:txBody>
                    <a:bodyPr/>
                    <a:lstStyle/>
                    <a:p>
                      <a:pPr algn="ctr"/>
                      <a:r>
                        <a:rPr lang="en-US" altLang="zh-CN" sz="2800" b="1" smtClean="0"/>
                        <a:t>0</a:t>
                      </a:r>
                      <a:endParaRPr lang="zh-CN" altLang="en-US" sz="2800" b="1"/>
                    </a:p>
                  </a:txBody>
                  <a:tcPr marL="77576" marR="77576" marT="38807" marB="38807" anchor="ctr" anchorCtr="1">
                    <a:solidFill>
                      <a:schemeClr val="bg2"/>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t>2</a:t>
                      </a:r>
                      <a:endParaRPr lang="zh-CN" altLang="en-US" sz="2800" b="1"/>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t>-5</a:t>
                      </a:r>
                      <a:endParaRPr lang="zh-CN" altLang="en-US" sz="2800" b="1"/>
                    </a:p>
                  </a:txBody>
                  <a:tcPr marL="77576" marR="77576" marT="38807" marB="38807" anchor="ctr" anchorCtr="1">
                    <a:solidFill>
                      <a:schemeClr val="bg2"/>
                    </a:solidFill>
                  </a:tcPr>
                </a:tc>
                <a:tc>
                  <a:txBody>
                    <a:bodyPr/>
                    <a:lstStyle/>
                    <a:p>
                      <a:pPr algn="ctr"/>
                      <a:r>
                        <a:rPr lang="en-US" altLang="zh-CN" sz="2800" b="1" smtClean="0"/>
                        <a:t>0</a:t>
                      </a:r>
                      <a:endParaRPr lang="zh-CN" altLang="en-US" sz="2800" b="1"/>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c>
                  <a:txBody>
                    <a:bodyPr/>
                    <a:lstStyle/>
                    <a:p>
                      <a:pPr algn="ctr"/>
                      <a:r>
                        <a:rPr lang="zh-CN" altLang="en-US" sz="2800" b="1" smtClean="0"/>
                        <a:t>∞</a:t>
                      </a:r>
                      <a:endParaRPr lang="zh-CN" altLang="en-US" sz="2800" b="1"/>
                    </a:p>
                  </a:txBody>
                  <a:tcPr marL="77576" marR="77576" marT="38807" marB="38807" anchor="ctr" anchorCtr="1">
                    <a:solidFill>
                      <a:schemeClr val="bg2"/>
                    </a:solidFill>
                  </a:tcPr>
                </a:tc>
                <a:tc>
                  <a:txBody>
                    <a:bodyPr/>
                    <a:lstStyle/>
                    <a:p>
                      <a:pPr algn="ctr"/>
                      <a:r>
                        <a:rPr lang="en-US" altLang="zh-CN" sz="2800" b="1" smtClean="0"/>
                        <a:t>6</a:t>
                      </a:r>
                      <a:endParaRPr lang="zh-CN" altLang="en-US" sz="2800" b="1"/>
                    </a:p>
                  </a:txBody>
                  <a:tcPr marL="77576" marR="77576" marT="38807" marB="38807" anchor="ctr" anchorCtr="1">
                    <a:solidFill>
                      <a:schemeClr val="bg2"/>
                    </a:solidFill>
                  </a:tcPr>
                </a:tc>
                <a:tc>
                  <a:txBody>
                    <a:bodyPr/>
                    <a:lstStyle/>
                    <a:p>
                      <a:pPr algn="ctr"/>
                      <a:r>
                        <a:rPr lang="en-US" altLang="zh-CN" sz="2800" b="1" smtClean="0"/>
                        <a:t>0</a:t>
                      </a:r>
                      <a:endParaRPr lang="zh-CN" altLang="en-US" sz="2800" b="1"/>
                    </a:p>
                  </a:txBody>
                  <a:tcPr marL="77576" marR="77576" marT="38807" marB="38807" anchor="ctr" anchorCtr="1">
                    <a:solidFill>
                      <a:schemeClr val="bg2"/>
                    </a:solidFill>
                  </a:tcPr>
                </a:tc>
              </a:tr>
            </a:tbl>
          </a:graphicData>
        </a:graphic>
      </p:graphicFrame>
      <p:sp>
        <p:nvSpPr>
          <p:cNvPr id="10" name="右箭头 9"/>
          <p:cNvSpPr/>
          <p:nvPr/>
        </p:nvSpPr>
        <p:spPr>
          <a:xfrm>
            <a:off x="5303838" y="3429000"/>
            <a:ext cx="1655763" cy="647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1487488" y="422116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d[1][4][1]=min{2</a:t>
            </a:r>
            <a:r>
              <a:rPr lang="zh-CN" altLang="en-US" sz="2000" b="1" dirty="0"/>
              <a:t>，</a:t>
            </a:r>
            <a:r>
              <a:rPr lang="en-US" altLang="zh-CN" sz="2000" b="1" dirty="0"/>
              <a:t>d[0][4][1]+d[0][1][1] }=2</a:t>
            </a:r>
            <a:endParaRPr lang="zh-CN" altLang="en-US" sz="2000" b="1" dirty="0"/>
          </a:p>
        </p:txBody>
      </p:sp>
      <p:sp>
        <p:nvSpPr>
          <p:cNvPr id="12" name="TextBox 11"/>
          <p:cNvSpPr txBox="1"/>
          <p:nvPr/>
        </p:nvSpPr>
        <p:spPr>
          <a:xfrm>
            <a:off x="1487488" y="4757738"/>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d[1][4][2]=min{</a:t>
            </a:r>
            <a:r>
              <a:rPr lang="zh-CN" altLang="en-US" sz="2000" b="1" dirty="0"/>
              <a:t>∞，</a:t>
            </a:r>
            <a:r>
              <a:rPr lang="en-US" altLang="zh-CN" sz="2000" b="1" dirty="0"/>
              <a:t>d[0][4][1]+d[0][1][2] }=5</a:t>
            </a:r>
            <a:endParaRPr lang="zh-CN" altLang="en-US" sz="2000" b="1" dirty="0"/>
          </a:p>
        </p:txBody>
      </p:sp>
      <p:sp>
        <p:nvSpPr>
          <p:cNvPr id="13" name="TextBox 12"/>
          <p:cNvSpPr txBox="1"/>
          <p:nvPr/>
        </p:nvSpPr>
        <p:spPr>
          <a:xfrm>
            <a:off x="1487488" y="533241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d[1][4][3]=min{-5</a:t>
            </a:r>
            <a:r>
              <a:rPr lang="zh-CN" altLang="en-US" sz="2000" b="1" dirty="0"/>
              <a:t>，</a:t>
            </a:r>
            <a:r>
              <a:rPr lang="en-US" altLang="zh-CN" sz="2000" b="1" dirty="0"/>
              <a:t>d[0][4][1]+d[0][1][3] }=-5</a:t>
            </a:r>
            <a:endParaRPr lang="zh-CN" altLang="en-US" sz="2000" b="1" dirty="0"/>
          </a:p>
        </p:txBody>
      </p:sp>
      <p:sp>
        <p:nvSpPr>
          <p:cNvPr id="14" name="TextBox 13"/>
          <p:cNvSpPr txBox="1"/>
          <p:nvPr/>
        </p:nvSpPr>
        <p:spPr>
          <a:xfrm>
            <a:off x="1487488" y="5908675"/>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d[1][4][5]=min{</a:t>
            </a:r>
            <a:r>
              <a:rPr lang="zh-CN" altLang="en-US" sz="2000" b="1" dirty="0"/>
              <a:t>∞，</a:t>
            </a:r>
            <a:r>
              <a:rPr lang="en-US" altLang="zh-CN" sz="2000" b="1" dirty="0"/>
              <a:t>d[0][4][1]+d[0][1][5] }=-2</a:t>
            </a:r>
            <a:endParaRPr lang="zh-CN" altLang="en-US" sz="2000" b="1" dirty="0"/>
          </a:p>
        </p:txBody>
      </p:sp>
      <p:cxnSp>
        <p:nvCxnSpPr>
          <p:cNvPr id="16" name="曲线连接符 35"/>
          <p:cNvCxnSpPr>
            <a:stCxn id="15" idx="0"/>
            <a:endCxn id="18" idx="2"/>
          </p:cNvCxnSpPr>
          <p:nvPr/>
        </p:nvCxnSpPr>
        <p:spPr>
          <a:xfrm rot="16200000" flipH="1">
            <a:off x="8039894" y="-565944"/>
            <a:ext cx="576263" cy="3238500"/>
          </a:xfrm>
          <a:prstGeom prst="curvedConnector4">
            <a:avLst>
              <a:gd name="adj1" fmla="val -39683"/>
              <a:gd name="adj2" fmla="val 61668"/>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303838" y="263683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8" name="椭圆 17"/>
          <p:cNvSpPr/>
          <p:nvPr/>
        </p:nvSpPr>
        <p:spPr>
          <a:xfrm>
            <a:off x="9947275" y="981075"/>
            <a:ext cx="720725" cy="719138"/>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9" name="曲线连接符 35"/>
          <p:cNvCxnSpPr>
            <a:stCxn id="17" idx="6"/>
            <a:endCxn id="15" idx="3"/>
          </p:cNvCxnSpPr>
          <p:nvPr/>
        </p:nvCxnSpPr>
        <p:spPr>
          <a:xfrm flipV="1">
            <a:off x="5951538" y="2239963"/>
            <a:ext cx="222250" cy="720725"/>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951538" y="765175"/>
            <a:ext cx="1512888" cy="1727200"/>
          </a:xfrm>
          <a:prstGeom prst="ellipse">
            <a:avLst/>
          </a:prstGeom>
          <a:solidFill>
            <a:srgbClr val="00B050">
              <a:alpha val="41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3" grpId="0"/>
      <p:bldP spid="1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4146" name="Picture 2"/>
          <p:cNvPicPr>
            <a:picLocks noChangeAspect="1"/>
          </p:cNvPicPr>
          <p:nvPr/>
        </p:nvPicPr>
        <p:blipFill>
          <a:blip r:embed="rId1"/>
          <a:stretch>
            <a:fillRect/>
          </a:stretch>
        </p:blipFill>
        <p:spPr>
          <a:xfrm>
            <a:off x="6240463" y="404813"/>
            <a:ext cx="3436937" cy="3024187"/>
          </a:xfrm>
          <a:prstGeom prst="rect">
            <a:avLst/>
          </a:prstGeom>
          <a:noFill/>
          <a:ln w="9525">
            <a:noFill/>
          </a:ln>
        </p:spPr>
      </p:pic>
      <p:sp>
        <p:nvSpPr>
          <p:cNvPr id="134147" name="内容占位符 2"/>
          <p:cNvSpPr>
            <a:spLocks noGrp="1"/>
          </p:cNvSpPr>
          <p:nvPr>
            <p:ph idx="1"/>
          </p:nvPr>
        </p:nvSpPr>
        <p:spPr>
          <a:xfrm>
            <a:off x="1631950" y="127000"/>
            <a:ext cx="5040313" cy="709613"/>
          </a:xfrm>
        </p:spPr>
        <p:txBody>
          <a:bodyPr vert="horz" wrap="square" lIns="91440" tIns="45720" rIns="91440" bIns="45720" anchor="t" anchorCtr="0"/>
          <a:p>
            <a:pPr eaLnBrk="1" hangingPunct="1"/>
            <a:r>
              <a:rPr lang="en-US" altLang="zh-CN" b="1" dirty="0"/>
              <a:t>k=2</a:t>
            </a:r>
            <a:r>
              <a:rPr lang="zh-CN" altLang="en-US" b="1" dirty="0"/>
              <a:t>，中间顶点集</a:t>
            </a:r>
            <a:r>
              <a:rPr lang="en-US" altLang="zh-CN" b="1" dirty="0"/>
              <a:t>{1…2}</a:t>
            </a:r>
            <a:endParaRPr lang="zh-CN" altLang="en-US" b="1" dirty="0"/>
          </a:p>
        </p:txBody>
      </p:sp>
      <p:graphicFrame>
        <p:nvGraphicFramePr>
          <p:cNvPr id="5" name="表格 4"/>
          <p:cNvGraphicFramePr>
            <a:graphicFrameLocks noGrp="1"/>
          </p:cNvGraphicFramePr>
          <p:nvPr/>
        </p:nvGraphicFramePr>
        <p:xfrm>
          <a:off x="7175500" y="3357563"/>
          <a:ext cx="3422650" cy="3213100"/>
        </p:xfrm>
        <a:graphic>
          <a:graphicData uri="http://schemas.openxmlformats.org/drawingml/2006/table">
            <a:tbl>
              <a:tblPr firstRow="1" bandRow="1">
                <a:tableStyleId>{8799B23B-EC83-4686-B30A-512413B5E67A}</a:tableStyleId>
              </a:tblPr>
              <a:tblGrid>
                <a:gridCol w="570230"/>
                <a:gridCol w="570865"/>
                <a:gridCol w="570230"/>
                <a:gridCol w="570230"/>
                <a:gridCol w="570865"/>
                <a:gridCol w="570230"/>
              </a:tblGrid>
              <a:tr h="529565">
                <a:tc>
                  <a:txBody>
                    <a:bodyPr/>
                    <a:lstStyle/>
                    <a:p>
                      <a:pPr algn="ctr"/>
                      <a:r>
                        <a:rPr lang="en-US" altLang="zh-CN" sz="1800" b="1" smtClean="0"/>
                        <a:t>D[2]</a:t>
                      </a:r>
                      <a:endParaRPr lang="zh-CN" altLang="en-US" sz="1800" b="1"/>
                    </a:p>
                  </a:txBody>
                  <a:tcPr marL="77612" marR="77612" marT="38797" marB="3879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rgbClr val="CCFF99"/>
                    </a:solidFill>
                  </a:tcPr>
                </a:tc>
              </a:tr>
              <a:tr h="529565">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algn="ctr"/>
                      <a:r>
                        <a:rPr lang="en-US" altLang="zh-CN" sz="2800" b="1" smtClean="0"/>
                        <a:t>3</a:t>
                      </a:r>
                      <a:endParaRPr lang="zh-CN" altLang="en-US" sz="2800" b="1"/>
                    </a:p>
                  </a:txBody>
                  <a:tcPr marL="77612" marR="77612" marT="38797" marB="38797" anchor="ctr" anchorCtr="1">
                    <a:solidFill>
                      <a:schemeClr val="bg2"/>
                    </a:solidFill>
                  </a:tcPr>
                </a:tc>
                <a:tc>
                  <a:txBody>
                    <a:bodyPr/>
                    <a:lstStyle/>
                    <a:p>
                      <a:pPr algn="ctr"/>
                      <a:r>
                        <a:rPr lang="en-US" altLang="zh-CN" sz="2800" b="1" smtClean="0"/>
                        <a:t>8</a:t>
                      </a:r>
                      <a:endParaRPr lang="zh-CN" altLang="en-US" sz="2800" b="1"/>
                    </a:p>
                  </a:txBody>
                  <a:tcPr marL="77612" marR="77612" marT="38797" marB="38797" anchor="ctr" anchorCtr="1">
                    <a:solidFill>
                      <a:schemeClr val="bg2"/>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chemeClr val="bg2"/>
                    </a:solidFill>
                  </a:tcPr>
                </a:tc>
                <a:tc>
                  <a:txBody>
                    <a:bodyPr/>
                    <a:lstStyle/>
                    <a:p>
                      <a:pPr algn="ctr"/>
                      <a:r>
                        <a:rPr lang="en-US" altLang="zh-CN" sz="2800" b="1" smtClean="0"/>
                        <a:t>-4</a:t>
                      </a:r>
                      <a:endParaRPr lang="zh-CN" altLang="en-US" sz="2800" b="1"/>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t>∞</a:t>
                      </a:r>
                      <a:endParaRPr lang="zh-CN" altLang="en-US" sz="2800" b="1" smtClean="0"/>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t>∞</a:t>
                      </a:r>
                      <a:endParaRPr lang="zh-CN" altLang="en-US" sz="2800" b="1" smtClean="0"/>
                    </a:p>
                  </a:txBody>
                  <a:tcPr marL="77612" marR="77612" marT="38797" marB="38797" anchor="ctr" anchorCtr="1">
                    <a:solidFill>
                      <a:schemeClr val="bg2"/>
                    </a:solidFill>
                  </a:tcPr>
                </a:tc>
                <a:tc>
                  <a:txBody>
                    <a:bodyPr/>
                    <a:lstStyle/>
                    <a:p>
                      <a:pPr algn="ctr"/>
                      <a:r>
                        <a:rPr lang="en-US" altLang="zh-CN" sz="2800" b="1" smtClean="0"/>
                        <a:t>1</a:t>
                      </a:r>
                      <a:endParaRPr lang="zh-CN" altLang="en-US" sz="2800" b="1"/>
                    </a:p>
                  </a:txBody>
                  <a:tcPr marL="77612" marR="77612" marT="38797" marB="38797" anchor="ctr" anchorCtr="1">
                    <a:solidFill>
                      <a:schemeClr val="bg2"/>
                    </a:solidFill>
                  </a:tcPr>
                </a:tc>
                <a:tc>
                  <a:txBody>
                    <a:bodyPr/>
                    <a:lstStyle/>
                    <a:p>
                      <a:pPr algn="ctr"/>
                      <a:r>
                        <a:rPr lang="en-US" altLang="zh-CN" sz="2800" b="1" smtClean="0"/>
                        <a:t>7</a:t>
                      </a:r>
                      <a:endParaRPr lang="zh-CN" altLang="en-US" sz="2800" b="1"/>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en-US" altLang="zh-CN" sz="2800" b="1" smtClean="0"/>
                        <a:t>4</a:t>
                      </a:r>
                      <a:endParaRPr lang="zh-CN" altLang="en-US" sz="2800" b="1"/>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chemeClr val="bg2"/>
                    </a:solidFill>
                  </a:tcPr>
                </a:tc>
                <a:tc>
                  <a:txBody>
                    <a:bodyPr/>
                    <a:lstStyle/>
                    <a:p>
                      <a:pPr algn="ctr"/>
                      <a:r>
                        <a:rPr lang="en-US" altLang="zh-CN" sz="2400" b="1" smtClean="0">
                          <a:solidFill>
                            <a:srgbClr val="C00000"/>
                          </a:solidFill>
                        </a:rPr>
                        <a:t>11</a:t>
                      </a:r>
                      <a:endParaRPr lang="zh-CN" altLang="en-US" sz="2400" b="1">
                        <a:solidFill>
                          <a:srgbClr val="C00000"/>
                        </a:solidFill>
                      </a:endParaRPr>
                    </a:p>
                  </a:txBody>
                  <a:tcPr marL="77612" marR="77612" marT="38797" marB="38797" anchor="ctr" anchorCtr="1">
                    <a:solidFill>
                      <a:schemeClr val="bg2"/>
                    </a:solidFill>
                  </a:tcPr>
                </a:tc>
              </a:tr>
              <a:tr h="565273">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3200" b="1" smtClean="0">
                          <a:solidFill>
                            <a:schemeClr val="tx1"/>
                          </a:solidFill>
                        </a:rPr>
                        <a:t>5</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zh-CN" altLang="en-US" sz="2800" b="1" smtClean="0"/>
                        <a:t>∞</a:t>
                      </a:r>
                      <a:endParaRPr lang="zh-CN" altLang="en-US" sz="2800" b="1"/>
                    </a:p>
                  </a:txBody>
                  <a:tcPr marL="77612" marR="77612" marT="38797" marB="38797" anchor="ctr" anchorCtr="1">
                    <a:solidFill>
                      <a:schemeClr val="bg2"/>
                    </a:solidFill>
                  </a:tcPr>
                </a:tc>
                <a:tc>
                  <a:txBody>
                    <a:bodyPr/>
                    <a:lstStyle/>
                    <a:p>
                      <a:pPr algn="ctr"/>
                      <a:r>
                        <a:rPr lang="en-US" altLang="zh-CN" sz="2800" b="1" smtClean="0"/>
                        <a:t>6</a:t>
                      </a:r>
                      <a:endParaRPr lang="zh-CN" altLang="en-US" sz="2800" b="1"/>
                    </a:p>
                  </a:txBody>
                  <a:tcPr marL="77612" marR="77612" marT="38797" marB="38797" anchor="ctr" anchorCtr="1">
                    <a:solidFill>
                      <a:schemeClr val="bg2"/>
                    </a:solidFill>
                  </a:tcPr>
                </a:tc>
                <a:tc>
                  <a:txBody>
                    <a:bodyPr/>
                    <a:lstStyle/>
                    <a:p>
                      <a:pPr algn="ctr"/>
                      <a:r>
                        <a:rPr lang="en-US" altLang="zh-CN" sz="2800" b="1" smtClean="0"/>
                        <a:t>0</a:t>
                      </a:r>
                      <a:endParaRPr lang="zh-CN" altLang="en-US" sz="2800" b="1"/>
                    </a:p>
                  </a:txBody>
                  <a:tcPr marL="77612" marR="77612" marT="38797" marB="38797" anchor="ctr" anchorCtr="1">
                    <a:solidFill>
                      <a:schemeClr val="bg2"/>
                    </a:solidFill>
                  </a:tcPr>
                </a:tc>
              </a:tr>
            </a:tbl>
          </a:graphicData>
        </a:graphic>
      </p:graphicFrame>
      <p:graphicFrame>
        <p:nvGraphicFramePr>
          <p:cNvPr id="9" name="表格 8"/>
          <p:cNvGraphicFramePr>
            <a:graphicFrameLocks noGrp="1"/>
          </p:cNvGraphicFramePr>
          <p:nvPr/>
        </p:nvGraphicFramePr>
        <p:xfrm>
          <a:off x="1685925" y="908050"/>
          <a:ext cx="3421380" cy="3214370"/>
        </p:xfrm>
        <a:graphic>
          <a:graphicData uri="http://schemas.openxmlformats.org/drawingml/2006/table">
            <a:tbl>
              <a:tblPr firstRow="1" bandRow="1">
                <a:tableStyleId>{8799B23B-EC83-4686-B30A-512413B5E67A}</a:tableStyleId>
              </a:tblPr>
              <a:tblGrid>
                <a:gridCol w="570230"/>
                <a:gridCol w="570230"/>
                <a:gridCol w="570230"/>
                <a:gridCol w="570230"/>
                <a:gridCol w="570230"/>
                <a:gridCol w="570230"/>
              </a:tblGrid>
              <a:tr h="529590">
                <a:tc>
                  <a:txBody>
                    <a:bodyPr/>
                    <a:lstStyle/>
                    <a:p>
                      <a:pPr algn="ctr"/>
                      <a:r>
                        <a:rPr lang="en-US" altLang="zh-CN" sz="1800" b="1" smtClean="0"/>
                        <a:t>D[1]</a:t>
                      </a:r>
                      <a:endParaRPr lang="zh-CN" altLang="en-US" sz="1800" b="1"/>
                    </a:p>
                  </a:txBody>
                  <a:tcPr marL="77576" marR="77576" marT="38817" marB="3881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17" marB="38817" anchor="ctr" anchorCtr="1">
                    <a:solidFill>
                      <a:srgbClr val="CCFF99"/>
                    </a:solidFill>
                  </a:tcPr>
                </a:tc>
              </a:tr>
              <a:tr h="530225">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8</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17" marB="38817" anchor="ctr" anchorCtr="1">
                    <a:solidFill>
                      <a:schemeClr val="bg2"/>
                    </a:solidFill>
                  </a:tcPr>
                </a:tc>
              </a:tr>
              <a:tr h="529590">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17" marB="3881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solidFill>
                            <a:schemeClr val="tx1"/>
                          </a:solidFill>
                        </a:rPr>
                        <a:t>∞</a:t>
                      </a:r>
                      <a:endParaRPr lang="zh-CN" altLang="en-US" sz="2800" b="1" smtClean="0">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solidFill>
                            <a:schemeClr val="tx1"/>
                          </a:solidFill>
                        </a:rPr>
                        <a:t>∞</a:t>
                      </a:r>
                      <a:endParaRPr lang="zh-CN" altLang="en-US" sz="2800" b="1" smtClean="0">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7</a:t>
                      </a:r>
                      <a:endParaRPr lang="zh-CN" altLang="en-US" sz="2800" b="1">
                        <a:solidFill>
                          <a:schemeClr val="tx1"/>
                        </a:solidFill>
                      </a:endParaRPr>
                    </a:p>
                  </a:txBody>
                  <a:tcPr marL="77576" marR="77576" marT="38817" marB="38817" anchor="ctr" anchorCtr="1">
                    <a:solidFill>
                      <a:schemeClr val="bg2"/>
                    </a:solidFill>
                  </a:tcPr>
                </a:tc>
              </a:tr>
              <a:tr h="529590">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17" marB="3881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17" marB="38817" anchor="ctr" anchorCtr="1">
                    <a:solidFill>
                      <a:schemeClr val="bg2"/>
                    </a:solidFill>
                  </a:tcPr>
                </a:tc>
              </a:tr>
              <a:tr h="565150">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3200" b="1" smtClean="0">
                          <a:solidFill>
                            <a:schemeClr val="tx1"/>
                          </a:solidFill>
                        </a:rPr>
                        <a:t>5</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17" marB="38817" anchor="ctr" anchorCtr="1">
                    <a:solidFill>
                      <a:schemeClr val="bg2"/>
                    </a:solidFill>
                  </a:tcPr>
                </a:tc>
              </a:tr>
              <a:tr h="530225">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r>
            </a:tbl>
          </a:graphicData>
        </a:graphic>
      </p:graphicFrame>
      <p:sp>
        <p:nvSpPr>
          <p:cNvPr id="10" name="右箭头 9"/>
          <p:cNvSpPr/>
          <p:nvPr/>
        </p:nvSpPr>
        <p:spPr>
          <a:xfrm>
            <a:off x="5303838" y="3429000"/>
            <a:ext cx="1655763" cy="647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1487488" y="422116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d[2][1][4]=min{</a:t>
            </a:r>
            <a:r>
              <a:rPr lang="zh-CN" altLang="en-US" sz="2000" b="1" dirty="0"/>
              <a:t>∞，</a:t>
            </a:r>
            <a:r>
              <a:rPr lang="en-US" altLang="zh-CN" sz="2000" b="1" dirty="0"/>
              <a:t>d[1][1][2]+d[1][2][4] }=4</a:t>
            </a:r>
            <a:endParaRPr lang="zh-CN" altLang="en-US" sz="2000" b="1" dirty="0"/>
          </a:p>
        </p:txBody>
      </p:sp>
      <p:sp>
        <p:nvSpPr>
          <p:cNvPr id="12" name="TextBox 11"/>
          <p:cNvSpPr txBox="1"/>
          <p:nvPr/>
        </p:nvSpPr>
        <p:spPr>
          <a:xfrm>
            <a:off x="1487488" y="4757738"/>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d[2][3][4]=min{</a:t>
            </a:r>
            <a:r>
              <a:rPr lang="zh-CN" altLang="en-US" sz="2000" b="1" dirty="0"/>
              <a:t>∞，</a:t>
            </a:r>
            <a:r>
              <a:rPr lang="en-US" altLang="zh-CN" sz="2000" b="1" dirty="0"/>
              <a:t>d[1][3][2]+d[1][2][4] }=5</a:t>
            </a:r>
            <a:endParaRPr lang="zh-CN" altLang="en-US" sz="2000" b="1" dirty="0"/>
          </a:p>
        </p:txBody>
      </p:sp>
      <p:sp>
        <p:nvSpPr>
          <p:cNvPr id="13" name="TextBox 12"/>
          <p:cNvSpPr txBox="1"/>
          <p:nvPr/>
        </p:nvSpPr>
        <p:spPr>
          <a:xfrm>
            <a:off x="1487488" y="533241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d[2][3][5]=min{</a:t>
            </a:r>
            <a:r>
              <a:rPr lang="zh-CN" altLang="en-US" sz="2000" b="1" dirty="0"/>
              <a:t>∞，</a:t>
            </a:r>
            <a:r>
              <a:rPr lang="en-US" altLang="zh-CN" sz="2000" b="1" dirty="0"/>
              <a:t>d[1][3][2]+d[1][2][5] }=11</a:t>
            </a:r>
            <a:endParaRPr lang="zh-CN" altLang="en-US" sz="2000" b="1" dirty="0"/>
          </a:p>
        </p:txBody>
      </p:sp>
      <p:cxnSp>
        <p:nvCxnSpPr>
          <p:cNvPr id="16" name="曲线连接符 35"/>
          <p:cNvCxnSpPr>
            <a:stCxn id="15" idx="7"/>
            <a:endCxn id="18" idx="2"/>
          </p:cNvCxnSpPr>
          <p:nvPr/>
        </p:nvCxnSpPr>
        <p:spPr>
          <a:xfrm rot="16200000" flipH="1">
            <a:off x="8653463" y="47625"/>
            <a:ext cx="774700" cy="1812925"/>
          </a:xfrm>
          <a:prstGeom prst="curvedConnector4">
            <a:avLst>
              <a:gd name="adj1" fmla="val -29523"/>
              <a:gd name="adj2" fmla="val 59306"/>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303838" y="263683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8" name="椭圆 17"/>
          <p:cNvSpPr/>
          <p:nvPr/>
        </p:nvSpPr>
        <p:spPr>
          <a:xfrm>
            <a:off x="9947275" y="981075"/>
            <a:ext cx="720725" cy="719138"/>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9" name="曲线连接符 35"/>
          <p:cNvCxnSpPr>
            <a:stCxn id="17" idx="6"/>
            <a:endCxn id="15" idx="3"/>
          </p:cNvCxnSpPr>
          <p:nvPr/>
        </p:nvCxnSpPr>
        <p:spPr>
          <a:xfrm flipV="1">
            <a:off x="5951538" y="2043113"/>
            <a:ext cx="554038" cy="917575"/>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167438" y="260350"/>
            <a:ext cx="2305050" cy="2089150"/>
          </a:xfrm>
          <a:prstGeom prst="ellipse">
            <a:avLst/>
          </a:prstGeom>
          <a:solidFill>
            <a:srgbClr val="00B050">
              <a:alpha val="41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5170" name="Picture 2"/>
          <p:cNvPicPr>
            <a:picLocks noChangeAspect="1"/>
          </p:cNvPicPr>
          <p:nvPr/>
        </p:nvPicPr>
        <p:blipFill>
          <a:blip r:embed="rId1"/>
          <a:stretch>
            <a:fillRect/>
          </a:stretch>
        </p:blipFill>
        <p:spPr>
          <a:xfrm>
            <a:off x="6240463" y="404813"/>
            <a:ext cx="3436937" cy="3024187"/>
          </a:xfrm>
          <a:prstGeom prst="rect">
            <a:avLst/>
          </a:prstGeom>
          <a:noFill/>
          <a:ln w="9525">
            <a:noFill/>
          </a:ln>
        </p:spPr>
      </p:pic>
      <p:sp>
        <p:nvSpPr>
          <p:cNvPr id="135171" name="内容占位符 2"/>
          <p:cNvSpPr>
            <a:spLocks noGrp="1"/>
          </p:cNvSpPr>
          <p:nvPr>
            <p:ph idx="1"/>
          </p:nvPr>
        </p:nvSpPr>
        <p:spPr>
          <a:xfrm>
            <a:off x="1631950" y="127000"/>
            <a:ext cx="5040313" cy="709613"/>
          </a:xfrm>
        </p:spPr>
        <p:txBody>
          <a:bodyPr vert="horz" wrap="square" lIns="91440" tIns="45720" rIns="91440" bIns="45720" anchor="t" anchorCtr="0"/>
          <a:p>
            <a:pPr eaLnBrk="1" hangingPunct="1"/>
            <a:r>
              <a:rPr lang="en-US" altLang="zh-CN" b="1" dirty="0"/>
              <a:t>k=3</a:t>
            </a:r>
            <a:r>
              <a:rPr lang="zh-CN" altLang="en-US" b="1" dirty="0"/>
              <a:t>，中间顶点集</a:t>
            </a:r>
            <a:r>
              <a:rPr lang="en-US" altLang="zh-CN" b="1" dirty="0"/>
              <a:t>{1…3}</a:t>
            </a:r>
            <a:endParaRPr lang="zh-CN" altLang="en-US" b="1" dirty="0"/>
          </a:p>
        </p:txBody>
      </p:sp>
      <p:graphicFrame>
        <p:nvGraphicFramePr>
          <p:cNvPr id="5" name="表格 4"/>
          <p:cNvGraphicFramePr>
            <a:graphicFrameLocks noGrp="1"/>
          </p:cNvGraphicFramePr>
          <p:nvPr/>
        </p:nvGraphicFramePr>
        <p:xfrm>
          <a:off x="7175500" y="3357563"/>
          <a:ext cx="3422650" cy="3213100"/>
        </p:xfrm>
        <a:graphic>
          <a:graphicData uri="http://schemas.openxmlformats.org/drawingml/2006/table">
            <a:tbl>
              <a:tblPr firstRow="1" bandRow="1">
                <a:tableStyleId>{8799B23B-EC83-4686-B30A-512413B5E67A}</a:tableStyleId>
              </a:tblPr>
              <a:tblGrid>
                <a:gridCol w="570230"/>
                <a:gridCol w="570865"/>
                <a:gridCol w="570230"/>
                <a:gridCol w="570230"/>
                <a:gridCol w="570865"/>
                <a:gridCol w="570230"/>
              </a:tblGrid>
              <a:tr h="529565">
                <a:tc>
                  <a:txBody>
                    <a:bodyPr/>
                    <a:lstStyle/>
                    <a:p>
                      <a:pPr algn="ctr"/>
                      <a:r>
                        <a:rPr lang="en-US" altLang="zh-CN" sz="1800" b="1" smtClean="0"/>
                        <a:t>D[3]</a:t>
                      </a:r>
                      <a:endParaRPr lang="zh-CN" altLang="en-US" sz="1800" b="1"/>
                    </a:p>
                  </a:txBody>
                  <a:tcPr marL="77612" marR="77612" marT="38797" marB="3879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rgbClr val="CCFF99"/>
                    </a:solidFill>
                  </a:tcPr>
                </a:tc>
              </a:tr>
              <a:tr h="529565">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8</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797" marB="3879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solidFill>
                            <a:schemeClr val="tx1"/>
                          </a:solidFill>
                        </a:rPr>
                        <a:t>∞</a:t>
                      </a:r>
                      <a:endParaRPr lang="zh-CN" altLang="en-US" sz="2800" b="1" smtClean="0">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797" marB="3879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solidFill>
                            <a:schemeClr val="tx1"/>
                          </a:solidFill>
                        </a:rPr>
                        <a:t>∞</a:t>
                      </a:r>
                      <a:endParaRPr lang="zh-CN" altLang="en-US" sz="2800" b="1" smtClean="0">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7</a:t>
                      </a:r>
                      <a:endParaRPr lang="zh-CN" altLang="en-US" sz="2800" b="1">
                        <a:solidFill>
                          <a:schemeClr val="tx1"/>
                        </a:solidFill>
                      </a:endParaRPr>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400" b="1" smtClean="0">
                          <a:solidFill>
                            <a:schemeClr val="tx1"/>
                          </a:solidFill>
                        </a:rPr>
                        <a:t>11</a:t>
                      </a:r>
                      <a:endParaRPr lang="zh-CN" altLang="en-US" sz="2400" b="1">
                        <a:solidFill>
                          <a:schemeClr val="tx1"/>
                        </a:solidFill>
                      </a:endParaRPr>
                    </a:p>
                  </a:txBody>
                  <a:tcPr marL="77612" marR="77612" marT="38797" marB="38797" anchor="ctr" anchorCtr="1">
                    <a:solidFill>
                      <a:schemeClr val="bg2"/>
                    </a:solidFill>
                  </a:tcPr>
                </a:tc>
              </a:tr>
              <a:tr h="565273">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3200" b="1" smtClean="0">
                          <a:solidFill>
                            <a:srgbClr val="C00000"/>
                          </a:solidFill>
                        </a:rPr>
                        <a:t>-1</a:t>
                      </a:r>
                      <a:endParaRPr lang="zh-CN" altLang="en-US" sz="2800" b="1">
                        <a:solidFill>
                          <a:srgbClr val="C00000"/>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797" marB="38797" anchor="ctr" anchorCtr="1">
                    <a:solidFill>
                      <a:schemeClr val="bg2"/>
                    </a:solidFill>
                  </a:tcPr>
                </a:tc>
              </a:tr>
              <a:tr h="529565">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797" marB="38797" anchor="ctr" anchorCtr="1">
                    <a:solidFill>
                      <a:srgbClr val="CCFF99"/>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612" marR="77612" marT="38797" marB="3879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797" marB="38797" anchor="ctr" anchorCtr="1">
                    <a:solidFill>
                      <a:schemeClr val="bg2"/>
                    </a:solidFill>
                  </a:tcPr>
                </a:tc>
              </a:tr>
            </a:tbl>
          </a:graphicData>
        </a:graphic>
      </p:graphicFrame>
      <p:graphicFrame>
        <p:nvGraphicFramePr>
          <p:cNvPr id="9" name="表格 8"/>
          <p:cNvGraphicFramePr>
            <a:graphicFrameLocks noGrp="1"/>
          </p:cNvGraphicFramePr>
          <p:nvPr/>
        </p:nvGraphicFramePr>
        <p:xfrm>
          <a:off x="1685925" y="908050"/>
          <a:ext cx="3421380" cy="3214370"/>
        </p:xfrm>
        <a:graphic>
          <a:graphicData uri="http://schemas.openxmlformats.org/drawingml/2006/table">
            <a:tbl>
              <a:tblPr firstRow="1" bandRow="1">
                <a:tableStyleId>{8799B23B-EC83-4686-B30A-512413B5E67A}</a:tableStyleId>
              </a:tblPr>
              <a:tblGrid>
                <a:gridCol w="570230"/>
                <a:gridCol w="570230"/>
                <a:gridCol w="570230"/>
                <a:gridCol w="570230"/>
                <a:gridCol w="570230"/>
                <a:gridCol w="570230"/>
              </a:tblGrid>
              <a:tr h="529590">
                <a:tc>
                  <a:txBody>
                    <a:bodyPr/>
                    <a:lstStyle/>
                    <a:p>
                      <a:pPr algn="ctr"/>
                      <a:r>
                        <a:rPr lang="en-US" altLang="zh-CN" sz="1800" b="1" smtClean="0"/>
                        <a:t>D[2]</a:t>
                      </a:r>
                      <a:endParaRPr lang="zh-CN" altLang="en-US" sz="1800" b="1"/>
                    </a:p>
                  </a:txBody>
                  <a:tcPr marL="77576" marR="77576" marT="38817" marB="3881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17" marB="38817" anchor="ctr" anchorCtr="1">
                    <a:solidFill>
                      <a:srgbClr val="CCFF99"/>
                    </a:solidFill>
                  </a:tcPr>
                </a:tc>
              </a:tr>
              <a:tr h="530225">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8</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17" marB="38817" anchor="ctr" anchorCtr="1">
                    <a:solidFill>
                      <a:schemeClr val="bg2"/>
                    </a:solidFill>
                  </a:tcPr>
                </a:tc>
              </a:tr>
              <a:tr h="529590">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17" marB="3881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solidFill>
                            <a:schemeClr val="tx1"/>
                          </a:solidFill>
                        </a:rPr>
                        <a:t>∞</a:t>
                      </a:r>
                      <a:endParaRPr lang="zh-CN" altLang="en-US" sz="2800" b="1" smtClean="0">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smtClean="0">
                          <a:solidFill>
                            <a:schemeClr val="tx1"/>
                          </a:solidFill>
                        </a:rPr>
                        <a:t>∞</a:t>
                      </a:r>
                      <a:endParaRPr lang="zh-CN" altLang="en-US" sz="2800" b="1" smtClean="0">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7</a:t>
                      </a:r>
                      <a:endParaRPr lang="zh-CN" altLang="en-US" sz="2800" b="1">
                        <a:solidFill>
                          <a:schemeClr val="tx1"/>
                        </a:solidFill>
                      </a:endParaRPr>
                    </a:p>
                  </a:txBody>
                  <a:tcPr marL="77576" marR="77576" marT="38817" marB="38817" anchor="ctr" anchorCtr="1">
                    <a:solidFill>
                      <a:schemeClr val="bg2"/>
                    </a:solidFill>
                  </a:tcPr>
                </a:tc>
              </a:tr>
              <a:tr h="529590">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400" b="1" smtClean="0">
                          <a:solidFill>
                            <a:schemeClr val="tx1"/>
                          </a:solidFill>
                        </a:rPr>
                        <a:t>11</a:t>
                      </a:r>
                      <a:endParaRPr lang="zh-CN" altLang="en-US" sz="2400" b="1">
                        <a:solidFill>
                          <a:schemeClr val="tx1"/>
                        </a:solidFill>
                      </a:endParaRPr>
                    </a:p>
                  </a:txBody>
                  <a:tcPr marL="77576" marR="77576" marT="38817" marB="38817" anchor="ctr" anchorCtr="1">
                    <a:solidFill>
                      <a:schemeClr val="bg2"/>
                    </a:solidFill>
                  </a:tcPr>
                </a:tc>
              </a:tr>
              <a:tr h="565150">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3200" b="1" smtClean="0">
                          <a:solidFill>
                            <a:srgbClr val="0000FF"/>
                          </a:solidFill>
                        </a:rPr>
                        <a:t>5</a:t>
                      </a:r>
                      <a:endParaRPr lang="zh-CN" altLang="en-US" sz="2800" b="1">
                        <a:solidFill>
                          <a:srgbClr val="0000FF"/>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17" marB="38817" anchor="ctr" anchorCtr="1">
                    <a:solidFill>
                      <a:schemeClr val="bg2"/>
                    </a:solidFill>
                  </a:tcPr>
                </a:tc>
              </a:tr>
              <a:tr h="530225">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17" marB="38817" anchor="ctr" anchorCtr="1">
                    <a:solidFill>
                      <a:srgbClr val="CCFF99"/>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zh-CN" altLang="en-US" sz="2800" b="1" smtClean="0">
                          <a:solidFill>
                            <a:schemeClr val="tx1"/>
                          </a:solidFill>
                        </a:rPr>
                        <a:t>∞</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576" marR="77576" marT="38817" marB="3881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17" marB="38817" anchor="ctr" anchorCtr="1">
                    <a:solidFill>
                      <a:schemeClr val="bg2"/>
                    </a:solidFill>
                  </a:tcPr>
                </a:tc>
              </a:tr>
            </a:tbl>
          </a:graphicData>
        </a:graphic>
      </p:graphicFrame>
      <p:sp>
        <p:nvSpPr>
          <p:cNvPr id="10" name="右箭头 9"/>
          <p:cNvSpPr/>
          <p:nvPr/>
        </p:nvSpPr>
        <p:spPr>
          <a:xfrm>
            <a:off x="5303838" y="3429000"/>
            <a:ext cx="1655763" cy="647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1487488" y="4221163"/>
            <a:ext cx="5761037" cy="1568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b="1" dirty="0"/>
              <a:t>d[3][4][2]</a:t>
            </a:r>
            <a:endParaRPr lang="en-US" altLang="zh-CN" sz="2400" b="1" dirty="0"/>
          </a:p>
          <a:p>
            <a:pPr marL="457200" lvl="1" indent="0" eaLnBrk="1" hangingPunct="1">
              <a:spcBef>
                <a:spcPct val="0"/>
              </a:spcBef>
              <a:buClrTx/>
              <a:buSzTx/>
              <a:buFontTx/>
              <a:buNone/>
            </a:pPr>
            <a:r>
              <a:rPr lang="en-US" altLang="zh-CN" sz="2400" b="1" dirty="0"/>
              <a:t>=min{5</a:t>
            </a:r>
            <a:r>
              <a:rPr lang="zh-CN" altLang="en-US" sz="2400" b="1" dirty="0"/>
              <a:t>，</a:t>
            </a:r>
            <a:r>
              <a:rPr lang="en-US" altLang="zh-CN" sz="2400" b="1" dirty="0"/>
              <a:t>d[2][4][3]+d[2][3][2] }</a:t>
            </a:r>
            <a:endParaRPr lang="en-US" altLang="zh-CN" sz="2400" b="1" dirty="0"/>
          </a:p>
          <a:p>
            <a:pPr marL="457200" lvl="1" indent="0" eaLnBrk="1" hangingPunct="1">
              <a:spcBef>
                <a:spcPct val="0"/>
              </a:spcBef>
              <a:buClrTx/>
              <a:buSzTx/>
              <a:buFontTx/>
              <a:buNone/>
            </a:pPr>
            <a:r>
              <a:rPr lang="en-US" altLang="zh-CN" sz="2400" b="1" dirty="0"/>
              <a:t>=min{5</a:t>
            </a:r>
            <a:r>
              <a:rPr lang="zh-CN" altLang="en-US" sz="2400" b="1" dirty="0"/>
              <a:t>，</a:t>
            </a:r>
            <a:r>
              <a:rPr lang="en-US" altLang="zh-CN" sz="2400" b="1" dirty="0"/>
              <a:t>-5+4}</a:t>
            </a:r>
            <a:endParaRPr lang="en-US" altLang="zh-CN" sz="2400" b="1" dirty="0"/>
          </a:p>
          <a:p>
            <a:pPr marL="457200" lvl="1" indent="0" eaLnBrk="1" hangingPunct="1">
              <a:spcBef>
                <a:spcPct val="0"/>
              </a:spcBef>
              <a:buClrTx/>
              <a:buSzTx/>
              <a:buFontTx/>
              <a:buNone/>
            </a:pPr>
            <a:r>
              <a:rPr lang="en-US" altLang="zh-CN" sz="2400" b="1" dirty="0"/>
              <a:t>=-1</a:t>
            </a:r>
            <a:endParaRPr lang="zh-CN" altLang="en-US" sz="2400" b="1" dirty="0"/>
          </a:p>
        </p:txBody>
      </p:sp>
      <p:cxnSp>
        <p:nvCxnSpPr>
          <p:cNvPr id="16" name="曲线连接符 35"/>
          <p:cNvCxnSpPr>
            <a:stCxn id="15" idx="7"/>
            <a:endCxn id="18" idx="0"/>
          </p:cNvCxnSpPr>
          <p:nvPr/>
        </p:nvCxnSpPr>
        <p:spPr>
          <a:xfrm rot="16200000" flipH="1">
            <a:off x="9150350" y="903288"/>
            <a:ext cx="1349375" cy="965200"/>
          </a:xfrm>
          <a:prstGeom prst="curvedConnector3">
            <a:avLst>
              <a:gd name="adj1" fmla="val -25364"/>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303838" y="263683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8" name="椭圆 17"/>
          <p:cNvSpPr/>
          <p:nvPr/>
        </p:nvSpPr>
        <p:spPr>
          <a:xfrm>
            <a:off x="9947275" y="2060575"/>
            <a:ext cx="720725" cy="72072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9" name="曲线连接符 35"/>
          <p:cNvCxnSpPr>
            <a:stCxn id="17" idx="1"/>
            <a:endCxn id="135170" idx="1"/>
          </p:cNvCxnSpPr>
          <p:nvPr/>
        </p:nvCxnSpPr>
        <p:spPr>
          <a:xfrm rot="5400000" flipH="1" flipV="1">
            <a:off x="5411788" y="1903413"/>
            <a:ext cx="815975" cy="841375"/>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024563" y="404813"/>
            <a:ext cx="3887788" cy="2087563"/>
          </a:xfrm>
          <a:prstGeom prst="ellipse">
            <a:avLst/>
          </a:prstGeom>
          <a:solidFill>
            <a:srgbClr val="00B050">
              <a:alpha val="41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C00000"/>
              </a:solidFill>
              <a:effectLst/>
              <a:uLnTx/>
              <a:uFillTx/>
              <a:latin typeface="+mn-lt"/>
              <a:ea typeface="+mn-ea"/>
              <a:cs typeface="+mn-cs"/>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6194" name="Picture 2"/>
          <p:cNvPicPr>
            <a:picLocks noChangeAspect="1"/>
          </p:cNvPicPr>
          <p:nvPr/>
        </p:nvPicPr>
        <p:blipFill>
          <a:blip r:embed="rId1"/>
          <a:stretch>
            <a:fillRect/>
          </a:stretch>
        </p:blipFill>
        <p:spPr>
          <a:xfrm>
            <a:off x="6240463" y="404813"/>
            <a:ext cx="3436937" cy="3024187"/>
          </a:xfrm>
          <a:prstGeom prst="rect">
            <a:avLst/>
          </a:prstGeom>
          <a:noFill/>
          <a:ln w="9525">
            <a:noFill/>
          </a:ln>
        </p:spPr>
      </p:pic>
      <p:sp>
        <p:nvSpPr>
          <p:cNvPr id="136195" name="内容占位符 2"/>
          <p:cNvSpPr>
            <a:spLocks noGrp="1"/>
          </p:cNvSpPr>
          <p:nvPr>
            <p:ph idx="1"/>
          </p:nvPr>
        </p:nvSpPr>
        <p:spPr>
          <a:xfrm>
            <a:off x="1631950" y="127000"/>
            <a:ext cx="5040313" cy="709613"/>
          </a:xfrm>
        </p:spPr>
        <p:txBody>
          <a:bodyPr vert="horz" wrap="square" lIns="91440" tIns="45720" rIns="91440" bIns="45720" anchor="t" anchorCtr="0"/>
          <a:p>
            <a:pPr eaLnBrk="1" hangingPunct="1"/>
            <a:r>
              <a:rPr lang="en-US" altLang="zh-CN" b="1" dirty="0"/>
              <a:t>k=4</a:t>
            </a:r>
            <a:r>
              <a:rPr lang="zh-CN" altLang="en-US" b="1" dirty="0"/>
              <a:t>，中间顶点集</a:t>
            </a:r>
            <a:r>
              <a:rPr lang="en-US" altLang="zh-CN" b="1" dirty="0"/>
              <a:t>{1…4}</a:t>
            </a:r>
            <a:endParaRPr lang="zh-CN" altLang="en-US" b="1" dirty="0"/>
          </a:p>
        </p:txBody>
      </p:sp>
      <p:graphicFrame>
        <p:nvGraphicFramePr>
          <p:cNvPr id="5" name="表格 4"/>
          <p:cNvGraphicFramePr>
            <a:graphicFrameLocks noGrp="1"/>
          </p:cNvGraphicFramePr>
          <p:nvPr/>
        </p:nvGraphicFramePr>
        <p:xfrm>
          <a:off x="7175500" y="3527425"/>
          <a:ext cx="3422650" cy="3178176"/>
        </p:xfrm>
        <a:graphic>
          <a:graphicData uri="http://schemas.openxmlformats.org/drawingml/2006/table">
            <a:tbl>
              <a:tblPr firstRow="1" bandRow="1">
                <a:tableStyleId>{8799B23B-EC83-4686-B30A-512413B5E67A}</a:tableStyleId>
              </a:tblPr>
              <a:tblGrid>
                <a:gridCol w="570230"/>
                <a:gridCol w="570865"/>
                <a:gridCol w="570230"/>
                <a:gridCol w="570230"/>
                <a:gridCol w="570865"/>
                <a:gridCol w="570230"/>
              </a:tblGrid>
              <a:tr h="529696">
                <a:tc>
                  <a:txBody>
                    <a:bodyPr/>
                    <a:lstStyle/>
                    <a:p>
                      <a:pPr algn="ctr"/>
                      <a:r>
                        <a:rPr lang="en-US" altLang="zh-CN" sz="1800" b="1" smtClean="0"/>
                        <a:t>D[4]</a:t>
                      </a:r>
                      <a:endParaRPr lang="zh-CN" altLang="en-US" sz="1800" b="1"/>
                    </a:p>
                  </a:txBody>
                  <a:tcPr marL="77612" marR="77612"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smtClean="0">
                          <a:solidFill>
                            <a:srgbClr val="C00000"/>
                          </a:solidFill>
                        </a:rPr>
                        <a:t>3</a:t>
                      </a:r>
                      <a:endParaRPr lang="zh-CN" altLang="en-US" sz="2800" b="1" smtClean="0">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smtClean="0">
                          <a:solidFill>
                            <a:srgbClr val="C00000"/>
                          </a:solidFill>
                        </a:rPr>
                        <a:t>-4</a:t>
                      </a:r>
                      <a:endParaRPr lang="zh-CN" altLang="en-US" sz="2800" b="1" smtClean="0">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7</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400" b="1" smtClean="0">
                          <a:solidFill>
                            <a:srgbClr val="C00000"/>
                          </a:solidFill>
                        </a:rPr>
                        <a:t>3</a:t>
                      </a:r>
                      <a:endParaRPr lang="zh-CN" altLang="en-US" sz="2400" b="1">
                        <a:solidFill>
                          <a:srgbClr val="C00000"/>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-1</a:t>
                      </a:r>
                      <a:endParaRPr lang="zh-CN" altLang="en-US" sz="24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zh-CN" altLang="en-US" sz="2800" b="1" smtClean="0">
                          <a:solidFill>
                            <a:srgbClr val="C00000"/>
                          </a:solidFill>
                        </a:rPr>
                        <a:t>∞</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zh-CN" altLang="en-US" sz="2800" b="1" smtClean="0">
                          <a:solidFill>
                            <a:srgbClr val="C00000"/>
                          </a:solidFill>
                        </a:rPr>
                        <a:t>∞</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zh-CN" altLang="en-US" sz="2800" b="1" smtClean="0">
                          <a:solidFill>
                            <a:srgbClr val="C00000"/>
                          </a:solidFill>
                        </a:rPr>
                        <a:t>∞</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r>
            </a:tbl>
          </a:graphicData>
        </a:graphic>
      </p:graphicFrame>
      <p:graphicFrame>
        <p:nvGraphicFramePr>
          <p:cNvPr id="9" name="表格 8"/>
          <p:cNvGraphicFramePr>
            <a:graphicFrameLocks noGrp="1"/>
          </p:cNvGraphicFramePr>
          <p:nvPr/>
        </p:nvGraphicFramePr>
        <p:xfrm>
          <a:off x="1685925" y="908050"/>
          <a:ext cx="3421380" cy="3178176"/>
        </p:xfrm>
        <a:graphic>
          <a:graphicData uri="http://schemas.openxmlformats.org/drawingml/2006/table">
            <a:tbl>
              <a:tblPr firstRow="1" bandRow="1">
                <a:tableStyleId>{8799B23B-EC83-4686-B30A-512413B5E67A}</a:tableStyleId>
              </a:tblPr>
              <a:tblGrid>
                <a:gridCol w="570230"/>
                <a:gridCol w="570230"/>
                <a:gridCol w="570230"/>
                <a:gridCol w="570230"/>
                <a:gridCol w="570230"/>
                <a:gridCol w="570230"/>
              </a:tblGrid>
              <a:tr h="529696">
                <a:tc>
                  <a:txBody>
                    <a:bodyPr/>
                    <a:lstStyle/>
                    <a:p>
                      <a:pPr algn="ctr"/>
                      <a:r>
                        <a:rPr lang="en-US" altLang="zh-CN" sz="1800" b="1" smtClean="0"/>
                        <a:t>D[3]</a:t>
                      </a:r>
                      <a:endParaRPr lang="zh-CN" altLang="en-US" sz="1800" b="1"/>
                    </a:p>
                  </a:txBody>
                  <a:tcPr marL="77576" marR="77576"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rgbClr val="0000FF"/>
                          </a:solidFill>
                        </a:rPr>
                        <a:t>8</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800" b="1" kern="1200" smtClean="0">
                          <a:solidFill>
                            <a:srgbClr val="0000FF"/>
                          </a:solidFill>
                          <a:latin typeface="+mn-lt"/>
                          <a:ea typeface="+mn-ea"/>
                          <a:cs typeface="+mn-cs"/>
                        </a:rPr>
                        <a:t>∞</a:t>
                      </a:r>
                      <a:endParaRPr kumimoji="0" lang="zh-CN" altLang="en-US" sz="2800" b="1" kern="1200" smtClean="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800" b="1" kern="1200" smtClean="0">
                          <a:solidFill>
                            <a:srgbClr val="0000FF"/>
                          </a:solidFill>
                          <a:latin typeface="+mn-lt"/>
                          <a:ea typeface="+mn-ea"/>
                          <a:cs typeface="+mn-cs"/>
                        </a:rPr>
                        <a:t>∞</a:t>
                      </a:r>
                      <a:endParaRPr kumimoji="0" lang="zh-CN" altLang="en-US" sz="2800" b="1" kern="1200" smtClean="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576" marR="77576" marT="38807" marB="38807" anchor="ctr" anchorCtr="1">
                    <a:solidFill>
                      <a:schemeClr val="bg2"/>
                    </a:solidFill>
                  </a:tcPr>
                </a:tc>
                <a:tc>
                  <a:txBody>
                    <a:bodyPr/>
                    <a:lstStyle/>
                    <a:p>
                      <a:pPr marL="0" algn="ctr" rtl="0" eaLnBrk="1" latinLnBrk="0" hangingPunct="1"/>
                      <a:r>
                        <a:rPr kumimoji="0" lang="en-US" altLang="zh-CN" sz="2800" b="1" kern="1200" smtClean="0">
                          <a:solidFill>
                            <a:srgbClr val="0000FF"/>
                          </a:solidFill>
                          <a:latin typeface="+mn-lt"/>
                          <a:ea typeface="+mn-ea"/>
                          <a:cs typeface="+mn-cs"/>
                        </a:rPr>
                        <a:t>7</a:t>
                      </a:r>
                      <a:endParaRPr kumimoji="0" lang="zh-CN" altLang="en-US" sz="2800" b="1" kern="1200">
                        <a:solidFill>
                          <a:srgbClr val="0000FF"/>
                        </a:solidFill>
                        <a:latin typeface="+mn-lt"/>
                        <a:ea typeface="+mn-ea"/>
                        <a:cs typeface="+mn-cs"/>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marL="0" algn="ctr" rtl="0" eaLnBrk="1" latinLnBrk="0" hangingPunct="1"/>
                      <a:r>
                        <a:rPr kumimoji="0" lang="zh-CN" altLang="en-US" sz="2800" b="1" kern="1200" smtClean="0">
                          <a:solidFill>
                            <a:srgbClr val="0000FF"/>
                          </a:solidFill>
                          <a:latin typeface="+mn-lt"/>
                          <a:ea typeface="+mn-ea"/>
                          <a:cs typeface="+mn-cs"/>
                        </a:rPr>
                        <a:t>∞</a:t>
                      </a:r>
                      <a:endParaRPr kumimoji="0" lang="zh-CN" altLang="en-US" sz="2800" b="1" kern="120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kumimoji="0" lang="en-US" altLang="zh-CN" sz="2400" b="1" kern="1200" smtClean="0">
                          <a:solidFill>
                            <a:srgbClr val="0000FF"/>
                          </a:solidFill>
                          <a:latin typeface="+mn-lt"/>
                          <a:ea typeface="+mn-ea"/>
                          <a:cs typeface="+mn-cs"/>
                        </a:rPr>
                        <a:t>11</a:t>
                      </a:r>
                      <a:endParaRPr kumimoji="0" lang="zh-CN" altLang="en-US" sz="2400" b="1" kern="1200">
                        <a:solidFill>
                          <a:srgbClr val="0000FF"/>
                        </a:solidFill>
                        <a:latin typeface="+mn-lt"/>
                        <a:ea typeface="+mn-ea"/>
                        <a:cs typeface="+mn-cs"/>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-1</a:t>
                      </a:r>
                      <a:endParaRPr lang="zh-CN" altLang="en-US" sz="24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r>
            </a:tbl>
          </a:graphicData>
        </a:graphic>
      </p:graphicFrame>
      <p:sp>
        <p:nvSpPr>
          <p:cNvPr id="10" name="右箭头 9"/>
          <p:cNvSpPr/>
          <p:nvPr/>
        </p:nvSpPr>
        <p:spPr>
          <a:xfrm>
            <a:off x="5303838" y="3429000"/>
            <a:ext cx="1655763" cy="647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1487488" y="422116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d[4][1][3]=min{8</a:t>
            </a:r>
            <a:r>
              <a:rPr lang="zh-CN" altLang="en-US" sz="2000" b="1" dirty="0"/>
              <a:t>，</a:t>
            </a:r>
            <a:r>
              <a:rPr lang="en-US" altLang="zh-CN" sz="2000" b="1" dirty="0"/>
              <a:t>d[3][1][4]+d[3][4][3] }=-1</a:t>
            </a:r>
            <a:endParaRPr lang="en-US" altLang="zh-CN" sz="2000" b="1" dirty="0"/>
          </a:p>
        </p:txBody>
      </p:sp>
      <p:cxnSp>
        <p:nvCxnSpPr>
          <p:cNvPr id="16" name="曲线连接符 35"/>
          <p:cNvCxnSpPr>
            <a:stCxn id="22" idx="0"/>
            <a:endCxn id="18" idx="0"/>
          </p:cNvCxnSpPr>
          <p:nvPr/>
        </p:nvCxnSpPr>
        <p:spPr>
          <a:xfrm rot="16200000" flipH="1">
            <a:off x="8801100" y="666750"/>
            <a:ext cx="1263650" cy="1524000"/>
          </a:xfrm>
          <a:prstGeom prst="curvedConnector3">
            <a:avLst>
              <a:gd name="adj1" fmla="val -30390"/>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303838" y="155733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8" name="椭圆 17"/>
          <p:cNvSpPr/>
          <p:nvPr/>
        </p:nvSpPr>
        <p:spPr>
          <a:xfrm>
            <a:off x="9834563" y="2060575"/>
            <a:ext cx="720725" cy="72072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9" name="曲线连接符 35"/>
          <p:cNvCxnSpPr>
            <a:stCxn id="17" idx="1"/>
            <a:endCxn id="22" idx="1"/>
          </p:cNvCxnSpPr>
          <p:nvPr/>
        </p:nvCxnSpPr>
        <p:spPr>
          <a:xfrm rot="5400000" flipH="1" flipV="1">
            <a:off x="5763419" y="535781"/>
            <a:ext cx="750888" cy="1479550"/>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2" name="梯形 21"/>
          <p:cNvSpPr/>
          <p:nvPr/>
        </p:nvSpPr>
        <p:spPr>
          <a:xfrm rot="1910988">
            <a:off x="6486525" y="641350"/>
            <a:ext cx="3278188" cy="2066925"/>
          </a:xfrm>
          <a:prstGeom prst="trapezoid">
            <a:avLst>
              <a:gd name="adj" fmla="val 16394"/>
            </a:avLst>
          </a:prstGeom>
          <a:solidFill>
            <a:srgbClr val="008000">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TextBox 37"/>
          <p:cNvSpPr txBox="1"/>
          <p:nvPr/>
        </p:nvSpPr>
        <p:spPr>
          <a:xfrm>
            <a:off x="1487488" y="4581525"/>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d[4][2][1]=min{</a:t>
            </a:r>
            <a:r>
              <a:rPr lang="zh-CN" altLang="en-US" sz="2000" b="1" dirty="0"/>
              <a:t>∞，</a:t>
            </a:r>
            <a:r>
              <a:rPr lang="en-US" altLang="zh-CN" sz="2000" b="1" dirty="0"/>
              <a:t>d[3][2][4]+d[3][4][1] }=3</a:t>
            </a:r>
            <a:endParaRPr lang="en-US" altLang="zh-CN" sz="2000" b="1" dirty="0"/>
          </a:p>
        </p:txBody>
      </p:sp>
      <p:sp>
        <p:nvSpPr>
          <p:cNvPr id="39" name="TextBox 38"/>
          <p:cNvSpPr txBox="1"/>
          <p:nvPr/>
        </p:nvSpPr>
        <p:spPr>
          <a:xfrm>
            <a:off x="1490663" y="4941888"/>
            <a:ext cx="57594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d[4][2][3]=min{</a:t>
            </a:r>
            <a:r>
              <a:rPr lang="zh-CN" altLang="en-US" sz="2000" b="1" dirty="0"/>
              <a:t>∞，</a:t>
            </a:r>
            <a:r>
              <a:rPr lang="en-US" altLang="zh-CN" sz="2000" b="1" dirty="0"/>
              <a:t>d[3][2][4]+d[3][4][3] }=-4</a:t>
            </a:r>
            <a:endParaRPr lang="en-US" altLang="zh-CN" sz="2000" b="1" dirty="0"/>
          </a:p>
        </p:txBody>
      </p:sp>
      <p:sp>
        <p:nvSpPr>
          <p:cNvPr id="40" name="TextBox 39"/>
          <p:cNvSpPr txBox="1"/>
          <p:nvPr/>
        </p:nvSpPr>
        <p:spPr>
          <a:xfrm>
            <a:off x="1490663" y="5373688"/>
            <a:ext cx="57594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d[4][2][5]=min{7</a:t>
            </a:r>
            <a:r>
              <a:rPr lang="zh-CN" altLang="en-US" sz="2000" b="1" dirty="0"/>
              <a:t>，</a:t>
            </a:r>
            <a:r>
              <a:rPr lang="en-US" altLang="zh-CN" sz="2000" b="1" dirty="0"/>
              <a:t>d[3][2][4]+d[3][4][5] }=-1</a:t>
            </a:r>
            <a:endParaRPr lang="en-US" altLang="zh-CN" sz="2000" b="1" dirty="0"/>
          </a:p>
        </p:txBody>
      </p:sp>
      <p:sp>
        <p:nvSpPr>
          <p:cNvPr id="41" name="TextBox 40"/>
          <p:cNvSpPr txBox="1"/>
          <p:nvPr/>
        </p:nvSpPr>
        <p:spPr>
          <a:xfrm>
            <a:off x="1490663" y="5732463"/>
            <a:ext cx="57594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d[4][3][1]=min{</a:t>
            </a:r>
            <a:r>
              <a:rPr lang="zh-CN" altLang="en-US" sz="2000" b="1" dirty="0"/>
              <a:t>∞，</a:t>
            </a:r>
            <a:r>
              <a:rPr lang="en-US" altLang="zh-CN" sz="2000" b="1" dirty="0"/>
              <a:t>d[3][3][4]+d[3][4][1] }=7</a:t>
            </a:r>
            <a:endParaRPr lang="en-US" altLang="zh-CN" sz="2000" b="1" dirty="0"/>
          </a:p>
        </p:txBody>
      </p:sp>
      <p:sp>
        <p:nvSpPr>
          <p:cNvPr id="42" name="TextBox 41"/>
          <p:cNvSpPr txBox="1"/>
          <p:nvPr/>
        </p:nvSpPr>
        <p:spPr>
          <a:xfrm>
            <a:off x="1490663" y="6165850"/>
            <a:ext cx="57594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d[4][3][5]=min{11</a:t>
            </a:r>
            <a:r>
              <a:rPr lang="zh-CN" altLang="en-US" sz="2000" b="1" dirty="0"/>
              <a:t>，</a:t>
            </a:r>
            <a:r>
              <a:rPr lang="en-US" altLang="zh-CN" sz="2000" b="1" dirty="0"/>
              <a:t>d[3][3][4]+d[3][4][5] }=3</a:t>
            </a:r>
            <a:endParaRPr lang="en-US" altLang="zh-CN" sz="20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38" grpId="0"/>
      <p:bldP spid="39" grpId="0"/>
      <p:bldP spid="40" grpId="0"/>
      <p:bldP spid="41" grpId="0"/>
      <p:bldP spid="4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7218" name="Picture 2"/>
          <p:cNvPicPr>
            <a:picLocks noChangeAspect="1"/>
          </p:cNvPicPr>
          <p:nvPr/>
        </p:nvPicPr>
        <p:blipFill>
          <a:blip r:embed="rId1"/>
          <a:stretch>
            <a:fillRect/>
          </a:stretch>
        </p:blipFill>
        <p:spPr>
          <a:xfrm>
            <a:off x="6240463" y="404813"/>
            <a:ext cx="3436937" cy="3024187"/>
          </a:xfrm>
          <a:prstGeom prst="rect">
            <a:avLst/>
          </a:prstGeom>
          <a:noFill/>
          <a:ln w="9525">
            <a:noFill/>
          </a:ln>
        </p:spPr>
      </p:pic>
      <p:sp>
        <p:nvSpPr>
          <p:cNvPr id="137219" name="内容占位符 2"/>
          <p:cNvSpPr>
            <a:spLocks noGrp="1"/>
          </p:cNvSpPr>
          <p:nvPr>
            <p:ph idx="1"/>
          </p:nvPr>
        </p:nvSpPr>
        <p:spPr>
          <a:xfrm>
            <a:off x="1631950" y="127000"/>
            <a:ext cx="5040313" cy="709613"/>
          </a:xfrm>
        </p:spPr>
        <p:txBody>
          <a:bodyPr vert="horz" wrap="square" lIns="91440" tIns="45720" rIns="91440" bIns="45720" anchor="t" anchorCtr="0"/>
          <a:p>
            <a:pPr eaLnBrk="1" hangingPunct="1"/>
            <a:r>
              <a:rPr lang="en-US" altLang="zh-CN" b="1" dirty="0"/>
              <a:t>k=4</a:t>
            </a:r>
            <a:r>
              <a:rPr lang="zh-CN" altLang="en-US" b="1" dirty="0"/>
              <a:t>，中间顶点集</a:t>
            </a:r>
            <a:r>
              <a:rPr lang="en-US" altLang="zh-CN" b="1" dirty="0"/>
              <a:t>{1…4}</a:t>
            </a:r>
            <a:endParaRPr lang="zh-CN" altLang="en-US" b="1" dirty="0"/>
          </a:p>
        </p:txBody>
      </p:sp>
      <p:graphicFrame>
        <p:nvGraphicFramePr>
          <p:cNvPr id="5" name="表格 4"/>
          <p:cNvGraphicFramePr>
            <a:graphicFrameLocks noGrp="1"/>
          </p:cNvGraphicFramePr>
          <p:nvPr/>
        </p:nvGraphicFramePr>
        <p:xfrm>
          <a:off x="7175500" y="3527425"/>
          <a:ext cx="3422650" cy="3178176"/>
        </p:xfrm>
        <a:graphic>
          <a:graphicData uri="http://schemas.openxmlformats.org/drawingml/2006/table">
            <a:tbl>
              <a:tblPr firstRow="1" bandRow="1">
                <a:tableStyleId>{8799B23B-EC83-4686-B30A-512413B5E67A}</a:tableStyleId>
              </a:tblPr>
              <a:tblGrid>
                <a:gridCol w="570230"/>
                <a:gridCol w="570865"/>
                <a:gridCol w="570230"/>
                <a:gridCol w="570230"/>
                <a:gridCol w="570865"/>
                <a:gridCol w="570230"/>
              </a:tblGrid>
              <a:tr h="529696">
                <a:tc>
                  <a:txBody>
                    <a:bodyPr/>
                    <a:lstStyle/>
                    <a:p>
                      <a:pPr algn="ctr"/>
                      <a:r>
                        <a:rPr lang="en-US" altLang="zh-CN" sz="1800" b="1" smtClean="0"/>
                        <a:t>D[4]</a:t>
                      </a:r>
                      <a:endParaRPr lang="zh-CN" altLang="en-US" sz="1800" b="1"/>
                    </a:p>
                  </a:txBody>
                  <a:tcPr marL="77612" marR="77612"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smtClean="0">
                          <a:solidFill>
                            <a:srgbClr val="C00000"/>
                          </a:solidFill>
                        </a:rPr>
                        <a:t>3</a:t>
                      </a:r>
                      <a:endParaRPr lang="zh-CN" altLang="en-US" sz="2800" b="1" smtClean="0">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smtClean="0">
                          <a:solidFill>
                            <a:srgbClr val="C00000"/>
                          </a:solidFill>
                        </a:rPr>
                        <a:t>-4</a:t>
                      </a:r>
                      <a:endParaRPr lang="zh-CN" altLang="en-US" sz="2800" b="1" smtClean="0">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7</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400" b="1" smtClean="0">
                          <a:solidFill>
                            <a:srgbClr val="C00000"/>
                          </a:solidFill>
                        </a:rPr>
                        <a:t>3</a:t>
                      </a:r>
                      <a:endParaRPr lang="zh-CN" altLang="en-US" sz="2400" b="1">
                        <a:solidFill>
                          <a:srgbClr val="C00000"/>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-1</a:t>
                      </a:r>
                      <a:endParaRPr lang="zh-CN" altLang="en-US" sz="24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8</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r>
            </a:tbl>
          </a:graphicData>
        </a:graphic>
      </p:graphicFrame>
      <p:graphicFrame>
        <p:nvGraphicFramePr>
          <p:cNvPr id="9" name="表格 8"/>
          <p:cNvGraphicFramePr>
            <a:graphicFrameLocks noGrp="1"/>
          </p:cNvGraphicFramePr>
          <p:nvPr/>
        </p:nvGraphicFramePr>
        <p:xfrm>
          <a:off x="1685925" y="908050"/>
          <a:ext cx="3421380" cy="3178176"/>
        </p:xfrm>
        <a:graphic>
          <a:graphicData uri="http://schemas.openxmlformats.org/drawingml/2006/table">
            <a:tbl>
              <a:tblPr firstRow="1" bandRow="1">
                <a:tableStyleId>{8799B23B-EC83-4686-B30A-512413B5E67A}</a:tableStyleId>
              </a:tblPr>
              <a:tblGrid>
                <a:gridCol w="570230"/>
                <a:gridCol w="570230"/>
                <a:gridCol w="570230"/>
                <a:gridCol w="570230"/>
                <a:gridCol w="570230"/>
                <a:gridCol w="570230"/>
              </a:tblGrid>
              <a:tr h="529696">
                <a:tc>
                  <a:txBody>
                    <a:bodyPr/>
                    <a:lstStyle/>
                    <a:p>
                      <a:pPr algn="ctr"/>
                      <a:r>
                        <a:rPr lang="en-US" altLang="zh-CN" sz="1800" b="1" smtClean="0"/>
                        <a:t>D[3]</a:t>
                      </a:r>
                      <a:endParaRPr lang="zh-CN" altLang="en-US" sz="1800" b="1"/>
                    </a:p>
                  </a:txBody>
                  <a:tcPr marL="77576" marR="77576"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rgbClr val="0000FF"/>
                          </a:solidFill>
                        </a:rPr>
                        <a:t>8</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800" b="1" kern="1200" smtClean="0">
                          <a:solidFill>
                            <a:srgbClr val="0000FF"/>
                          </a:solidFill>
                          <a:latin typeface="+mn-lt"/>
                          <a:ea typeface="+mn-ea"/>
                          <a:cs typeface="+mn-cs"/>
                        </a:rPr>
                        <a:t>∞</a:t>
                      </a:r>
                      <a:endParaRPr kumimoji="0" lang="zh-CN" altLang="en-US" sz="2800" b="1" kern="1200" smtClean="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800" b="1" kern="1200" smtClean="0">
                          <a:solidFill>
                            <a:srgbClr val="0000FF"/>
                          </a:solidFill>
                          <a:latin typeface="+mn-lt"/>
                          <a:ea typeface="+mn-ea"/>
                          <a:cs typeface="+mn-cs"/>
                        </a:rPr>
                        <a:t>∞</a:t>
                      </a:r>
                      <a:endParaRPr kumimoji="0" lang="zh-CN" altLang="en-US" sz="2800" b="1" kern="1200" smtClean="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576" marR="77576" marT="38807" marB="38807" anchor="ctr" anchorCtr="1">
                    <a:solidFill>
                      <a:schemeClr val="bg2"/>
                    </a:solidFill>
                  </a:tcPr>
                </a:tc>
                <a:tc>
                  <a:txBody>
                    <a:bodyPr/>
                    <a:lstStyle/>
                    <a:p>
                      <a:pPr marL="0" algn="ctr" rtl="0" eaLnBrk="1" latinLnBrk="0" hangingPunct="1"/>
                      <a:r>
                        <a:rPr kumimoji="0" lang="en-US" altLang="zh-CN" sz="2800" b="1" kern="1200" smtClean="0">
                          <a:solidFill>
                            <a:srgbClr val="0000FF"/>
                          </a:solidFill>
                          <a:latin typeface="+mn-lt"/>
                          <a:ea typeface="+mn-ea"/>
                          <a:cs typeface="+mn-cs"/>
                        </a:rPr>
                        <a:t>7</a:t>
                      </a:r>
                      <a:endParaRPr kumimoji="0" lang="zh-CN" altLang="en-US" sz="2800" b="1" kern="1200">
                        <a:solidFill>
                          <a:srgbClr val="0000FF"/>
                        </a:solidFill>
                        <a:latin typeface="+mn-lt"/>
                        <a:ea typeface="+mn-ea"/>
                        <a:cs typeface="+mn-cs"/>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marL="0" algn="ctr" rtl="0" eaLnBrk="1" latinLnBrk="0" hangingPunct="1"/>
                      <a:r>
                        <a:rPr kumimoji="0" lang="zh-CN" altLang="en-US" sz="2800" b="1" kern="1200" smtClean="0">
                          <a:solidFill>
                            <a:srgbClr val="0000FF"/>
                          </a:solidFill>
                          <a:latin typeface="+mn-lt"/>
                          <a:ea typeface="+mn-ea"/>
                          <a:cs typeface="+mn-cs"/>
                        </a:rPr>
                        <a:t>∞</a:t>
                      </a:r>
                      <a:endParaRPr kumimoji="0" lang="zh-CN" altLang="en-US" sz="2800" b="1" kern="120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kumimoji="0" lang="en-US" altLang="zh-CN" sz="2400" b="1" kern="1200" smtClean="0">
                          <a:solidFill>
                            <a:srgbClr val="0000FF"/>
                          </a:solidFill>
                          <a:latin typeface="+mn-lt"/>
                          <a:ea typeface="+mn-ea"/>
                          <a:cs typeface="+mn-cs"/>
                        </a:rPr>
                        <a:t>11</a:t>
                      </a:r>
                      <a:endParaRPr kumimoji="0" lang="zh-CN" altLang="en-US" sz="2400" b="1" kern="1200">
                        <a:solidFill>
                          <a:srgbClr val="0000FF"/>
                        </a:solidFill>
                        <a:latin typeface="+mn-lt"/>
                        <a:ea typeface="+mn-ea"/>
                        <a:cs typeface="+mn-cs"/>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-1</a:t>
                      </a:r>
                      <a:endParaRPr lang="zh-CN" altLang="en-US" sz="24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r>
            </a:tbl>
          </a:graphicData>
        </a:graphic>
      </p:graphicFrame>
      <p:sp>
        <p:nvSpPr>
          <p:cNvPr id="10" name="右箭头 9"/>
          <p:cNvSpPr/>
          <p:nvPr/>
        </p:nvSpPr>
        <p:spPr>
          <a:xfrm>
            <a:off x="5303838" y="3429000"/>
            <a:ext cx="1655763" cy="647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1487488" y="422116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d[4][5][1]=min{</a:t>
            </a:r>
            <a:r>
              <a:rPr lang="zh-CN" altLang="en-US" sz="2000" b="1" dirty="0"/>
              <a:t>∞，</a:t>
            </a:r>
            <a:r>
              <a:rPr lang="en-US" altLang="zh-CN" sz="2000" b="1" dirty="0"/>
              <a:t>d[3][5][4]+d[3][4][1] }=8</a:t>
            </a:r>
            <a:endParaRPr lang="en-US" altLang="zh-CN" sz="2000" b="1" dirty="0"/>
          </a:p>
        </p:txBody>
      </p:sp>
      <p:cxnSp>
        <p:nvCxnSpPr>
          <p:cNvPr id="16" name="曲线连接符 35"/>
          <p:cNvCxnSpPr>
            <a:stCxn id="22" idx="0"/>
            <a:endCxn id="18" idx="0"/>
          </p:cNvCxnSpPr>
          <p:nvPr/>
        </p:nvCxnSpPr>
        <p:spPr>
          <a:xfrm rot="16200000" flipH="1">
            <a:off x="8801100" y="666750"/>
            <a:ext cx="1263650" cy="1524000"/>
          </a:xfrm>
          <a:prstGeom prst="curvedConnector3">
            <a:avLst>
              <a:gd name="adj1" fmla="val -30390"/>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303838" y="155733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8" name="椭圆 17"/>
          <p:cNvSpPr/>
          <p:nvPr/>
        </p:nvSpPr>
        <p:spPr>
          <a:xfrm>
            <a:off x="9834563" y="2060575"/>
            <a:ext cx="720725" cy="72072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9" name="曲线连接符 35"/>
          <p:cNvCxnSpPr>
            <a:stCxn id="17" idx="1"/>
            <a:endCxn id="22" idx="1"/>
          </p:cNvCxnSpPr>
          <p:nvPr/>
        </p:nvCxnSpPr>
        <p:spPr>
          <a:xfrm rot="5400000" flipH="1" flipV="1">
            <a:off x="5763419" y="535781"/>
            <a:ext cx="750888" cy="1479550"/>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2" name="梯形 21"/>
          <p:cNvSpPr/>
          <p:nvPr/>
        </p:nvSpPr>
        <p:spPr>
          <a:xfrm rot="1910988">
            <a:off x="6486525" y="641350"/>
            <a:ext cx="3278188" cy="2066925"/>
          </a:xfrm>
          <a:prstGeom prst="trapezoid">
            <a:avLst>
              <a:gd name="adj" fmla="val 16394"/>
            </a:avLst>
          </a:prstGeom>
          <a:solidFill>
            <a:srgbClr val="008000">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TextBox 37"/>
          <p:cNvSpPr txBox="1"/>
          <p:nvPr/>
        </p:nvSpPr>
        <p:spPr>
          <a:xfrm>
            <a:off x="1487488" y="4581525"/>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d[4][5][2]=min{</a:t>
            </a:r>
            <a:r>
              <a:rPr lang="zh-CN" altLang="en-US" sz="2000" b="1" dirty="0"/>
              <a:t>∞，</a:t>
            </a:r>
            <a:r>
              <a:rPr lang="en-US" altLang="zh-CN" sz="2000" b="1" dirty="0"/>
              <a:t>d[3][5][4]+d[3][4][2] }=5</a:t>
            </a:r>
            <a:endParaRPr lang="en-US" altLang="zh-CN" sz="2000" b="1" dirty="0"/>
          </a:p>
        </p:txBody>
      </p:sp>
      <p:sp>
        <p:nvSpPr>
          <p:cNvPr id="39" name="TextBox 38"/>
          <p:cNvSpPr txBox="1"/>
          <p:nvPr/>
        </p:nvSpPr>
        <p:spPr>
          <a:xfrm>
            <a:off x="1490663" y="4941888"/>
            <a:ext cx="57594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d[4][5][3]=min{</a:t>
            </a:r>
            <a:r>
              <a:rPr lang="zh-CN" altLang="en-US" sz="2000" b="1" dirty="0"/>
              <a:t>∞，</a:t>
            </a:r>
            <a:r>
              <a:rPr lang="en-US" altLang="zh-CN" sz="2000" b="1" dirty="0"/>
              <a:t>d[3][5][4]+d[3][4][3] }=1</a:t>
            </a:r>
            <a:endParaRPr lang="en-US" altLang="zh-CN" sz="20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8242" name="Picture 2"/>
          <p:cNvPicPr>
            <a:picLocks noChangeAspect="1"/>
          </p:cNvPicPr>
          <p:nvPr/>
        </p:nvPicPr>
        <p:blipFill>
          <a:blip r:embed="rId1"/>
          <a:stretch>
            <a:fillRect/>
          </a:stretch>
        </p:blipFill>
        <p:spPr>
          <a:xfrm>
            <a:off x="6240463" y="404813"/>
            <a:ext cx="3436937" cy="3024187"/>
          </a:xfrm>
          <a:prstGeom prst="rect">
            <a:avLst/>
          </a:prstGeom>
          <a:noFill/>
          <a:ln w="9525">
            <a:noFill/>
          </a:ln>
        </p:spPr>
      </p:pic>
      <p:sp>
        <p:nvSpPr>
          <p:cNvPr id="138243" name="内容占位符 2"/>
          <p:cNvSpPr>
            <a:spLocks noGrp="1"/>
          </p:cNvSpPr>
          <p:nvPr>
            <p:ph idx="1"/>
          </p:nvPr>
        </p:nvSpPr>
        <p:spPr>
          <a:xfrm>
            <a:off x="1631950" y="127000"/>
            <a:ext cx="5040313" cy="709613"/>
          </a:xfrm>
        </p:spPr>
        <p:txBody>
          <a:bodyPr vert="horz" wrap="square" lIns="91440" tIns="45720" rIns="91440" bIns="45720" anchor="t" anchorCtr="0"/>
          <a:p>
            <a:pPr eaLnBrk="1" hangingPunct="1"/>
            <a:r>
              <a:rPr lang="en-US" altLang="zh-CN" b="1" dirty="0"/>
              <a:t>k=5</a:t>
            </a:r>
            <a:r>
              <a:rPr lang="zh-CN" altLang="en-US" b="1" dirty="0"/>
              <a:t>，中间顶点集</a:t>
            </a:r>
            <a:r>
              <a:rPr lang="en-US" altLang="zh-CN" b="1" dirty="0"/>
              <a:t>{1…5}</a:t>
            </a:r>
            <a:endParaRPr lang="zh-CN" altLang="en-US" b="1" dirty="0"/>
          </a:p>
        </p:txBody>
      </p:sp>
      <p:graphicFrame>
        <p:nvGraphicFramePr>
          <p:cNvPr id="5" name="表格 4"/>
          <p:cNvGraphicFramePr>
            <a:graphicFrameLocks noGrp="1"/>
          </p:cNvGraphicFramePr>
          <p:nvPr/>
        </p:nvGraphicFramePr>
        <p:xfrm>
          <a:off x="7175500" y="3527425"/>
          <a:ext cx="3422650" cy="3178176"/>
        </p:xfrm>
        <a:graphic>
          <a:graphicData uri="http://schemas.openxmlformats.org/drawingml/2006/table">
            <a:tbl>
              <a:tblPr firstRow="1" bandRow="1">
                <a:tableStyleId>{8799B23B-EC83-4686-B30A-512413B5E67A}</a:tableStyleId>
              </a:tblPr>
              <a:tblGrid>
                <a:gridCol w="570230"/>
                <a:gridCol w="570865"/>
                <a:gridCol w="570230"/>
                <a:gridCol w="570230"/>
                <a:gridCol w="570865"/>
                <a:gridCol w="570230"/>
              </a:tblGrid>
              <a:tr h="529696">
                <a:tc>
                  <a:txBody>
                    <a:bodyPr/>
                    <a:lstStyle/>
                    <a:p>
                      <a:pPr algn="ctr"/>
                      <a:r>
                        <a:rPr lang="en-US" altLang="zh-CN" sz="1800" b="1" smtClean="0"/>
                        <a:t>D[4]</a:t>
                      </a:r>
                      <a:endParaRPr lang="zh-CN" altLang="en-US" sz="1800" b="1"/>
                    </a:p>
                  </a:txBody>
                  <a:tcPr marL="77612" marR="77612"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612" marR="77612"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smtClean="0">
                          <a:solidFill>
                            <a:srgbClr val="C00000"/>
                          </a:solidFill>
                        </a:rPr>
                        <a:t>3</a:t>
                      </a:r>
                      <a:endParaRPr lang="zh-CN" altLang="en-US" sz="2800" b="1" smtClean="0">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800" b="1" smtClean="0">
                          <a:solidFill>
                            <a:srgbClr val="C00000"/>
                          </a:solidFill>
                        </a:rPr>
                        <a:t>-4</a:t>
                      </a:r>
                      <a:endParaRPr lang="zh-CN" altLang="en-US" sz="2800" b="1" smtClean="0">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7</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400" b="1" smtClean="0">
                          <a:solidFill>
                            <a:srgbClr val="C00000"/>
                          </a:solidFill>
                        </a:rPr>
                        <a:t>3</a:t>
                      </a:r>
                      <a:endParaRPr lang="zh-CN" altLang="en-US" sz="2400" b="1">
                        <a:solidFill>
                          <a:srgbClr val="C00000"/>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-1</a:t>
                      </a:r>
                      <a:endParaRPr lang="zh-CN" altLang="en-US" sz="24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612" marR="77612"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rgbClr val="CCFF99"/>
                    </a:solidFill>
                  </a:tcPr>
                </a:tc>
                <a:tc>
                  <a:txBody>
                    <a:bodyPr/>
                    <a:lstStyle/>
                    <a:p>
                      <a:pPr algn="ctr"/>
                      <a:r>
                        <a:rPr lang="en-US" altLang="zh-CN" sz="2800" b="1" smtClean="0">
                          <a:solidFill>
                            <a:srgbClr val="C00000"/>
                          </a:solidFill>
                        </a:rPr>
                        <a:t>8</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612" marR="77612"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612" marR="77612" marT="38807" marB="38807" anchor="ctr" anchorCtr="1">
                    <a:solidFill>
                      <a:schemeClr val="bg2"/>
                    </a:solidFill>
                  </a:tcPr>
                </a:tc>
              </a:tr>
            </a:tbl>
          </a:graphicData>
        </a:graphic>
      </p:graphicFrame>
      <p:graphicFrame>
        <p:nvGraphicFramePr>
          <p:cNvPr id="9" name="表格 8"/>
          <p:cNvGraphicFramePr>
            <a:graphicFrameLocks noGrp="1"/>
          </p:cNvGraphicFramePr>
          <p:nvPr/>
        </p:nvGraphicFramePr>
        <p:xfrm>
          <a:off x="1685925" y="908050"/>
          <a:ext cx="3421380" cy="3178176"/>
        </p:xfrm>
        <a:graphic>
          <a:graphicData uri="http://schemas.openxmlformats.org/drawingml/2006/table">
            <a:tbl>
              <a:tblPr firstRow="1" bandRow="1">
                <a:tableStyleId>{8799B23B-EC83-4686-B30A-512413B5E67A}</a:tableStyleId>
              </a:tblPr>
              <a:tblGrid>
                <a:gridCol w="570230"/>
                <a:gridCol w="570230"/>
                <a:gridCol w="570230"/>
                <a:gridCol w="570230"/>
                <a:gridCol w="570230"/>
                <a:gridCol w="570230"/>
              </a:tblGrid>
              <a:tr h="529696">
                <a:tc>
                  <a:txBody>
                    <a:bodyPr/>
                    <a:lstStyle/>
                    <a:p>
                      <a:pPr algn="ctr"/>
                      <a:r>
                        <a:rPr lang="en-US" altLang="zh-CN" sz="1800" b="1" smtClean="0"/>
                        <a:t>D[3]</a:t>
                      </a:r>
                      <a:endParaRPr lang="zh-CN" altLang="en-US" sz="1800" b="1"/>
                    </a:p>
                  </a:txBody>
                  <a:tcPr marL="77576" marR="77576" marT="38807" marB="38807" anchor="ctr" anchorCtr="1">
                    <a:solidFill>
                      <a:srgbClr val="FFC000"/>
                    </a:solidFill>
                  </a:tcPr>
                </a:tc>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r>
              <a:tr h="529696">
                <a:tc>
                  <a:txBody>
                    <a:bodyPr/>
                    <a:lstStyle/>
                    <a:p>
                      <a:pPr algn="ctr"/>
                      <a:r>
                        <a:rPr lang="en-US" altLang="zh-CN" sz="2800" b="1" smtClean="0">
                          <a:solidFill>
                            <a:srgbClr val="C00000"/>
                          </a:solidFill>
                        </a:rPr>
                        <a:t>1</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3</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rgbClr val="0000FF"/>
                          </a:solidFill>
                        </a:rPr>
                        <a:t>8</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2</a:t>
                      </a:r>
                      <a:endParaRPr lang="zh-CN" altLang="en-US" sz="2800" b="1">
                        <a:solidFill>
                          <a:srgbClr val="C00000"/>
                        </a:solidFill>
                      </a:endParaRPr>
                    </a:p>
                  </a:txBody>
                  <a:tcPr marL="77576" marR="77576" marT="38807" marB="38807" anchor="ctr" anchorCtr="1">
                    <a:solidFill>
                      <a:srgbClr val="CC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800" b="1" kern="1200" smtClean="0">
                          <a:solidFill>
                            <a:srgbClr val="0000FF"/>
                          </a:solidFill>
                          <a:latin typeface="+mn-lt"/>
                          <a:ea typeface="+mn-ea"/>
                          <a:cs typeface="+mn-cs"/>
                        </a:rPr>
                        <a:t>∞</a:t>
                      </a:r>
                      <a:endParaRPr kumimoji="0" lang="zh-CN" altLang="en-US" sz="2800" b="1" kern="1200" smtClean="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kumimoji="0" lang="zh-CN" altLang="en-US" sz="2800" b="1" kern="1200" smtClean="0">
                          <a:solidFill>
                            <a:srgbClr val="0000FF"/>
                          </a:solidFill>
                          <a:latin typeface="+mn-lt"/>
                          <a:ea typeface="+mn-ea"/>
                          <a:cs typeface="+mn-cs"/>
                        </a:rPr>
                        <a:t>∞</a:t>
                      </a:r>
                      <a:endParaRPr kumimoji="0" lang="zh-CN" altLang="en-US" sz="2800" b="1" kern="1200" smtClean="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1</a:t>
                      </a:r>
                      <a:endParaRPr lang="zh-CN" altLang="en-US" sz="2800" b="1">
                        <a:solidFill>
                          <a:schemeClr val="tx1"/>
                        </a:solidFill>
                      </a:endParaRPr>
                    </a:p>
                  </a:txBody>
                  <a:tcPr marL="77576" marR="77576" marT="38807" marB="38807" anchor="ctr" anchorCtr="1">
                    <a:solidFill>
                      <a:schemeClr val="bg2"/>
                    </a:solidFill>
                  </a:tcPr>
                </a:tc>
                <a:tc>
                  <a:txBody>
                    <a:bodyPr/>
                    <a:lstStyle/>
                    <a:p>
                      <a:pPr marL="0" algn="ctr" rtl="0" eaLnBrk="1" latinLnBrk="0" hangingPunct="1"/>
                      <a:r>
                        <a:rPr kumimoji="0" lang="en-US" altLang="zh-CN" sz="2800" b="1" kern="1200" smtClean="0">
                          <a:solidFill>
                            <a:srgbClr val="0000FF"/>
                          </a:solidFill>
                          <a:latin typeface="+mn-lt"/>
                          <a:ea typeface="+mn-ea"/>
                          <a:cs typeface="+mn-cs"/>
                        </a:rPr>
                        <a:t>7</a:t>
                      </a:r>
                      <a:endParaRPr kumimoji="0" lang="zh-CN" altLang="en-US" sz="2800" b="1" kern="1200">
                        <a:solidFill>
                          <a:srgbClr val="0000FF"/>
                        </a:solidFill>
                        <a:latin typeface="+mn-lt"/>
                        <a:ea typeface="+mn-ea"/>
                        <a:cs typeface="+mn-cs"/>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3</a:t>
                      </a:r>
                      <a:endParaRPr lang="zh-CN" altLang="en-US" sz="2800" b="1">
                        <a:solidFill>
                          <a:srgbClr val="C00000"/>
                        </a:solidFill>
                      </a:endParaRPr>
                    </a:p>
                  </a:txBody>
                  <a:tcPr marL="77576" marR="77576" marT="38807" marB="38807" anchor="ctr" anchorCtr="1">
                    <a:solidFill>
                      <a:srgbClr val="CCFF99"/>
                    </a:solidFill>
                  </a:tcPr>
                </a:tc>
                <a:tc>
                  <a:txBody>
                    <a:bodyPr/>
                    <a:lstStyle/>
                    <a:p>
                      <a:pPr marL="0" algn="ctr" rtl="0" eaLnBrk="1" latinLnBrk="0" hangingPunct="1"/>
                      <a:r>
                        <a:rPr kumimoji="0" lang="zh-CN" altLang="en-US" sz="2800" b="1" kern="1200" smtClean="0">
                          <a:solidFill>
                            <a:srgbClr val="0000FF"/>
                          </a:solidFill>
                          <a:latin typeface="+mn-lt"/>
                          <a:ea typeface="+mn-ea"/>
                          <a:cs typeface="+mn-cs"/>
                        </a:rPr>
                        <a:t>∞</a:t>
                      </a:r>
                      <a:endParaRPr kumimoji="0" lang="zh-CN" altLang="en-US" sz="2800" b="1" kern="1200">
                        <a:solidFill>
                          <a:srgbClr val="0000FF"/>
                        </a:solidFill>
                        <a:latin typeface="+mn-lt"/>
                        <a:ea typeface="+mn-ea"/>
                        <a:cs typeface="+mn-cs"/>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4</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kumimoji="0" lang="en-US" altLang="zh-CN" sz="2400" b="1" kern="1200" smtClean="0">
                          <a:solidFill>
                            <a:srgbClr val="0000FF"/>
                          </a:solidFill>
                          <a:latin typeface="+mn-lt"/>
                          <a:ea typeface="+mn-ea"/>
                          <a:cs typeface="+mn-cs"/>
                        </a:rPr>
                        <a:t>11</a:t>
                      </a:r>
                      <a:endParaRPr kumimoji="0" lang="zh-CN" altLang="en-US" sz="2400" b="1" kern="1200">
                        <a:solidFill>
                          <a:srgbClr val="0000FF"/>
                        </a:solidFill>
                        <a:latin typeface="+mn-lt"/>
                        <a:ea typeface="+mn-ea"/>
                        <a:cs typeface="+mn-cs"/>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4</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-1</a:t>
                      </a:r>
                      <a:endParaRPr lang="zh-CN" altLang="en-US" sz="24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-5</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-2</a:t>
                      </a:r>
                      <a:endParaRPr lang="zh-CN" altLang="en-US" sz="2800" b="1">
                        <a:solidFill>
                          <a:schemeClr val="tx1"/>
                        </a:solidFill>
                      </a:endParaRPr>
                    </a:p>
                  </a:txBody>
                  <a:tcPr marL="77576" marR="77576" marT="38807" marB="38807" anchor="ctr" anchorCtr="1">
                    <a:solidFill>
                      <a:schemeClr val="bg2"/>
                    </a:solidFill>
                  </a:tcPr>
                </a:tc>
              </a:tr>
              <a:tr h="529696">
                <a:tc>
                  <a:txBody>
                    <a:bodyPr/>
                    <a:lstStyle/>
                    <a:p>
                      <a:pPr algn="ctr"/>
                      <a:r>
                        <a:rPr lang="en-US" altLang="zh-CN" sz="2800" b="1" smtClean="0">
                          <a:solidFill>
                            <a:srgbClr val="C00000"/>
                          </a:solidFill>
                        </a:rPr>
                        <a:t>5</a:t>
                      </a:r>
                      <a:endParaRPr lang="zh-CN" altLang="en-US" sz="2800" b="1">
                        <a:solidFill>
                          <a:srgbClr val="C00000"/>
                        </a:solidFill>
                      </a:endParaRPr>
                    </a:p>
                  </a:txBody>
                  <a:tcPr marL="77576" marR="77576" marT="38807" marB="38807" anchor="ctr" anchorCtr="1">
                    <a:solidFill>
                      <a:srgbClr val="CCFF99"/>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zh-CN" altLang="en-US" sz="2800" b="1" smtClean="0">
                          <a:solidFill>
                            <a:srgbClr val="0000FF"/>
                          </a:solidFill>
                        </a:rPr>
                        <a:t>∞</a:t>
                      </a:r>
                      <a:endParaRPr lang="zh-CN" altLang="en-US" sz="2800" b="1">
                        <a:solidFill>
                          <a:srgbClr val="0000FF"/>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6</a:t>
                      </a:r>
                      <a:endParaRPr lang="zh-CN" altLang="en-US" sz="2800" b="1">
                        <a:solidFill>
                          <a:schemeClr val="tx1"/>
                        </a:solidFill>
                      </a:endParaRPr>
                    </a:p>
                  </a:txBody>
                  <a:tcPr marL="77576" marR="77576" marT="38807" marB="38807" anchor="ctr" anchorCtr="1">
                    <a:solidFill>
                      <a:schemeClr val="bg2"/>
                    </a:solidFill>
                  </a:tcPr>
                </a:tc>
                <a:tc>
                  <a:txBody>
                    <a:bodyPr/>
                    <a:lstStyle/>
                    <a:p>
                      <a:pPr algn="ctr"/>
                      <a:r>
                        <a:rPr lang="en-US" altLang="zh-CN" sz="2800" b="1" smtClean="0">
                          <a:solidFill>
                            <a:schemeClr val="tx1"/>
                          </a:solidFill>
                        </a:rPr>
                        <a:t>0</a:t>
                      </a:r>
                      <a:endParaRPr lang="zh-CN" altLang="en-US" sz="2800" b="1">
                        <a:solidFill>
                          <a:schemeClr val="tx1"/>
                        </a:solidFill>
                      </a:endParaRPr>
                    </a:p>
                  </a:txBody>
                  <a:tcPr marL="77576" marR="77576" marT="38807" marB="38807" anchor="ctr" anchorCtr="1">
                    <a:solidFill>
                      <a:schemeClr val="bg2"/>
                    </a:solidFill>
                  </a:tcPr>
                </a:tc>
              </a:tr>
            </a:tbl>
          </a:graphicData>
        </a:graphic>
      </p:graphicFrame>
      <p:sp>
        <p:nvSpPr>
          <p:cNvPr id="10" name="右箭头 9"/>
          <p:cNvSpPr/>
          <p:nvPr/>
        </p:nvSpPr>
        <p:spPr>
          <a:xfrm>
            <a:off x="5303838" y="3429000"/>
            <a:ext cx="1655763" cy="6477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0"/>
          <p:cNvSpPr txBox="1"/>
          <p:nvPr/>
        </p:nvSpPr>
        <p:spPr>
          <a:xfrm>
            <a:off x="1487488" y="4221163"/>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d[4][5][1]=min{</a:t>
            </a:r>
            <a:r>
              <a:rPr lang="zh-CN" altLang="en-US" sz="2000" b="1" dirty="0"/>
              <a:t>∞，</a:t>
            </a:r>
            <a:r>
              <a:rPr lang="en-US" altLang="zh-CN" sz="2000" b="1" dirty="0"/>
              <a:t>d[3][5][4]+d[3][4][1] }=8</a:t>
            </a:r>
            <a:endParaRPr lang="en-US" altLang="zh-CN" sz="2000" b="1" dirty="0"/>
          </a:p>
        </p:txBody>
      </p:sp>
      <p:cxnSp>
        <p:nvCxnSpPr>
          <p:cNvPr id="16" name="曲线连接符 35"/>
          <p:cNvCxnSpPr>
            <a:stCxn id="22" idx="3"/>
            <a:endCxn id="18" idx="0"/>
          </p:cNvCxnSpPr>
          <p:nvPr/>
        </p:nvCxnSpPr>
        <p:spPr>
          <a:xfrm>
            <a:off x="9640888" y="1938338"/>
            <a:ext cx="487363" cy="698500"/>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303838" y="1557338"/>
            <a:ext cx="647700" cy="647700"/>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i</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8" name="椭圆 17"/>
          <p:cNvSpPr/>
          <p:nvPr/>
        </p:nvSpPr>
        <p:spPr>
          <a:xfrm>
            <a:off x="9767888" y="2636838"/>
            <a:ext cx="720725" cy="72072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j</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9" name="曲线连接符 35"/>
          <p:cNvCxnSpPr>
            <a:stCxn id="17" idx="1"/>
          </p:cNvCxnSpPr>
          <p:nvPr/>
        </p:nvCxnSpPr>
        <p:spPr>
          <a:xfrm rot="5400000" flipH="1" flipV="1">
            <a:off x="5699919" y="967581"/>
            <a:ext cx="382588" cy="984250"/>
          </a:xfrm>
          <a:prstGeom prst="curvedConnector2">
            <a:avLst/>
          </a:prstGeom>
          <a:ln w="34925">
            <a:solidFill>
              <a:schemeClr val="tx1"/>
            </a:solidFill>
            <a:prstDash val="dash"/>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22" name="梯形 21"/>
          <p:cNvSpPr/>
          <p:nvPr/>
        </p:nvSpPr>
        <p:spPr>
          <a:xfrm rot="42413">
            <a:off x="6362700" y="477838"/>
            <a:ext cx="3278188" cy="2879725"/>
          </a:xfrm>
          <a:prstGeom prst="trapezoid">
            <a:avLst>
              <a:gd name="adj" fmla="val 0"/>
            </a:avLst>
          </a:prstGeom>
          <a:solidFill>
            <a:srgbClr val="008000">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TextBox 37"/>
          <p:cNvSpPr txBox="1"/>
          <p:nvPr/>
        </p:nvSpPr>
        <p:spPr>
          <a:xfrm>
            <a:off x="1487488" y="4581525"/>
            <a:ext cx="57610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d[4][5][2]=min{</a:t>
            </a:r>
            <a:r>
              <a:rPr lang="zh-CN" altLang="en-US" sz="2000" b="1" dirty="0"/>
              <a:t>∞，</a:t>
            </a:r>
            <a:r>
              <a:rPr lang="en-US" altLang="zh-CN" sz="2000" b="1" dirty="0"/>
              <a:t>d[3][5][4]+d[3][4][2] }=5</a:t>
            </a:r>
            <a:endParaRPr lang="en-US" altLang="zh-CN" sz="2000" b="1" dirty="0"/>
          </a:p>
        </p:txBody>
      </p:sp>
      <p:sp>
        <p:nvSpPr>
          <p:cNvPr id="39" name="TextBox 38"/>
          <p:cNvSpPr txBox="1"/>
          <p:nvPr/>
        </p:nvSpPr>
        <p:spPr>
          <a:xfrm>
            <a:off x="1490663" y="4941888"/>
            <a:ext cx="57594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t>d[4][5][3]=min{</a:t>
            </a:r>
            <a:r>
              <a:rPr lang="zh-CN" altLang="en-US" sz="2000" b="1" dirty="0"/>
              <a:t>∞，</a:t>
            </a:r>
            <a:r>
              <a:rPr lang="en-US" altLang="zh-CN" sz="2000" b="1" dirty="0"/>
              <a:t>d[3][5][4]+d[3][4][3] }=1</a:t>
            </a:r>
            <a:endParaRPr lang="en-US" altLang="zh-CN" sz="20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
          <p:cNvSpPr>
            <a:spLocks noGrp="1"/>
          </p:cNvSpPr>
          <p:nvPr>
            <p:ph type="title"/>
          </p:nvPr>
        </p:nvSpPr>
        <p:spPr/>
        <p:txBody>
          <a:bodyPr vert="horz" wrap="square" lIns="91440" tIns="45720" rIns="91440" bIns="45720" anchor="ctr" anchorCtr="0"/>
          <a:p>
            <a:pPr eaLnBrk="1" hangingPunct="1"/>
            <a:r>
              <a:rPr lang="zh-CN" altLang="en-US" dirty="0"/>
              <a:t>练习</a:t>
            </a:r>
            <a:endParaRPr lang="zh-CN" altLang="en-US" dirty="0"/>
          </a:p>
        </p:txBody>
      </p:sp>
      <p:sp>
        <p:nvSpPr>
          <p:cNvPr id="139267" name="内容占位符 2"/>
          <p:cNvSpPr>
            <a:spLocks noGrp="1"/>
          </p:cNvSpPr>
          <p:nvPr>
            <p:ph idx="1"/>
          </p:nvPr>
        </p:nvSpPr>
        <p:spPr>
          <a:xfrm>
            <a:off x="1774825" y="1600200"/>
            <a:ext cx="8684260" cy="4693920"/>
          </a:xfrm>
        </p:spPr>
        <p:txBody>
          <a:bodyPr vert="horz" wrap="square" lIns="91440" tIns="45720" rIns="91440" bIns="45720" anchor="t" anchorCtr="0"/>
          <a:p>
            <a:pPr eaLnBrk="1" hangingPunct="1"/>
            <a:r>
              <a:rPr lang="zh-CN" altLang="en-US" b="1" dirty="0"/>
              <a:t>奇怪的电梯</a:t>
            </a:r>
            <a:r>
              <a:rPr lang="en-US" altLang="zh-CN" b="1" dirty="0"/>
              <a:t>http://218.28.19.228/cogs/problem/problem.php?pid=364</a:t>
            </a:r>
            <a:endParaRPr lang="en-US" altLang="zh-CN" b="1" dirty="0"/>
          </a:p>
          <a:p>
            <a:pPr eaLnBrk="1" hangingPunct="1"/>
            <a:r>
              <a:rPr lang="en-US" altLang="zh-CN" b="1" dirty="0"/>
              <a:t>406.[noip 2009] [cogs 406] [luogu 1073] </a:t>
            </a:r>
            <a:r>
              <a:rPr lang="zh-CN" altLang="en-US" b="1" dirty="0"/>
              <a:t>最优贸易</a:t>
            </a:r>
            <a:endParaRPr lang="zh-CN" altLang="en-US" b="1" dirty="0"/>
          </a:p>
          <a:p>
            <a:pPr eaLnBrk="1" hangingPunct="1"/>
            <a:r>
              <a:rPr lang="en-US" altLang="zh-CN" b="1" dirty="0"/>
              <a:t>[cogs 147] [POJ 1948] </a:t>
            </a:r>
            <a:r>
              <a:rPr lang="zh-CN" altLang="en-US" b="1" dirty="0"/>
              <a:t>架设电话线</a:t>
            </a:r>
            <a:endParaRPr lang="zh-CN" altLang="en-US" b="1" dirty="0"/>
          </a:p>
          <a:p>
            <a:pPr eaLnBrk="1" hangingPunct="1"/>
            <a:r>
              <a:rPr lang="en-US" altLang="zh-CN" b="1" dirty="0"/>
              <a:t>[cogs 1825] [luogu 3008] [BZOJ 2200] </a:t>
            </a:r>
            <a:r>
              <a:rPr lang="zh-CN" altLang="en-US" b="1" dirty="0"/>
              <a:t>道路和航线</a:t>
            </a:r>
            <a:endParaRPr lang="en-US" altLang="zh-CN" b="1" dirty="0"/>
          </a:p>
          <a:p>
            <a:pPr eaLnBrk="1" hangingPunct="1"/>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sym typeface="+mn-ea"/>
            </a:endParaRPr>
          </a:p>
        </p:txBody>
      </p:sp>
      <p:sp>
        <p:nvSpPr>
          <p:cNvPr id="4" name="内容占位符 3"/>
          <p:cNvSpPr>
            <a:spLocks noGrp="1"/>
          </p:cNvSpPr>
          <p:nvPr>
            <p:ph idx="1"/>
          </p:nvPr>
        </p:nvSpPr>
        <p:spPr/>
        <p:txBody>
          <a:bodyPr/>
          <a:p>
            <a:pPr marL="0" indent="0" algn="l">
              <a:buNone/>
            </a:pPr>
            <a:r>
              <a:rPr>
                <a:solidFill>
                  <a:srgbClr val="000000"/>
                </a:solidFill>
                <a:latin typeface="宋体" panose="02010600030101010101" pitchFamily="2" charset="-122"/>
                <a:ea typeface="宋体" panose="02010600030101010101" pitchFamily="2" charset="-122"/>
                <a:sym typeface="+mn-ea"/>
              </a:rPr>
              <a:t>在无向图中，所有顶点的度数之和等于（）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A. </a:t>
            </a:r>
            <a:r>
              <a:rPr>
                <a:solidFill>
                  <a:srgbClr val="000000"/>
                </a:solidFill>
                <a:latin typeface="宋体" panose="02010600030101010101" pitchFamily="2" charset="-122"/>
                <a:ea typeface="宋体" panose="02010600030101010101" pitchFamily="2" charset="-122"/>
                <a:sym typeface="+mn-ea"/>
              </a:rPr>
              <a:t>图的边数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B. </a:t>
            </a:r>
            <a:r>
              <a:rPr>
                <a:solidFill>
                  <a:srgbClr val="000000"/>
                </a:solidFill>
                <a:latin typeface="宋体" panose="02010600030101010101" pitchFamily="2" charset="-122"/>
                <a:ea typeface="宋体" panose="02010600030101010101" pitchFamily="2" charset="-122"/>
                <a:sym typeface="+mn-ea"/>
              </a:rPr>
              <a:t>图的边数的两倍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C. </a:t>
            </a:r>
            <a:r>
              <a:rPr>
                <a:solidFill>
                  <a:srgbClr val="000000"/>
                </a:solidFill>
                <a:latin typeface="宋体" panose="02010600030101010101" pitchFamily="2" charset="-122"/>
                <a:ea typeface="宋体" panose="02010600030101010101" pitchFamily="2" charset="-122"/>
                <a:sym typeface="+mn-ea"/>
              </a:rPr>
              <a:t>图的定点数 </a:t>
            </a:r>
            <a:endParaRPr lang="zh-CN" altLang="en-US">
              <a:solidFill>
                <a:srgbClr val="000000"/>
              </a:solidFill>
              <a:latin typeface="宋体" panose="02010600030101010101" pitchFamily="2" charset="-122"/>
              <a:ea typeface="宋体" panose="02010600030101010101" pitchFamily="2" charset="-122"/>
            </a:endParaRPr>
          </a:p>
          <a:p>
            <a:pPr marL="0" indent="0" algn="l">
              <a:buNone/>
            </a:pPr>
            <a:r>
              <a:rPr lang="en-US" altLang="zh-CN">
                <a:solidFill>
                  <a:srgbClr val="000000"/>
                </a:solidFill>
                <a:latin typeface="Calibri" panose="020F0502020204030204"/>
                <a:ea typeface="Calibri" panose="020F0502020204030204"/>
                <a:sym typeface="+mn-ea"/>
              </a:rPr>
              <a:t>D. </a:t>
            </a:r>
            <a:r>
              <a:rPr>
                <a:solidFill>
                  <a:srgbClr val="000000"/>
                </a:solidFill>
                <a:latin typeface="宋体" panose="02010600030101010101" pitchFamily="2" charset="-122"/>
                <a:ea typeface="宋体" panose="02010600030101010101" pitchFamily="2" charset="-122"/>
                <a:sym typeface="+mn-ea"/>
              </a:rPr>
              <a:t>图的定点数的两倍 </a:t>
            </a:r>
            <a:endParaRPr lang="zh-CN" altLang="en-US">
              <a:solidFill>
                <a:srgbClr val="000000"/>
              </a:solidFill>
              <a:latin typeface="宋体" panose="02010600030101010101" pitchFamily="2" charset="-122"/>
              <a:ea typeface="宋体" panose="02010600030101010101" pitchFamily="2" charset="-122"/>
            </a:endParaRPr>
          </a:p>
          <a:p>
            <a:r>
              <a:rPr>
                <a:solidFill>
                  <a:srgbClr val="FF0000"/>
                </a:solidFill>
                <a:latin typeface="宋体" panose="02010600030101010101" pitchFamily="2" charset="-122"/>
                <a:ea typeface="宋体" panose="02010600030101010101" pitchFamily="2" charset="-122"/>
                <a:sym typeface="+mn-ea"/>
              </a:rPr>
              <a:t>题解：</a:t>
            </a:r>
            <a:r>
              <a:rPr lang="en-US" altLang="zh-CN">
                <a:solidFill>
                  <a:srgbClr val="FF0000"/>
                </a:solidFill>
                <a:latin typeface="Calibri" panose="020F0502020204030204"/>
                <a:ea typeface="Calibri" panose="020F0502020204030204"/>
                <a:sym typeface="+mn-ea"/>
              </a:rPr>
              <a:t>B </a:t>
            </a:r>
            <a:endParaRPr lang="en-US" altLang="zh-CN">
              <a:solidFill>
                <a:srgbClr val="FF0000"/>
              </a:solidFill>
              <a:latin typeface="Calibri" panose="020F0502020204030204"/>
              <a:ea typeface="Calibri" panose="020F0502020204030204"/>
            </a:endParaRPr>
          </a:p>
          <a:p>
            <a:r>
              <a:rPr>
                <a:solidFill>
                  <a:srgbClr val="FF0000"/>
                </a:solidFill>
                <a:latin typeface="宋体" panose="02010600030101010101" pitchFamily="2" charset="-122"/>
                <a:ea typeface="宋体" panose="02010600030101010101" pitchFamily="2" charset="-122"/>
                <a:sym typeface="+mn-ea"/>
              </a:rPr>
              <a:t>握手</a:t>
            </a:r>
            <a:r>
              <a:rPr>
                <a:solidFill>
                  <a:srgbClr val="FF0000"/>
                </a:solidFill>
                <a:latin typeface="宋体" panose="02010600030101010101" pitchFamily="2" charset="-122"/>
                <a:ea typeface="宋体" panose="02010600030101010101" pitchFamily="2" charset="-122"/>
                <a:sym typeface="+mn-ea"/>
              </a:rPr>
              <a:t>定理</a:t>
            </a:r>
            <a:r>
              <a:rPr lang="zh-CN" altLang="en-US">
                <a:solidFill>
                  <a:srgbClr val="FF0000"/>
                </a:solidFill>
                <a:latin typeface="宋体" panose="02010600030101010101" pitchFamily="2" charset="-122"/>
                <a:ea typeface="宋体" panose="02010600030101010101" pitchFamily="2" charset="-122"/>
                <a:sym typeface="+mn-ea"/>
              </a:rPr>
              <a:t>（又称图论基本定理）</a:t>
            </a:r>
            <a:r>
              <a:rPr>
                <a:solidFill>
                  <a:srgbClr val="FF0000"/>
                </a:solidFill>
                <a:latin typeface="宋体" panose="02010600030101010101" pitchFamily="2" charset="-122"/>
                <a:ea typeface="宋体" panose="02010600030101010101" pitchFamily="2" charset="-122"/>
                <a:sym typeface="+mn-ea"/>
              </a:rPr>
              <a:t>：</a:t>
            </a:r>
            <a:endParaRPr>
              <a:solidFill>
                <a:srgbClr val="FF0000"/>
              </a:solidFill>
              <a:latin typeface="宋体" panose="02010600030101010101" pitchFamily="2" charset="-122"/>
              <a:ea typeface="宋体" panose="02010600030101010101" pitchFamily="2" charset="-122"/>
              <a:sym typeface="+mn-ea"/>
            </a:endParaRPr>
          </a:p>
          <a:p>
            <a:pPr lvl="1"/>
            <a:r>
              <a:rPr>
                <a:sym typeface="+mn-ea"/>
              </a:rPr>
              <a:t>对于任何无向图 G = (V, E)，有</a:t>
            </a:r>
            <a:endParaRPr>
              <a:sym typeface="+mn-ea"/>
            </a:endParaRPr>
          </a:p>
          <a:p>
            <a:pPr marL="685800" lvl="2" indent="0">
              <a:buNone/>
            </a:pPr>
            <a:r>
              <a:rPr>
                <a:sym typeface="+mn-ea"/>
              </a:rPr>
              <a:t> sum{</a:t>
            </a:r>
            <a:r>
              <a:rPr>
                <a:sym typeface="+mn-ea"/>
              </a:rPr>
              <a:t>d(v)} </a:t>
            </a:r>
            <a:r>
              <a:rPr>
                <a:sym typeface="+mn-ea"/>
              </a:rPr>
              <a:t>v</a:t>
            </a:r>
            <a:r>
              <a:rPr>
                <a:latin typeface="Cambria" panose="02040503050406030204" pitchFamily="18" charset="0"/>
                <a:cs typeface="Cambria" panose="02040503050406030204" pitchFamily="18" charset="0"/>
                <a:sym typeface="+mn-ea"/>
              </a:rPr>
              <a:t>∈</a:t>
            </a:r>
            <a:r>
              <a:rPr>
                <a:sym typeface="+mn-ea"/>
              </a:rPr>
              <a:t>V = 2 </a:t>
            </a:r>
            <a:r>
              <a:rPr lang="en-US">
                <a:sym typeface="+mn-ea"/>
              </a:rPr>
              <a:t>|E|</a:t>
            </a:r>
            <a:endParaRPr>
              <a:solidFill>
                <a:srgbClr val="FF0000"/>
              </a:solidFill>
              <a:latin typeface="宋体" panose="02010600030101010101" pitchFamily="2" charset="-122"/>
              <a:ea typeface="宋体" panose="02010600030101010101" pitchFamily="2" charset="-122"/>
              <a:sym typeface="+mn-ea"/>
            </a:endParaRPr>
          </a:p>
          <a:p>
            <a:pPr lvl="1"/>
            <a:r>
              <a:rPr>
                <a:solidFill>
                  <a:srgbClr val="FF0000"/>
                </a:solidFill>
                <a:latin typeface="宋体" panose="02010600030101010101" pitchFamily="2" charset="-122"/>
                <a:ea typeface="宋体" panose="02010600030101010101" pitchFamily="2" charset="-122"/>
                <a:sym typeface="+mn-ea"/>
              </a:rPr>
              <a:t>一条边贡献两个度，因此所有顶点度数之和等于边数的两倍</a:t>
            </a:r>
            <a:endParaRPr lang="zh-CN" altLang="en-US">
              <a:solidFill>
                <a:srgbClr val="FF0000"/>
              </a:solidFill>
              <a:latin typeface="宋体" panose="02010600030101010101" pitchFamily="2" charset="-122"/>
              <a:ea typeface="宋体" panose="02010600030101010101" pitchFamily="2" charset="-122"/>
            </a:endParaRPr>
          </a:p>
          <a:p>
            <a:endParaRPr lang="zh-CN" altLang="en-US">
              <a:solidFill>
                <a:srgbClr val="000000"/>
              </a:solidFill>
              <a:latin typeface="宋体" panose="02010600030101010101" pitchFamily="2" charset="-122"/>
              <a:ea typeface="宋体" panose="02010600030101010101" pitchFamily="2" charset="-122"/>
            </a:endParaRPr>
          </a:p>
        </p:txBody>
      </p:sp>
      <p:sp>
        <p:nvSpPr>
          <p:cNvPr id="16387" name="Rectangle 8"/>
          <p:cNvSpPr/>
          <p:nvPr/>
        </p:nvSpPr>
        <p:spPr>
          <a:xfrm>
            <a:off x="2712085" y="1485265"/>
            <a:ext cx="1504315" cy="334645"/>
          </a:xfrm>
          <a:prstGeom prst="rect">
            <a:avLst/>
          </a:prstGeom>
          <a:noFill/>
          <a:ln w="9525">
            <a:noFill/>
          </a:ln>
        </p:spPr>
        <p:txBody>
          <a:bodyPr wrap="none" anchor="ctr" anchorCtr="0">
            <a:noAutofit/>
          </a:bodyPr>
          <a:p>
            <a:pPr algn="l"/>
            <a:r>
              <a:rPr lang="zh-CN" altLang="en-US" sz="1800" dirty="0">
                <a:latin typeface="Times New Roman" panose="02020603050405020304" pitchFamily="18" charset="0"/>
              </a:rPr>
              <a:t> </a:t>
            </a:r>
            <a:endParaRPr lang="zh-CN" altLang="en-US" sz="18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sym typeface="+mn-ea"/>
            </a:endParaRPr>
          </a:p>
        </p:txBody>
      </p:sp>
      <p:sp>
        <p:nvSpPr>
          <p:cNvPr id="3" name="内容占位符 2"/>
          <p:cNvSpPr>
            <a:spLocks noGrp="1"/>
          </p:cNvSpPr>
          <p:nvPr>
            <p:ph idx="1"/>
          </p:nvPr>
        </p:nvSpPr>
        <p:spPr/>
        <p:txBody>
          <a:bodyPr/>
          <a:p>
            <a:r>
              <a:rPr>
                <a:latin typeface="Times New Roman" panose="02020603050405020304" pitchFamily="18" charset="0"/>
                <a:sym typeface="+mn-ea"/>
              </a:rPr>
              <a:t>有</a:t>
            </a:r>
            <a:r>
              <a:rPr lang="en-US" altLang="zh-CN">
                <a:latin typeface="Times New Roman" panose="02020603050405020304" pitchFamily="18" charset="0"/>
                <a:sym typeface="+mn-ea"/>
              </a:rPr>
              <a:t>n</a:t>
            </a:r>
            <a:r>
              <a:rPr>
                <a:latin typeface="Times New Roman" panose="02020603050405020304" pitchFamily="18" charset="0"/>
                <a:sym typeface="+mn-ea"/>
              </a:rPr>
              <a:t>个药箱，每两个药箱里有一种相同的药，每种药恰好在两个药箱里出现，问有多少种药？ </a:t>
            </a:r>
            <a:endParaRPr lang="zh-CN" altLang="en-US" dirty="0">
              <a:latin typeface="Times New Roman" panose="02020603050405020304" pitchFamily="18" charset="0"/>
            </a:endParaRPr>
          </a:p>
          <a:p>
            <a:endParaRPr lang="zh-CN" altLang="en-US" dirty="0">
              <a:latin typeface="Times New Roman" panose="02020603050405020304" pitchFamily="18" charset="0"/>
            </a:endParaRPr>
          </a:p>
        </p:txBody>
      </p:sp>
      <p:sp>
        <p:nvSpPr>
          <p:cNvPr id="18434" name="Rectangle 2"/>
          <p:cNvSpPr/>
          <p:nvPr/>
        </p:nvSpPr>
        <p:spPr>
          <a:xfrm>
            <a:off x="3342085" y="2066131"/>
            <a:ext cx="5669756" cy="368300"/>
          </a:xfrm>
          <a:prstGeom prst="rect">
            <a:avLst/>
          </a:prstGeom>
          <a:noFill/>
          <a:ln w="9525">
            <a:noFill/>
          </a:ln>
        </p:spPr>
        <p:txBody>
          <a:bodyPr anchor="ctr" anchorCtr="0">
            <a:spAutoFit/>
          </a:bodyPr>
          <a:p>
            <a:endParaRPr lang="zh-CN" altLang="en-US" sz="1800" dirty="0">
              <a:latin typeface="Times New Roman" panose="02020603050405020304" pitchFamily="18" charset="0"/>
            </a:endParaRPr>
          </a:p>
        </p:txBody>
      </p:sp>
      <p:sp>
        <p:nvSpPr>
          <p:cNvPr id="18435" name="Rectangle 3"/>
          <p:cNvSpPr/>
          <p:nvPr/>
        </p:nvSpPr>
        <p:spPr>
          <a:xfrm>
            <a:off x="3342085" y="1418431"/>
            <a:ext cx="2400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sym typeface="+mn-ea"/>
            </a:endParaRPr>
          </a:p>
        </p:txBody>
      </p:sp>
      <p:sp>
        <p:nvSpPr>
          <p:cNvPr id="3" name="内容占位符 2"/>
          <p:cNvSpPr>
            <a:spLocks noGrp="1"/>
          </p:cNvSpPr>
          <p:nvPr>
            <p:ph idx="1"/>
          </p:nvPr>
        </p:nvSpPr>
        <p:spPr/>
        <p:txBody>
          <a:bodyPr/>
          <a:p>
            <a:r>
              <a:rPr>
                <a:latin typeface="Times New Roman" panose="02020603050405020304" pitchFamily="18" charset="0"/>
                <a:sym typeface="+mn-ea"/>
              </a:rPr>
              <a:t>有</a:t>
            </a:r>
            <a:r>
              <a:rPr lang="en-US" altLang="zh-CN">
                <a:latin typeface="Times New Roman" panose="02020603050405020304" pitchFamily="18" charset="0"/>
                <a:sym typeface="+mn-ea"/>
              </a:rPr>
              <a:t>n</a:t>
            </a:r>
            <a:r>
              <a:rPr>
                <a:latin typeface="Times New Roman" panose="02020603050405020304" pitchFamily="18" charset="0"/>
                <a:sym typeface="+mn-ea"/>
              </a:rPr>
              <a:t>个药箱，每两个药箱里有一种相同的药，每种药恰好在两个药箱里出现，问有多少种药？ </a:t>
            </a:r>
            <a:endParaRPr lang="zh-CN" altLang="en-US" dirty="0">
              <a:latin typeface="Times New Roman" panose="02020603050405020304" pitchFamily="18" charset="0"/>
            </a:endParaRPr>
          </a:p>
          <a:p>
            <a:endParaRPr lang="zh-CN" altLang="en-US" dirty="0">
              <a:latin typeface="Times New Roman" panose="02020603050405020304" pitchFamily="18" charset="0"/>
            </a:endParaRPr>
          </a:p>
        </p:txBody>
      </p:sp>
      <p:sp>
        <p:nvSpPr>
          <p:cNvPr id="18434" name="Rectangle 2"/>
          <p:cNvSpPr/>
          <p:nvPr/>
        </p:nvSpPr>
        <p:spPr>
          <a:xfrm>
            <a:off x="1818085" y="2066131"/>
            <a:ext cx="5669756" cy="368300"/>
          </a:xfrm>
          <a:prstGeom prst="rect">
            <a:avLst/>
          </a:prstGeom>
          <a:noFill/>
          <a:ln w="9525">
            <a:noFill/>
          </a:ln>
        </p:spPr>
        <p:txBody>
          <a:bodyPr anchor="ctr" anchorCtr="0">
            <a:spAutoFit/>
          </a:bodyPr>
          <a:p>
            <a:endParaRPr lang="zh-CN" altLang="en-US" sz="1800" dirty="0">
              <a:latin typeface="Times New Roman" panose="02020603050405020304" pitchFamily="18" charset="0"/>
            </a:endParaRPr>
          </a:p>
        </p:txBody>
      </p:sp>
      <p:sp>
        <p:nvSpPr>
          <p:cNvPr id="18435" name="Rectangle 3"/>
          <p:cNvSpPr/>
          <p:nvPr/>
        </p:nvSpPr>
        <p:spPr>
          <a:xfrm>
            <a:off x="1818085" y="1418431"/>
            <a:ext cx="2400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graphicFrame>
        <p:nvGraphicFramePr>
          <p:cNvPr id="19461" name="Object 5"/>
          <p:cNvGraphicFramePr>
            <a:graphicFrameLocks noChangeAspect="1"/>
          </p:cNvGraphicFramePr>
          <p:nvPr/>
        </p:nvGraphicFramePr>
        <p:xfrm>
          <a:off x="4074954" y="4725631"/>
          <a:ext cx="3656330" cy="713105"/>
        </p:xfrm>
        <a:graphic>
          <a:graphicData uri="http://schemas.openxmlformats.org/presentationml/2006/ole">
            <mc:AlternateContent xmlns:mc="http://schemas.openxmlformats.org/markup-compatibility/2006">
              <mc:Choice xmlns:v="urn:schemas-microsoft-com:vml" Requires="v">
                <p:oleObj spid="_x0000_s3077" name="" r:id="rId1" imgW="2019300" imgH="393700" progId="Equation.3">
                  <p:embed/>
                </p:oleObj>
              </mc:Choice>
              <mc:Fallback>
                <p:oleObj name="" r:id="rId1" imgW="2019300" imgH="393700" progId="Equation.3">
                  <p:embed/>
                  <p:pic>
                    <p:nvPicPr>
                      <p:cNvPr id="0" name="图片 3076"/>
                      <p:cNvPicPr/>
                      <p:nvPr/>
                    </p:nvPicPr>
                    <p:blipFill>
                      <a:blip r:embed="rId2"/>
                      <a:stretch>
                        <a:fillRect/>
                      </a:stretch>
                    </p:blipFill>
                    <p:spPr>
                      <a:xfrm>
                        <a:off x="4074954" y="4725631"/>
                        <a:ext cx="3656330" cy="713105"/>
                      </a:xfrm>
                      <a:prstGeom prst="rect">
                        <a:avLst/>
                      </a:prstGeom>
                      <a:noFill/>
                      <a:ln w="38100">
                        <a:noFill/>
                        <a:miter/>
                      </a:ln>
                    </p:spPr>
                  </p:pic>
                </p:oleObj>
              </mc:Fallback>
            </mc:AlternateContent>
          </a:graphicData>
        </a:graphic>
      </p:graphicFrame>
      <p:sp>
        <p:nvSpPr>
          <p:cNvPr id="19462" name="Oval 6"/>
          <p:cNvSpPr/>
          <p:nvPr/>
        </p:nvSpPr>
        <p:spPr>
          <a:xfrm>
            <a:off x="4707731" y="3283744"/>
            <a:ext cx="80963" cy="66675"/>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800" dirty="0">
              <a:latin typeface="Times New Roman" panose="02020603050405020304" pitchFamily="18" charset="0"/>
            </a:endParaRPr>
          </a:p>
        </p:txBody>
      </p:sp>
      <p:sp>
        <p:nvSpPr>
          <p:cNvPr id="19463" name="Oval 7"/>
          <p:cNvSpPr/>
          <p:nvPr/>
        </p:nvSpPr>
        <p:spPr>
          <a:xfrm>
            <a:off x="6690122" y="3146822"/>
            <a:ext cx="82153" cy="65484"/>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800" dirty="0">
              <a:latin typeface="Times New Roman" panose="02020603050405020304" pitchFamily="18" charset="0"/>
            </a:endParaRPr>
          </a:p>
        </p:txBody>
      </p:sp>
      <p:sp>
        <p:nvSpPr>
          <p:cNvPr id="19464" name="Oval 8"/>
          <p:cNvSpPr/>
          <p:nvPr/>
        </p:nvSpPr>
        <p:spPr>
          <a:xfrm>
            <a:off x="5728097" y="2725341"/>
            <a:ext cx="82153" cy="65484"/>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800" dirty="0">
              <a:latin typeface="Times New Roman" panose="02020603050405020304" pitchFamily="18" charset="0"/>
            </a:endParaRPr>
          </a:p>
        </p:txBody>
      </p:sp>
      <p:sp>
        <p:nvSpPr>
          <p:cNvPr id="19465" name="Oval 9"/>
          <p:cNvSpPr/>
          <p:nvPr/>
        </p:nvSpPr>
        <p:spPr>
          <a:xfrm>
            <a:off x="6366272" y="4389835"/>
            <a:ext cx="82153" cy="65484"/>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9466" name="Line 10"/>
          <p:cNvSpPr/>
          <p:nvPr/>
        </p:nvSpPr>
        <p:spPr>
          <a:xfrm flipV="1">
            <a:off x="4788694" y="2790825"/>
            <a:ext cx="939404" cy="492919"/>
          </a:xfrm>
          <a:prstGeom prst="line">
            <a:avLst/>
          </a:prstGeom>
          <a:ln w="38100" cap="flat" cmpd="sng">
            <a:solidFill>
              <a:schemeClr val="tx1"/>
            </a:solidFill>
            <a:prstDash val="solid"/>
            <a:headEnd type="none" w="med" len="med"/>
            <a:tailEnd type="none" w="med" len="med"/>
          </a:ln>
        </p:spPr>
      </p:sp>
      <p:sp>
        <p:nvSpPr>
          <p:cNvPr id="19467" name="Line 11"/>
          <p:cNvSpPr/>
          <p:nvPr/>
        </p:nvSpPr>
        <p:spPr>
          <a:xfrm flipH="1" flipV="1">
            <a:off x="4748213" y="3350419"/>
            <a:ext cx="376238" cy="1039416"/>
          </a:xfrm>
          <a:prstGeom prst="line">
            <a:avLst/>
          </a:prstGeom>
          <a:ln w="38100" cap="flat" cmpd="sng">
            <a:solidFill>
              <a:schemeClr val="tx1"/>
            </a:solidFill>
            <a:prstDash val="solid"/>
            <a:headEnd type="none" w="med" len="med"/>
            <a:tailEnd type="none" w="med" len="med"/>
          </a:ln>
        </p:spPr>
      </p:sp>
      <p:sp>
        <p:nvSpPr>
          <p:cNvPr id="19468" name="Line 12"/>
          <p:cNvSpPr/>
          <p:nvPr/>
        </p:nvSpPr>
        <p:spPr>
          <a:xfrm flipH="1">
            <a:off x="6441281" y="3233738"/>
            <a:ext cx="273844" cy="1134666"/>
          </a:xfrm>
          <a:prstGeom prst="line">
            <a:avLst/>
          </a:prstGeom>
          <a:ln w="38100" cap="flat" cmpd="sng">
            <a:solidFill>
              <a:schemeClr val="tx1"/>
            </a:solidFill>
            <a:prstDash val="solid"/>
            <a:headEnd type="none" w="med" len="med"/>
            <a:tailEnd type="none" w="med" len="med"/>
          </a:ln>
        </p:spPr>
      </p:sp>
      <p:sp>
        <p:nvSpPr>
          <p:cNvPr id="19469" name="Line 13"/>
          <p:cNvSpPr/>
          <p:nvPr/>
        </p:nvSpPr>
        <p:spPr>
          <a:xfrm flipH="1" flipV="1">
            <a:off x="5772150" y="2769394"/>
            <a:ext cx="917972" cy="377429"/>
          </a:xfrm>
          <a:prstGeom prst="line">
            <a:avLst/>
          </a:prstGeom>
          <a:ln w="38100" cap="flat" cmpd="sng">
            <a:solidFill>
              <a:schemeClr val="tx1"/>
            </a:solidFill>
            <a:prstDash val="solid"/>
            <a:headEnd type="none" w="med" len="med"/>
            <a:tailEnd type="none" w="med" len="med"/>
          </a:ln>
        </p:spPr>
      </p:sp>
      <p:sp>
        <p:nvSpPr>
          <p:cNvPr id="19470" name="Oval 14"/>
          <p:cNvSpPr/>
          <p:nvPr/>
        </p:nvSpPr>
        <p:spPr>
          <a:xfrm>
            <a:off x="5124450" y="4389835"/>
            <a:ext cx="82154" cy="65484"/>
          </a:xfrm>
          <a:prstGeom prst="ellipse">
            <a:avLst/>
          </a:prstGeom>
          <a:solidFill>
            <a:srgbClr val="0000FF"/>
          </a:solidFill>
          <a:ln w="9525" cap="flat" cmpd="sng">
            <a:solidFill>
              <a:schemeClr val="tx1"/>
            </a:solidFill>
            <a:prstDash val="solid"/>
            <a:headEnd type="none" w="med" len="med"/>
            <a:tailEnd type="none" w="med" len="med"/>
          </a:ln>
        </p:spPr>
        <p:txBody>
          <a:bodyPr wrap="none" anchor="ctr" anchorCtr="0"/>
          <a:p>
            <a:endParaRPr lang="zh-CN" altLang="en-US" sz="100" dirty="0">
              <a:latin typeface="Times New Roman" panose="02020603050405020304" pitchFamily="18" charset="0"/>
            </a:endParaRPr>
          </a:p>
        </p:txBody>
      </p:sp>
      <p:sp>
        <p:nvSpPr>
          <p:cNvPr id="19471" name="Line 15"/>
          <p:cNvSpPr/>
          <p:nvPr/>
        </p:nvSpPr>
        <p:spPr>
          <a:xfrm flipH="1">
            <a:off x="5178029" y="2822972"/>
            <a:ext cx="544115" cy="1566863"/>
          </a:xfrm>
          <a:prstGeom prst="line">
            <a:avLst/>
          </a:prstGeom>
          <a:ln w="38100" cap="flat" cmpd="sng">
            <a:solidFill>
              <a:schemeClr val="tx1"/>
            </a:solidFill>
            <a:prstDash val="solid"/>
            <a:headEnd type="none" w="med" len="med"/>
            <a:tailEnd type="none" w="med" len="med"/>
          </a:ln>
        </p:spPr>
      </p:sp>
      <p:sp>
        <p:nvSpPr>
          <p:cNvPr id="19472" name="Line 16"/>
          <p:cNvSpPr/>
          <p:nvPr/>
        </p:nvSpPr>
        <p:spPr>
          <a:xfrm flipH="1">
            <a:off x="5178029" y="4443413"/>
            <a:ext cx="1188244" cy="0"/>
          </a:xfrm>
          <a:prstGeom prst="line">
            <a:avLst/>
          </a:prstGeom>
          <a:ln w="38100" cap="flat" cmpd="sng">
            <a:solidFill>
              <a:schemeClr val="tx1"/>
            </a:solidFill>
            <a:prstDash val="solid"/>
            <a:headEnd type="none" w="med" len="med"/>
            <a:tailEnd type="none" w="med" len="med"/>
          </a:ln>
        </p:spPr>
      </p:sp>
      <p:sp>
        <p:nvSpPr>
          <p:cNvPr id="19473" name="Line 17"/>
          <p:cNvSpPr/>
          <p:nvPr/>
        </p:nvSpPr>
        <p:spPr>
          <a:xfrm>
            <a:off x="5772150" y="2822972"/>
            <a:ext cx="647700" cy="1566863"/>
          </a:xfrm>
          <a:prstGeom prst="line">
            <a:avLst/>
          </a:prstGeom>
          <a:ln w="38100" cap="flat" cmpd="sng">
            <a:solidFill>
              <a:schemeClr val="tx1"/>
            </a:solidFill>
            <a:prstDash val="solid"/>
            <a:headEnd type="none" w="med" len="med"/>
            <a:tailEnd type="none" w="med" len="med"/>
          </a:ln>
        </p:spPr>
      </p:sp>
      <p:sp>
        <p:nvSpPr>
          <p:cNvPr id="19474" name="Line 18"/>
          <p:cNvSpPr/>
          <p:nvPr/>
        </p:nvSpPr>
        <p:spPr>
          <a:xfrm>
            <a:off x="4799410" y="3363516"/>
            <a:ext cx="1620440" cy="1026319"/>
          </a:xfrm>
          <a:prstGeom prst="line">
            <a:avLst/>
          </a:prstGeom>
          <a:ln w="38100" cap="flat" cmpd="sng">
            <a:solidFill>
              <a:schemeClr val="tx1"/>
            </a:solidFill>
            <a:prstDash val="solid"/>
            <a:headEnd type="none" w="med" len="med"/>
            <a:tailEnd type="none" w="med" len="med"/>
          </a:ln>
        </p:spPr>
      </p:sp>
      <p:sp>
        <p:nvSpPr>
          <p:cNvPr id="19475" name="Line 19"/>
          <p:cNvSpPr/>
          <p:nvPr/>
        </p:nvSpPr>
        <p:spPr>
          <a:xfrm flipV="1">
            <a:off x="5231606" y="3201591"/>
            <a:ext cx="1458516" cy="1188244"/>
          </a:xfrm>
          <a:prstGeom prst="line">
            <a:avLst/>
          </a:prstGeom>
          <a:ln w="38100" cap="flat" cmpd="sng">
            <a:solidFill>
              <a:schemeClr val="tx1"/>
            </a:solidFill>
            <a:prstDash val="solid"/>
            <a:headEnd type="none" w="med" len="med"/>
            <a:tailEnd type="none" w="med" len="med"/>
          </a:ln>
        </p:spPr>
      </p:sp>
      <p:sp>
        <p:nvSpPr>
          <p:cNvPr id="19476" name="Line 20"/>
          <p:cNvSpPr/>
          <p:nvPr/>
        </p:nvSpPr>
        <p:spPr>
          <a:xfrm flipV="1">
            <a:off x="4799410" y="3201591"/>
            <a:ext cx="1890713" cy="107156"/>
          </a:xfrm>
          <a:prstGeom prst="line">
            <a:avLst/>
          </a:prstGeom>
          <a:ln w="38100" cap="flat" cmpd="sng">
            <a:solidFill>
              <a:schemeClr val="tx1"/>
            </a:solidFill>
            <a:prstDash val="solid"/>
            <a:headEnd type="none" w="med" len="med"/>
            <a:tailEnd type="none" w="med" len="med"/>
          </a:ln>
        </p:spPr>
      </p:sp>
      <p:sp>
        <p:nvSpPr>
          <p:cNvPr id="19477" name="AutoShape 22"/>
          <p:cNvSpPr/>
          <p:nvPr/>
        </p:nvSpPr>
        <p:spPr>
          <a:xfrm>
            <a:off x="7284244" y="3267075"/>
            <a:ext cx="756047" cy="378619"/>
          </a:xfrm>
          <a:prstGeom prst="wedgeRoundRectCallout">
            <a:avLst>
              <a:gd name="adj1" fmla="val -115199"/>
              <a:gd name="adj2" fmla="val -69495"/>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800" dirty="0">
                <a:solidFill>
                  <a:schemeClr val="bg1"/>
                </a:solidFill>
                <a:latin typeface="Times New Roman" panose="02020603050405020304" pitchFamily="18" charset="0"/>
              </a:rPr>
              <a:t>药箱</a:t>
            </a:r>
            <a:endParaRPr lang="zh-CN" altLang="en-US" sz="1800" dirty="0">
              <a:solidFill>
                <a:schemeClr val="bg1"/>
              </a:solidFill>
              <a:latin typeface="Times New Roman" panose="02020603050405020304" pitchFamily="18" charset="0"/>
            </a:endParaRPr>
          </a:p>
        </p:txBody>
      </p:sp>
      <p:sp>
        <p:nvSpPr>
          <p:cNvPr id="19478" name="AutoShape 23"/>
          <p:cNvSpPr/>
          <p:nvPr/>
        </p:nvSpPr>
        <p:spPr>
          <a:xfrm>
            <a:off x="7122319" y="4131469"/>
            <a:ext cx="756047" cy="378619"/>
          </a:xfrm>
          <a:prstGeom prst="wedgeRoundRectCallout">
            <a:avLst>
              <a:gd name="adj1" fmla="val -118190"/>
              <a:gd name="adj2" fmla="val -154088"/>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800" dirty="0">
                <a:solidFill>
                  <a:schemeClr val="bg1"/>
                </a:solidFill>
                <a:latin typeface="Times New Roman" panose="02020603050405020304" pitchFamily="18" charset="0"/>
              </a:rPr>
              <a:t>药</a:t>
            </a:r>
            <a:endParaRPr lang="zh-CN" altLang="en-US" sz="1800" dirty="0">
              <a:solidFill>
                <a:schemeClr val="bg1"/>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sym typeface="+mn-ea"/>
              </a:rPr>
              <a:t>习题讲解</a:t>
            </a:r>
            <a:endParaRPr lang="zh-CN" altLang="en-US" dirty="0">
              <a:latin typeface="Times New Roman" panose="02020603050405020304" pitchFamily="18" charset="0"/>
              <a:sym typeface="+mn-ea"/>
            </a:endParaRPr>
          </a:p>
        </p:txBody>
      </p:sp>
      <p:sp>
        <p:nvSpPr>
          <p:cNvPr id="3" name="内容占位符 2"/>
          <p:cNvSpPr>
            <a:spLocks noGrp="1"/>
          </p:cNvSpPr>
          <p:nvPr>
            <p:ph idx="1"/>
          </p:nvPr>
        </p:nvSpPr>
        <p:spPr/>
        <p:txBody>
          <a:bodyPr/>
          <a:p>
            <a:r>
              <a:rPr>
                <a:latin typeface="Times New Roman" panose="02020603050405020304" pitchFamily="18" charset="0"/>
                <a:sym typeface="+mn-ea"/>
              </a:rPr>
              <a:t>下述对赋权图的正确描述是：</a:t>
            </a:r>
            <a:endParaRPr lang="zh-CN" altLang="en-US" dirty="0">
              <a:latin typeface="Times New Roman" panose="02020603050405020304" pitchFamily="18" charset="0"/>
            </a:endParaRPr>
          </a:p>
          <a:p>
            <a:pPr marL="800735" lvl="1" indent="-457200">
              <a:buFont typeface="+mj-lt"/>
              <a:buAutoNum type="alphaUcPeriod"/>
            </a:pPr>
            <a:r>
              <a:rPr>
                <a:latin typeface="Times New Roman" panose="02020603050405020304" pitchFamily="18" charset="0"/>
                <a:sym typeface="+mn-ea"/>
              </a:rPr>
              <a:t>赋权图指的是图的边带权值</a:t>
            </a:r>
            <a:endParaRPr lang="zh-CN" altLang="en-US" dirty="0">
              <a:latin typeface="Times New Roman" panose="02020603050405020304" pitchFamily="18" charset="0"/>
            </a:endParaRPr>
          </a:p>
          <a:p>
            <a:pPr marL="800735" lvl="1" indent="-457200">
              <a:buFont typeface="+mj-lt"/>
              <a:buAutoNum type="alphaUcPeriod"/>
            </a:pPr>
            <a:r>
              <a:rPr>
                <a:latin typeface="Times New Roman" panose="02020603050405020304" pitchFamily="18" charset="0"/>
                <a:sym typeface="+mn-ea"/>
              </a:rPr>
              <a:t>赋权图指的是图的顶点带权值</a:t>
            </a:r>
            <a:endParaRPr lang="zh-CN" altLang="en-US" dirty="0">
              <a:latin typeface="Times New Roman" panose="02020603050405020304" pitchFamily="18" charset="0"/>
            </a:endParaRPr>
          </a:p>
          <a:p>
            <a:pPr marL="800735" lvl="1" indent="-457200">
              <a:buFont typeface="+mj-lt"/>
              <a:buAutoNum type="alphaUcPeriod"/>
            </a:pPr>
            <a:r>
              <a:rPr>
                <a:latin typeface="Times New Roman" panose="02020603050405020304" pitchFamily="18" charset="0"/>
                <a:sym typeface="+mn-ea"/>
              </a:rPr>
              <a:t>图的存储一般来说用邻接矩阵，赋权图则不能</a:t>
            </a:r>
            <a:endParaRPr lang="zh-CN" altLang="en-US" dirty="0">
              <a:latin typeface="Times New Roman" panose="02020603050405020304" pitchFamily="18" charset="0"/>
            </a:endParaRPr>
          </a:p>
          <a:p>
            <a:pPr marL="800735" lvl="1" indent="-457200">
              <a:buFont typeface="+mj-lt"/>
              <a:buAutoNum type="alphaUcPeriod"/>
            </a:pPr>
            <a:r>
              <a:rPr>
                <a:latin typeface="Times New Roman" panose="02020603050405020304" pitchFamily="18" charset="0"/>
                <a:sym typeface="+mn-ea"/>
              </a:rPr>
              <a:t>没有权值的图可以看作权值都为</a:t>
            </a:r>
            <a:r>
              <a:rPr lang="en-US" altLang="zh-CN">
                <a:latin typeface="Times New Roman" panose="02020603050405020304" pitchFamily="18" charset="0"/>
                <a:sym typeface="+mn-ea"/>
              </a:rPr>
              <a:t>1</a:t>
            </a:r>
            <a:r>
              <a:rPr>
                <a:latin typeface="Times New Roman" panose="02020603050405020304" pitchFamily="18" charset="0"/>
                <a:sym typeface="+mn-ea"/>
              </a:rPr>
              <a:t>的赋权图</a:t>
            </a:r>
            <a:endParaRPr lang="zh-CN" altLang="en-US" dirty="0">
              <a:latin typeface="Times New Roman" panose="02020603050405020304" pitchFamily="18" charset="0"/>
            </a:endParaRPr>
          </a:p>
          <a:p>
            <a:endParaRPr lang="zh-CN" altLang="en-US" dirty="0">
              <a:latin typeface="Times New Roman" panose="02020603050405020304" pitchFamily="18" charset="0"/>
            </a:endParaRPr>
          </a:p>
        </p:txBody>
      </p:sp>
      <p:sp>
        <p:nvSpPr>
          <p:cNvPr id="22531" name="Rectangle 3"/>
          <p:cNvSpPr/>
          <p:nvPr/>
        </p:nvSpPr>
        <p:spPr>
          <a:xfrm>
            <a:off x="3342085" y="1418431"/>
            <a:ext cx="2400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 </a:t>
            </a:r>
            <a:endParaRPr lang="zh-CN" altLang="en-US" sz="1800" dirty="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nvSpPr>
        <p:spPr>
          <a:xfrm>
            <a:off x="3395663" y="2066131"/>
            <a:ext cx="5669756" cy="368300"/>
          </a:xfrm>
          <a:prstGeom prst="rect">
            <a:avLst/>
          </a:prstGeom>
          <a:noFill/>
          <a:ln w="9525">
            <a:noFill/>
          </a:ln>
        </p:spPr>
        <p:txBody>
          <a:bodyPr anchor="ctr" anchorCtr="0">
            <a:spAutoFit/>
          </a:bodyPr>
          <a:p>
            <a:r>
              <a:rPr lang="zh-CN" altLang="en-US" sz="1800" dirty="0">
                <a:latin typeface="Times New Roman" panose="02020603050405020304" pitchFamily="18" charset="0"/>
              </a:rPr>
              <a:t>第</a:t>
            </a:r>
            <a:r>
              <a:rPr lang="en-US" altLang="zh-CN" sz="1800" dirty="0">
                <a:latin typeface="Times New Roman" panose="02020603050405020304" pitchFamily="18" charset="0"/>
              </a:rPr>
              <a:t>5</a:t>
            </a:r>
            <a:r>
              <a:rPr lang="zh-CN" altLang="en-US" sz="1800" dirty="0">
                <a:latin typeface="Times New Roman" panose="02020603050405020304" pitchFamily="18" charset="0"/>
              </a:rPr>
              <a:t>题： 下面两个图同构吗？ </a:t>
            </a:r>
            <a:endParaRPr lang="zh-CN" altLang="en-US" sz="1800" dirty="0">
              <a:latin typeface="Times New Roman" panose="02020603050405020304" pitchFamily="18" charset="0"/>
            </a:endParaRPr>
          </a:p>
        </p:txBody>
      </p:sp>
      <p:sp>
        <p:nvSpPr>
          <p:cNvPr id="23555" name="Rectangle 3"/>
          <p:cNvSpPr/>
          <p:nvPr/>
        </p:nvSpPr>
        <p:spPr>
          <a:xfrm>
            <a:off x="3342085" y="1418431"/>
            <a:ext cx="11544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习题讲解 </a:t>
            </a:r>
            <a:endParaRPr lang="zh-CN" altLang="en-US" sz="1800" dirty="0">
              <a:latin typeface="Times New Roman" panose="02020603050405020304" pitchFamily="18" charset="0"/>
            </a:endParaRPr>
          </a:p>
        </p:txBody>
      </p:sp>
      <p:pic>
        <p:nvPicPr>
          <p:cNvPr id="23556" name="Picture 25"/>
          <p:cNvPicPr>
            <a:picLocks noChangeAspect="1"/>
          </p:cNvPicPr>
          <p:nvPr/>
        </p:nvPicPr>
        <p:blipFill>
          <a:blip r:embed="rId1">
            <a:biLevel thresh="50000"/>
            <a:lum bright="36000" contrast="48000"/>
          </a:blip>
          <a:stretch>
            <a:fillRect/>
          </a:stretch>
        </p:blipFill>
        <p:spPr>
          <a:xfrm>
            <a:off x="2963466" y="2672954"/>
            <a:ext cx="6156722" cy="2569369"/>
          </a:xfrm>
          <a:prstGeom prst="rect">
            <a:avLst/>
          </a:prstGeom>
          <a:ln w="9525">
            <a:noFill/>
          </a:ln>
        </p:spPr>
      </p:pic>
      <p:sp>
        <p:nvSpPr>
          <p:cNvPr id="23557" name="Text Box 26"/>
          <p:cNvSpPr txBox="1"/>
          <p:nvPr/>
        </p:nvSpPr>
        <p:spPr>
          <a:xfrm>
            <a:off x="4313635" y="2564606"/>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1</a:t>
            </a:r>
            <a:endParaRPr lang="en-US" altLang="zh-CN" sz="1800" baseline="-25000" dirty="0">
              <a:solidFill>
                <a:schemeClr val="tx1"/>
              </a:solidFill>
              <a:latin typeface="Times New Roman" panose="02020603050405020304" pitchFamily="18" charset="0"/>
            </a:endParaRPr>
          </a:p>
        </p:txBody>
      </p:sp>
      <p:sp>
        <p:nvSpPr>
          <p:cNvPr id="23558" name="Text Box 27"/>
          <p:cNvSpPr txBox="1"/>
          <p:nvPr/>
        </p:nvSpPr>
        <p:spPr>
          <a:xfrm>
            <a:off x="3337322" y="3105150"/>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2</a:t>
            </a:r>
            <a:endParaRPr lang="en-US" altLang="zh-CN" sz="1800" baseline="-25000" dirty="0">
              <a:solidFill>
                <a:schemeClr val="tx1"/>
              </a:solidFill>
              <a:latin typeface="Times New Roman" panose="02020603050405020304" pitchFamily="18" charset="0"/>
            </a:endParaRPr>
          </a:p>
        </p:txBody>
      </p:sp>
      <p:sp>
        <p:nvSpPr>
          <p:cNvPr id="23559" name="Text Box 28"/>
          <p:cNvSpPr txBox="1"/>
          <p:nvPr/>
        </p:nvSpPr>
        <p:spPr>
          <a:xfrm>
            <a:off x="3071813" y="4023122"/>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3</a:t>
            </a:r>
            <a:endParaRPr lang="en-US" altLang="zh-CN" sz="1800" baseline="-25000" dirty="0">
              <a:solidFill>
                <a:schemeClr val="tx1"/>
              </a:solidFill>
              <a:latin typeface="Times New Roman" panose="02020603050405020304" pitchFamily="18" charset="0"/>
            </a:endParaRPr>
          </a:p>
        </p:txBody>
      </p:sp>
      <p:sp>
        <p:nvSpPr>
          <p:cNvPr id="23560" name="Text Box 29"/>
          <p:cNvSpPr txBox="1"/>
          <p:nvPr/>
        </p:nvSpPr>
        <p:spPr>
          <a:xfrm>
            <a:off x="3827860" y="4941094"/>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4</a:t>
            </a:r>
            <a:endParaRPr lang="en-US" altLang="zh-CN" sz="1800" baseline="-25000" dirty="0">
              <a:solidFill>
                <a:schemeClr val="tx1"/>
              </a:solidFill>
              <a:latin typeface="Times New Roman" panose="02020603050405020304" pitchFamily="18" charset="0"/>
            </a:endParaRPr>
          </a:p>
        </p:txBody>
      </p:sp>
      <p:sp>
        <p:nvSpPr>
          <p:cNvPr id="23561" name="Text Box 30"/>
          <p:cNvSpPr txBox="1"/>
          <p:nvPr/>
        </p:nvSpPr>
        <p:spPr>
          <a:xfrm>
            <a:off x="4854178" y="4941094"/>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5</a:t>
            </a:r>
            <a:endParaRPr lang="en-US" altLang="zh-CN" sz="1800" baseline="-25000" dirty="0">
              <a:solidFill>
                <a:schemeClr val="tx1"/>
              </a:solidFill>
              <a:latin typeface="Times New Roman" panose="02020603050405020304" pitchFamily="18" charset="0"/>
            </a:endParaRPr>
          </a:p>
        </p:txBody>
      </p:sp>
      <p:sp>
        <p:nvSpPr>
          <p:cNvPr id="23562" name="Text Box 31"/>
          <p:cNvSpPr txBox="1"/>
          <p:nvPr/>
        </p:nvSpPr>
        <p:spPr>
          <a:xfrm>
            <a:off x="5430123" y="4023122"/>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6</a:t>
            </a:r>
            <a:endParaRPr lang="en-US" altLang="zh-CN" sz="1800" baseline="-25000" dirty="0">
              <a:solidFill>
                <a:schemeClr val="tx1"/>
              </a:solidFill>
              <a:latin typeface="Times New Roman" panose="02020603050405020304" pitchFamily="18" charset="0"/>
            </a:endParaRPr>
          </a:p>
        </p:txBody>
      </p:sp>
      <p:sp>
        <p:nvSpPr>
          <p:cNvPr id="23563" name="Text Box 32"/>
          <p:cNvSpPr txBox="1"/>
          <p:nvPr/>
        </p:nvSpPr>
        <p:spPr>
          <a:xfrm>
            <a:off x="5268198" y="3105150"/>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7</a:t>
            </a:r>
            <a:endParaRPr lang="en-US" altLang="zh-CN" sz="1800" baseline="-25000" dirty="0">
              <a:solidFill>
                <a:schemeClr val="tx1"/>
              </a:solidFill>
              <a:latin typeface="Times New Roman" panose="02020603050405020304" pitchFamily="18" charset="0"/>
            </a:endParaRPr>
          </a:p>
        </p:txBody>
      </p:sp>
      <p:sp>
        <p:nvSpPr>
          <p:cNvPr id="23564" name="Text Box 33"/>
          <p:cNvSpPr txBox="1"/>
          <p:nvPr/>
        </p:nvSpPr>
        <p:spPr>
          <a:xfrm>
            <a:off x="7878366" y="2619375"/>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1</a:t>
            </a:r>
            <a:endParaRPr lang="en-US" altLang="zh-CN" sz="1800" baseline="-25000" dirty="0">
              <a:solidFill>
                <a:schemeClr val="tx1"/>
              </a:solidFill>
              <a:latin typeface="Times New Roman" panose="02020603050405020304" pitchFamily="18" charset="0"/>
            </a:endParaRPr>
          </a:p>
        </p:txBody>
      </p:sp>
      <p:sp>
        <p:nvSpPr>
          <p:cNvPr id="23565" name="Text Box 34"/>
          <p:cNvSpPr txBox="1"/>
          <p:nvPr/>
        </p:nvSpPr>
        <p:spPr>
          <a:xfrm>
            <a:off x="8742760" y="3158728"/>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3</a:t>
            </a:r>
            <a:endParaRPr lang="en-US" altLang="zh-CN" sz="1800" baseline="-25000" dirty="0">
              <a:solidFill>
                <a:schemeClr val="tx1"/>
              </a:solidFill>
              <a:latin typeface="Times New Roman" panose="02020603050405020304" pitchFamily="18" charset="0"/>
            </a:endParaRPr>
          </a:p>
        </p:txBody>
      </p:sp>
      <p:sp>
        <p:nvSpPr>
          <p:cNvPr id="23566" name="Text Box 35"/>
          <p:cNvSpPr txBox="1"/>
          <p:nvPr/>
        </p:nvSpPr>
        <p:spPr>
          <a:xfrm>
            <a:off x="8904685" y="4076700"/>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5</a:t>
            </a:r>
            <a:endParaRPr lang="en-US" altLang="zh-CN" sz="1800" baseline="-25000" dirty="0">
              <a:solidFill>
                <a:schemeClr val="tx1"/>
              </a:solidFill>
              <a:latin typeface="Times New Roman" panose="02020603050405020304" pitchFamily="18" charset="0"/>
            </a:endParaRPr>
          </a:p>
        </p:txBody>
      </p:sp>
      <p:sp>
        <p:nvSpPr>
          <p:cNvPr id="23567" name="Text Box 36"/>
          <p:cNvSpPr txBox="1"/>
          <p:nvPr/>
        </p:nvSpPr>
        <p:spPr>
          <a:xfrm>
            <a:off x="8148638" y="4941094"/>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7</a:t>
            </a:r>
            <a:endParaRPr lang="en-US" altLang="zh-CN" sz="1800" baseline="-25000" dirty="0">
              <a:solidFill>
                <a:schemeClr val="tx1"/>
              </a:solidFill>
              <a:latin typeface="Times New Roman" panose="02020603050405020304" pitchFamily="18" charset="0"/>
            </a:endParaRPr>
          </a:p>
        </p:txBody>
      </p:sp>
      <p:sp>
        <p:nvSpPr>
          <p:cNvPr id="23568" name="Text Box 37"/>
          <p:cNvSpPr txBox="1"/>
          <p:nvPr/>
        </p:nvSpPr>
        <p:spPr>
          <a:xfrm>
            <a:off x="7284244" y="4887516"/>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2</a:t>
            </a:r>
            <a:endParaRPr lang="en-US" altLang="zh-CN" sz="1800" baseline="-25000" dirty="0">
              <a:solidFill>
                <a:schemeClr val="tx1"/>
              </a:solidFill>
              <a:latin typeface="Times New Roman" panose="02020603050405020304" pitchFamily="18" charset="0"/>
            </a:endParaRPr>
          </a:p>
        </p:txBody>
      </p:sp>
      <p:sp>
        <p:nvSpPr>
          <p:cNvPr id="23569" name="Text Box 38"/>
          <p:cNvSpPr txBox="1"/>
          <p:nvPr/>
        </p:nvSpPr>
        <p:spPr>
          <a:xfrm>
            <a:off x="6528197" y="3969544"/>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4</a:t>
            </a:r>
            <a:endParaRPr lang="en-US" altLang="zh-CN" sz="1800" baseline="-25000" dirty="0">
              <a:solidFill>
                <a:schemeClr val="tx1"/>
              </a:solidFill>
              <a:latin typeface="Times New Roman" panose="02020603050405020304" pitchFamily="18" charset="0"/>
            </a:endParaRPr>
          </a:p>
        </p:txBody>
      </p:sp>
      <p:sp>
        <p:nvSpPr>
          <p:cNvPr id="23570" name="Text Box 39"/>
          <p:cNvSpPr txBox="1"/>
          <p:nvPr/>
        </p:nvSpPr>
        <p:spPr>
          <a:xfrm>
            <a:off x="6798469" y="3105150"/>
            <a:ext cx="371475" cy="368300"/>
          </a:xfrm>
          <a:prstGeom prst="rect">
            <a:avLst/>
          </a:prstGeom>
          <a:solidFill>
            <a:schemeClr val="bg1"/>
          </a:solidFill>
          <a:ln w="9525">
            <a:noFill/>
          </a:ln>
        </p:spPr>
        <p:txBody>
          <a:bodyPr wrap="none">
            <a:spAutoFit/>
          </a:bodyPr>
          <a:p>
            <a:r>
              <a:rPr lang="en-US" altLang="zh-CN" sz="1800" dirty="0">
                <a:solidFill>
                  <a:schemeClr val="tx1"/>
                </a:solidFill>
                <a:latin typeface="Times New Roman" panose="02020603050405020304" pitchFamily="18" charset="0"/>
              </a:rPr>
              <a:t>v</a:t>
            </a:r>
            <a:r>
              <a:rPr lang="en-US" altLang="zh-CN" sz="1800" baseline="-25000" dirty="0">
                <a:solidFill>
                  <a:schemeClr val="tx1"/>
                </a:solidFill>
                <a:latin typeface="Times New Roman" panose="02020603050405020304" pitchFamily="18" charset="0"/>
              </a:rPr>
              <a:t>6</a:t>
            </a:r>
            <a:endParaRPr lang="en-US" altLang="zh-CN" sz="1800" baseline="-25000" dirty="0">
              <a:solidFill>
                <a:schemeClr val="tx1"/>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nvSpPr>
        <p:spPr>
          <a:xfrm>
            <a:off x="3342085" y="1927701"/>
            <a:ext cx="5669756" cy="645160"/>
          </a:xfrm>
          <a:prstGeom prst="rect">
            <a:avLst/>
          </a:prstGeom>
          <a:noFill/>
          <a:ln w="9525">
            <a:noFill/>
          </a:ln>
        </p:spPr>
        <p:txBody>
          <a:bodyPr anchor="ctr" anchorCtr="0">
            <a:spAutoFit/>
          </a:bodyPr>
          <a:p>
            <a:r>
              <a:rPr lang="zh-CN" altLang="en-US" sz="1800" dirty="0">
                <a:latin typeface="Times New Roman" panose="02020603050405020304" pitchFamily="18" charset="0"/>
              </a:rPr>
              <a:t>第</a:t>
            </a:r>
            <a:r>
              <a:rPr lang="en-US" altLang="zh-CN" sz="1800" dirty="0">
                <a:latin typeface="Times New Roman" panose="02020603050405020304" pitchFamily="18" charset="0"/>
              </a:rPr>
              <a:t>6</a:t>
            </a:r>
            <a:r>
              <a:rPr lang="zh-CN" altLang="en-US" sz="1800" dirty="0">
                <a:latin typeface="Times New Roman" panose="02020603050405020304" pitchFamily="18" charset="0"/>
              </a:rPr>
              <a:t>题： 旅行者能否经过每一座桥恰好一次，既无遗漏也无重复？</a:t>
            </a:r>
            <a:endParaRPr lang="zh-CN" altLang="en-US" sz="1800" dirty="0">
              <a:latin typeface="Times New Roman" panose="02020603050405020304" pitchFamily="18" charset="0"/>
            </a:endParaRPr>
          </a:p>
        </p:txBody>
      </p:sp>
      <p:sp>
        <p:nvSpPr>
          <p:cNvPr id="24579" name="Rectangle 3"/>
          <p:cNvSpPr/>
          <p:nvPr/>
        </p:nvSpPr>
        <p:spPr>
          <a:xfrm>
            <a:off x="3342085" y="1418431"/>
            <a:ext cx="11544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习题讲解 </a:t>
            </a:r>
            <a:endParaRPr lang="zh-CN" altLang="en-US" sz="1800" dirty="0">
              <a:latin typeface="Times New Roman" panose="02020603050405020304" pitchFamily="18" charset="0"/>
            </a:endParaRPr>
          </a:p>
        </p:txBody>
      </p:sp>
      <p:pic>
        <p:nvPicPr>
          <p:cNvPr id="24581" name="Picture 23"/>
          <p:cNvPicPr>
            <a:picLocks noChangeAspect="1"/>
          </p:cNvPicPr>
          <p:nvPr/>
        </p:nvPicPr>
        <p:blipFill>
          <a:blip r:embed="rId1"/>
          <a:stretch>
            <a:fillRect/>
          </a:stretch>
        </p:blipFill>
        <p:spPr>
          <a:xfrm>
            <a:off x="3827860" y="2187179"/>
            <a:ext cx="4212431" cy="28956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图论相关概念</a:t>
            </a:r>
            <a:endParaRPr lang="zh-CN" altLang="en-US"/>
          </a:p>
        </p:txBody>
      </p:sp>
      <p:sp>
        <p:nvSpPr>
          <p:cNvPr id="5" name="文本占位符 4"/>
          <p:cNvSpPr>
            <a:spLocks noGrp="1"/>
          </p:cNvSpPr>
          <p:nvPr>
            <p:ph type="body" idx="1"/>
          </p:nvPr>
        </p:nvSpPr>
        <p:spPr/>
        <p:txBody>
          <a:bodyPr/>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nvSpPr>
        <p:spPr>
          <a:xfrm>
            <a:off x="3342085" y="1927701"/>
            <a:ext cx="5669756" cy="645160"/>
          </a:xfrm>
          <a:prstGeom prst="rect">
            <a:avLst/>
          </a:prstGeom>
          <a:noFill/>
          <a:ln w="9525">
            <a:noFill/>
          </a:ln>
        </p:spPr>
        <p:txBody>
          <a:bodyPr anchor="ctr" anchorCtr="0">
            <a:spAutoFit/>
          </a:bodyPr>
          <a:p>
            <a:r>
              <a:rPr lang="zh-CN" altLang="en-US" sz="1800" dirty="0">
                <a:latin typeface="Times New Roman" panose="02020603050405020304" pitchFamily="18" charset="0"/>
              </a:rPr>
              <a:t>第</a:t>
            </a:r>
            <a:r>
              <a:rPr lang="en-US" altLang="zh-CN" sz="1800" dirty="0">
                <a:latin typeface="Times New Roman" panose="02020603050405020304" pitchFamily="18" charset="0"/>
              </a:rPr>
              <a:t>6</a:t>
            </a:r>
            <a:r>
              <a:rPr lang="zh-CN" altLang="en-US" sz="1800" dirty="0">
                <a:latin typeface="Times New Roman" panose="02020603050405020304" pitchFamily="18" charset="0"/>
              </a:rPr>
              <a:t>题： 旅行者能否经过每一座桥恰好一次，既无遗漏也无重复？</a:t>
            </a:r>
            <a:endParaRPr lang="zh-CN" altLang="en-US" sz="1800" dirty="0">
              <a:latin typeface="Times New Roman" panose="02020603050405020304" pitchFamily="18" charset="0"/>
            </a:endParaRPr>
          </a:p>
        </p:txBody>
      </p:sp>
      <p:sp>
        <p:nvSpPr>
          <p:cNvPr id="25603" name="Rectangle 3"/>
          <p:cNvSpPr/>
          <p:nvPr/>
        </p:nvSpPr>
        <p:spPr>
          <a:xfrm>
            <a:off x="3342085" y="1418431"/>
            <a:ext cx="11544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习题讲解 </a:t>
            </a:r>
            <a:endParaRPr lang="zh-CN" altLang="en-US" sz="1800" dirty="0">
              <a:latin typeface="Times New Roman" panose="02020603050405020304" pitchFamily="18" charset="0"/>
            </a:endParaRPr>
          </a:p>
        </p:txBody>
      </p:sp>
      <p:sp>
        <p:nvSpPr>
          <p:cNvPr id="25604" name="Rectangle 4"/>
          <p:cNvSpPr/>
          <p:nvPr/>
        </p:nvSpPr>
        <p:spPr>
          <a:xfrm>
            <a:off x="3395663" y="2875756"/>
            <a:ext cx="309880" cy="368300"/>
          </a:xfrm>
          <a:prstGeom prst="rect">
            <a:avLst/>
          </a:prstGeom>
          <a:noFill/>
          <a:ln w="9525">
            <a:noFill/>
          </a:ln>
        </p:spPr>
        <p:txBody>
          <a:bodyPr wrap="none" anchor="ctr" anchorCtr="0">
            <a:spAutoFit/>
          </a:bodyPr>
          <a:p>
            <a:endParaRPr lang="zh-CN" altLang="zh-CN" sz="1800" dirty="0">
              <a:latin typeface="Times New Roman" panose="02020603050405020304" pitchFamily="18" charset="0"/>
            </a:endParaRPr>
          </a:p>
        </p:txBody>
      </p:sp>
      <p:pic>
        <p:nvPicPr>
          <p:cNvPr id="25605" name="Picture 23"/>
          <p:cNvPicPr>
            <a:picLocks noChangeAspect="1"/>
          </p:cNvPicPr>
          <p:nvPr/>
        </p:nvPicPr>
        <p:blipFill>
          <a:blip r:embed="rId1"/>
          <a:stretch>
            <a:fillRect/>
          </a:stretch>
        </p:blipFill>
        <p:spPr>
          <a:xfrm>
            <a:off x="3827860" y="2187179"/>
            <a:ext cx="4212431" cy="2895600"/>
          </a:xfrm>
          <a:prstGeom prst="rect">
            <a:avLst/>
          </a:prstGeom>
          <a:noFill/>
          <a:ln w="9525">
            <a:noFill/>
          </a:ln>
        </p:spPr>
      </p:pic>
      <p:sp>
        <p:nvSpPr>
          <p:cNvPr id="25606" name="Rectangle 24"/>
          <p:cNvSpPr/>
          <p:nvPr/>
        </p:nvSpPr>
        <p:spPr>
          <a:xfrm>
            <a:off x="3611166" y="5118497"/>
            <a:ext cx="5745480" cy="368300"/>
          </a:xfrm>
          <a:prstGeom prst="rect">
            <a:avLst/>
          </a:prstGeom>
          <a:noFill/>
          <a:ln w="9525">
            <a:noFill/>
          </a:ln>
        </p:spPr>
        <p:txBody>
          <a:bodyPr wrap="none">
            <a:spAutoFit/>
          </a:bodyPr>
          <a:p>
            <a:r>
              <a:rPr lang="zh-CN" altLang="en-US" sz="1800" dirty="0">
                <a:latin typeface="Times New Roman" panose="02020603050405020304" pitchFamily="18" charset="0"/>
              </a:rPr>
              <a:t>相应的图有两个奇顶点（</a:t>
            </a:r>
            <a:r>
              <a:rPr lang="en-US" altLang="zh-CN" sz="1800" dirty="0">
                <a:latin typeface="Times New Roman" panose="02020603050405020304" pitchFamily="18" charset="0"/>
              </a:rPr>
              <a:t>D</a:t>
            </a:r>
            <a:r>
              <a:rPr lang="zh-CN" altLang="en-US" sz="1800" dirty="0">
                <a:latin typeface="Times New Roman" panose="02020603050405020304" pitchFamily="18" charset="0"/>
              </a:rPr>
              <a:t>，</a:t>
            </a:r>
            <a:r>
              <a:rPr lang="en-US" altLang="zh-CN" sz="1800" dirty="0">
                <a:latin typeface="Times New Roman" panose="02020603050405020304" pitchFamily="18" charset="0"/>
              </a:rPr>
              <a:t>E</a:t>
            </a:r>
            <a:r>
              <a:rPr lang="zh-CN" altLang="en-US" sz="1800" dirty="0">
                <a:latin typeface="Times New Roman" panose="02020603050405020304" pitchFamily="18" charset="0"/>
              </a:rPr>
              <a:t>），因而可以一笔画成．</a:t>
            </a:r>
            <a:endParaRPr lang="zh-CN" altLang="en-US" sz="1800"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p:nvPr/>
        </p:nvSpPr>
        <p:spPr>
          <a:xfrm>
            <a:off x="3342085" y="1953260"/>
            <a:ext cx="5669756" cy="1198880"/>
          </a:xfrm>
          <a:prstGeom prst="rect">
            <a:avLst/>
          </a:prstGeom>
          <a:noFill/>
          <a:ln w="9525">
            <a:noFill/>
          </a:ln>
        </p:spPr>
        <p:txBody>
          <a:bodyPr anchor="ctr" anchorCtr="0">
            <a:spAutoFit/>
          </a:bodyPr>
          <a:p>
            <a:r>
              <a:rPr lang="zh-CN" altLang="en-US" sz="1800" dirty="0">
                <a:latin typeface="Times New Roman" panose="02020603050405020304" pitchFamily="18" charset="0"/>
              </a:rPr>
              <a:t>第</a:t>
            </a:r>
            <a:r>
              <a:rPr lang="en-US" altLang="zh-CN" sz="1800" dirty="0">
                <a:latin typeface="Times New Roman" panose="02020603050405020304" pitchFamily="18" charset="0"/>
              </a:rPr>
              <a:t>7</a:t>
            </a:r>
            <a:r>
              <a:rPr lang="zh-CN" altLang="en-US" sz="1800" dirty="0">
                <a:latin typeface="Times New Roman" panose="02020603050405020304" pitchFamily="18" charset="0"/>
              </a:rPr>
              <a:t>题： 四个村庄下面各有一个防空洞甲、乙、丙、丁，相邻的两个防空洞之间有地道相通，并且每个防空洞各有一条地道与地面相通，能否每条地道都恰好走过一次，既无重复也无遗漏</a:t>
            </a:r>
            <a:r>
              <a:rPr lang="en-US" altLang="zh-CN" sz="1800" dirty="0">
                <a:latin typeface="Times New Roman" panose="02020603050405020304" pitchFamily="18" charset="0"/>
              </a:rPr>
              <a:t>? </a:t>
            </a:r>
            <a:endParaRPr lang="en-US" altLang="zh-CN" sz="1800" dirty="0">
              <a:latin typeface="Times New Roman" panose="02020603050405020304" pitchFamily="18" charset="0"/>
            </a:endParaRPr>
          </a:p>
        </p:txBody>
      </p:sp>
      <p:sp>
        <p:nvSpPr>
          <p:cNvPr id="26627" name="Rectangle 3"/>
          <p:cNvSpPr/>
          <p:nvPr/>
        </p:nvSpPr>
        <p:spPr>
          <a:xfrm>
            <a:off x="3342085" y="1418431"/>
            <a:ext cx="11544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习题讲解 </a:t>
            </a:r>
            <a:endParaRPr lang="zh-CN" altLang="en-US" sz="1800" dirty="0">
              <a:latin typeface="Times New Roman" panose="02020603050405020304" pitchFamily="18" charset="0"/>
            </a:endParaRPr>
          </a:p>
        </p:txBody>
      </p:sp>
      <p:sp>
        <p:nvSpPr>
          <p:cNvPr id="26628" name="Rectangle 4"/>
          <p:cNvSpPr/>
          <p:nvPr/>
        </p:nvSpPr>
        <p:spPr>
          <a:xfrm>
            <a:off x="3395663" y="2875756"/>
            <a:ext cx="309880" cy="368300"/>
          </a:xfrm>
          <a:prstGeom prst="rect">
            <a:avLst/>
          </a:prstGeom>
          <a:noFill/>
          <a:ln w="9525">
            <a:noFill/>
          </a:ln>
        </p:spPr>
        <p:txBody>
          <a:bodyPr wrap="none" anchor="ctr" anchorCtr="0">
            <a:spAutoFit/>
          </a:bodyPr>
          <a:p>
            <a:endParaRPr lang="zh-CN" altLang="zh-CN" sz="1800" dirty="0">
              <a:latin typeface="Times New Roman" panose="02020603050405020304" pitchFamily="18" charset="0"/>
            </a:endParaRPr>
          </a:p>
        </p:txBody>
      </p:sp>
      <p:pic>
        <p:nvPicPr>
          <p:cNvPr id="26629" name="Picture 7"/>
          <p:cNvPicPr>
            <a:picLocks noChangeAspect="1"/>
          </p:cNvPicPr>
          <p:nvPr/>
        </p:nvPicPr>
        <p:blipFill>
          <a:blip r:embed="rId1"/>
          <a:stretch>
            <a:fillRect/>
          </a:stretch>
        </p:blipFill>
        <p:spPr>
          <a:xfrm>
            <a:off x="5232400" y="3069193"/>
            <a:ext cx="2862263" cy="196810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nvSpPr>
        <p:spPr>
          <a:xfrm>
            <a:off x="3342085" y="1953260"/>
            <a:ext cx="5669756" cy="1198880"/>
          </a:xfrm>
          <a:prstGeom prst="rect">
            <a:avLst/>
          </a:prstGeom>
          <a:noFill/>
          <a:ln w="9525">
            <a:noFill/>
          </a:ln>
        </p:spPr>
        <p:txBody>
          <a:bodyPr anchor="ctr" anchorCtr="0">
            <a:spAutoFit/>
          </a:bodyPr>
          <a:p>
            <a:r>
              <a:rPr lang="zh-CN" altLang="en-US" sz="1800" dirty="0">
                <a:latin typeface="Times New Roman" panose="02020603050405020304" pitchFamily="18" charset="0"/>
              </a:rPr>
              <a:t>第</a:t>
            </a:r>
            <a:r>
              <a:rPr lang="en-US" altLang="zh-CN" sz="1800" dirty="0">
                <a:latin typeface="Times New Roman" panose="02020603050405020304" pitchFamily="18" charset="0"/>
              </a:rPr>
              <a:t>7</a:t>
            </a:r>
            <a:r>
              <a:rPr lang="zh-CN" altLang="en-US" sz="1800" dirty="0">
                <a:latin typeface="Times New Roman" panose="02020603050405020304" pitchFamily="18" charset="0"/>
              </a:rPr>
              <a:t>题： 四个村庄下面各有一个防空洞甲、乙、丙、丁，相邻的两个防空洞之间有地道相通，并且每个防空洞各有一条地道与地面相通，能否每条地道都恰好走过一次，既无重复也无遗漏</a:t>
            </a:r>
            <a:r>
              <a:rPr lang="en-US" altLang="zh-CN" sz="1800" dirty="0">
                <a:latin typeface="Times New Roman" panose="02020603050405020304" pitchFamily="18" charset="0"/>
              </a:rPr>
              <a:t>? </a:t>
            </a:r>
            <a:endParaRPr lang="en-US" altLang="zh-CN" sz="1800" dirty="0">
              <a:latin typeface="Times New Roman" panose="02020603050405020304" pitchFamily="18" charset="0"/>
            </a:endParaRPr>
          </a:p>
        </p:txBody>
      </p:sp>
      <p:sp>
        <p:nvSpPr>
          <p:cNvPr id="27651" name="Rectangle 3"/>
          <p:cNvSpPr/>
          <p:nvPr/>
        </p:nvSpPr>
        <p:spPr>
          <a:xfrm>
            <a:off x="3342085" y="1418431"/>
            <a:ext cx="1154430" cy="368300"/>
          </a:xfrm>
          <a:prstGeom prst="rect">
            <a:avLst/>
          </a:prstGeom>
          <a:noFill/>
          <a:ln w="9525">
            <a:noFill/>
          </a:ln>
        </p:spPr>
        <p:txBody>
          <a:bodyPr wrap="none" anchor="ctr" anchorCtr="0">
            <a:spAutoFit/>
          </a:bodyPr>
          <a:p>
            <a:r>
              <a:rPr lang="zh-CN" altLang="en-US" sz="1800" dirty="0">
                <a:latin typeface="Times New Roman" panose="02020603050405020304" pitchFamily="18" charset="0"/>
              </a:rPr>
              <a:t>习题讲解 </a:t>
            </a:r>
            <a:endParaRPr lang="zh-CN" altLang="en-US" sz="1800" dirty="0">
              <a:latin typeface="Times New Roman" panose="02020603050405020304" pitchFamily="18" charset="0"/>
            </a:endParaRPr>
          </a:p>
        </p:txBody>
      </p:sp>
      <p:sp>
        <p:nvSpPr>
          <p:cNvPr id="27652" name="Rectangle 4"/>
          <p:cNvSpPr/>
          <p:nvPr/>
        </p:nvSpPr>
        <p:spPr>
          <a:xfrm>
            <a:off x="3395663" y="2875756"/>
            <a:ext cx="309880" cy="368300"/>
          </a:xfrm>
          <a:prstGeom prst="rect">
            <a:avLst/>
          </a:prstGeom>
          <a:noFill/>
          <a:ln w="9525">
            <a:noFill/>
          </a:ln>
        </p:spPr>
        <p:txBody>
          <a:bodyPr wrap="none" anchor="ctr" anchorCtr="0">
            <a:spAutoFit/>
          </a:bodyPr>
          <a:p>
            <a:endParaRPr lang="zh-CN" altLang="zh-CN" sz="1800" dirty="0">
              <a:latin typeface="Times New Roman" panose="02020603050405020304" pitchFamily="18" charset="0"/>
            </a:endParaRPr>
          </a:p>
        </p:txBody>
      </p:sp>
      <p:sp>
        <p:nvSpPr>
          <p:cNvPr id="27653" name="Rectangle 6"/>
          <p:cNvSpPr/>
          <p:nvPr/>
        </p:nvSpPr>
        <p:spPr>
          <a:xfrm>
            <a:off x="3395663" y="4994672"/>
            <a:ext cx="5347097" cy="645160"/>
          </a:xfrm>
          <a:prstGeom prst="rect">
            <a:avLst/>
          </a:prstGeom>
          <a:noFill/>
          <a:ln w="9525">
            <a:noFill/>
          </a:ln>
        </p:spPr>
        <p:txBody>
          <a:bodyPr>
            <a:spAutoFit/>
          </a:bodyPr>
          <a:p>
            <a:r>
              <a:rPr lang="zh-CN" altLang="en-US" sz="1800" dirty="0">
                <a:latin typeface="Times New Roman" panose="02020603050405020304" pitchFamily="18" charset="0"/>
              </a:rPr>
              <a:t>相应的图有四个奇顶点（甲，乙，丙，丁），因而不可以一笔画成．</a:t>
            </a:r>
            <a:endParaRPr lang="zh-CN" altLang="en-US" sz="1800" dirty="0">
              <a:latin typeface="Times New Roman" panose="02020603050405020304" pitchFamily="18" charset="0"/>
            </a:endParaRPr>
          </a:p>
        </p:txBody>
      </p:sp>
      <p:pic>
        <p:nvPicPr>
          <p:cNvPr id="27654" name="Picture 7"/>
          <p:cNvPicPr>
            <a:picLocks noChangeAspect="1"/>
          </p:cNvPicPr>
          <p:nvPr/>
        </p:nvPicPr>
        <p:blipFill>
          <a:blip r:embed="rId1"/>
          <a:stretch>
            <a:fillRect/>
          </a:stretch>
        </p:blipFill>
        <p:spPr>
          <a:xfrm>
            <a:off x="5610225" y="2834879"/>
            <a:ext cx="2862263" cy="1968103"/>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图着色练习题</a:t>
            </a:r>
            <a:endParaRPr lang="zh-CN" altLang="en-US"/>
          </a:p>
        </p:txBody>
      </p:sp>
      <p:sp>
        <p:nvSpPr>
          <p:cNvPr id="3" name="内容占位符 2"/>
          <p:cNvSpPr>
            <a:spLocks noGrp="1"/>
          </p:cNvSpPr>
          <p:nvPr>
            <p:ph idx="1"/>
          </p:nvPr>
        </p:nvSpPr>
        <p:spPr/>
        <p:txBody>
          <a:bodyPr/>
          <a:p>
            <a:r>
              <a:rPr>
                <a:latin typeface="Times New Roman" panose="02020603050405020304" pitchFamily="18" charset="0"/>
                <a:sym typeface="+mn-ea"/>
              </a:rPr>
              <a:t>在图中是否能找一条链经过每个顶点恰好一次</a:t>
            </a:r>
            <a:r>
              <a:rPr lang="en-US" altLang="zh-CN">
                <a:latin typeface="Times New Roman" panose="02020603050405020304" pitchFamily="18" charset="0"/>
                <a:sym typeface="+mn-ea"/>
              </a:rPr>
              <a:t>(</a:t>
            </a:r>
            <a:r>
              <a:rPr>
                <a:latin typeface="Times New Roman" panose="02020603050405020304" pitchFamily="18" charset="0"/>
                <a:sym typeface="+mn-ea"/>
              </a:rPr>
              <a:t>并不要求经过所有边</a:t>
            </a:r>
            <a:r>
              <a:rPr lang="en-US" altLang="zh-CN">
                <a:latin typeface="Times New Roman" panose="02020603050405020304" pitchFamily="18" charset="0"/>
                <a:sym typeface="+mn-ea"/>
              </a:rPr>
              <a:t>)?</a:t>
            </a:r>
            <a:endParaRPr lang="en-US" altLang="zh-CN" dirty="0">
              <a:latin typeface="Times New Roman" panose="02020603050405020304" pitchFamily="18" charset="0"/>
            </a:endParaRPr>
          </a:p>
          <a:p>
            <a:endParaRPr lang="en-US" altLang="zh-CN" dirty="0">
              <a:latin typeface="Times New Roman" panose="02020603050405020304" pitchFamily="18" charset="0"/>
            </a:endParaRPr>
          </a:p>
        </p:txBody>
      </p:sp>
      <p:pic>
        <p:nvPicPr>
          <p:cNvPr id="29700" name="Picture 4"/>
          <p:cNvPicPr>
            <a:picLocks noChangeAspect="1"/>
          </p:cNvPicPr>
          <p:nvPr/>
        </p:nvPicPr>
        <p:blipFill>
          <a:blip r:embed="rId1"/>
          <a:stretch>
            <a:fillRect/>
          </a:stretch>
        </p:blipFill>
        <p:spPr>
          <a:xfrm>
            <a:off x="5016024" y="2852896"/>
            <a:ext cx="2538413" cy="23145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图着色练习题</a:t>
            </a:r>
            <a:endParaRPr lang="zh-CN" altLang="en-US"/>
          </a:p>
        </p:txBody>
      </p:sp>
      <p:sp>
        <p:nvSpPr>
          <p:cNvPr id="3" name="内容占位符 2"/>
          <p:cNvSpPr>
            <a:spLocks noGrp="1"/>
          </p:cNvSpPr>
          <p:nvPr>
            <p:ph idx="1"/>
          </p:nvPr>
        </p:nvSpPr>
        <p:spPr/>
        <p:txBody>
          <a:bodyPr/>
          <a:p>
            <a:r>
              <a:rPr>
                <a:latin typeface="Times New Roman" panose="02020603050405020304" pitchFamily="18" charset="0"/>
                <a:sym typeface="+mn-ea"/>
              </a:rPr>
              <a:t>在图中是否能找一条链经过每个顶点恰好一次</a:t>
            </a:r>
            <a:r>
              <a:rPr lang="en-US" altLang="zh-CN">
                <a:latin typeface="Times New Roman" panose="02020603050405020304" pitchFamily="18" charset="0"/>
                <a:sym typeface="+mn-ea"/>
              </a:rPr>
              <a:t>(</a:t>
            </a:r>
            <a:r>
              <a:rPr>
                <a:latin typeface="Times New Roman" panose="02020603050405020304" pitchFamily="18" charset="0"/>
                <a:sym typeface="+mn-ea"/>
              </a:rPr>
              <a:t>并不要求经过所有边</a:t>
            </a:r>
            <a:r>
              <a:rPr lang="en-US" altLang="zh-CN">
                <a:latin typeface="Times New Roman" panose="02020603050405020304" pitchFamily="18" charset="0"/>
                <a:sym typeface="+mn-ea"/>
              </a:rPr>
              <a:t>)?</a:t>
            </a:r>
            <a:endParaRPr lang="en-US" altLang="zh-CN" dirty="0">
              <a:latin typeface="Times New Roman" panose="02020603050405020304" pitchFamily="18" charset="0"/>
            </a:endParaRPr>
          </a:p>
          <a:p>
            <a:endParaRPr lang="en-US" altLang="zh-CN" dirty="0">
              <a:latin typeface="Times New Roman" panose="02020603050405020304" pitchFamily="18" charset="0"/>
            </a:endParaRPr>
          </a:p>
        </p:txBody>
      </p:sp>
      <p:pic>
        <p:nvPicPr>
          <p:cNvPr id="29700" name="Picture 4"/>
          <p:cNvPicPr>
            <a:picLocks noChangeAspect="1"/>
          </p:cNvPicPr>
          <p:nvPr/>
        </p:nvPicPr>
        <p:blipFill>
          <a:blip r:embed="rId1"/>
          <a:stretch>
            <a:fillRect/>
          </a:stretch>
        </p:blipFill>
        <p:spPr>
          <a:xfrm>
            <a:off x="7176294" y="2780506"/>
            <a:ext cx="2538413" cy="2314575"/>
          </a:xfrm>
          <a:prstGeom prst="rect">
            <a:avLst/>
          </a:prstGeom>
          <a:noFill/>
          <a:ln w="9525">
            <a:noFill/>
          </a:ln>
        </p:spPr>
      </p:pic>
      <p:sp>
        <p:nvSpPr>
          <p:cNvPr id="29701" name="Rectangle 5"/>
          <p:cNvSpPr/>
          <p:nvPr/>
        </p:nvSpPr>
        <p:spPr>
          <a:xfrm>
            <a:off x="1775460" y="2997200"/>
            <a:ext cx="4832350" cy="1941195"/>
          </a:xfrm>
          <a:prstGeom prst="rect">
            <a:avLst/>
          </a:prstGeom>
          <a:noFill/>
          <a:ln w="9525">
            <a:noFill/>
          </a:ln>
        </p:spPr>
        <p:txBody>
          <a:bodyPr>
            <a:noAutofit/>
          </a:bodyPr>
          <a:p>
            <a:r>
              <a:rPr lang="zh-CN" altLang="en-US" sz="1800" dirty="0">
                <a:solidFill>
                  <a:srgbClr val="FF0000"/>
                </a:solidFill>
                <a:latin typeface="Times New Roman" panose="02020603050405020304" pitchFamily="18" charset="0"/>
              </a:rPr>
              <a:t>题</a:t>
            </a:r>
            <a:r>
              <a:rPr lang="zh-CN" altLang="en-US" sz="1800" dirty="0">
                <a:solidFill>
                  <a:srgbClr val="FF0000"/>
                </a:solidFill>
                <a:latin typeface="Times New Roman" panose="02020603050405020304" pitchFamily="18" charset="0"/>
              </a:rPr>
              <a:t>解：</a:t>
            </a:r>
            <a:endParaRPr lang="zh-CN" altLang="en-US" sz="1800" dirty="0">
              <a:solidFill>
                <a:srgbClr val="FF0000"/>
              </a:solidFill>
              <a:latin typeface="Times New Roman" panose="02020603050405020304" pitchFamily="18" charset="0"/>
            </a:endParaRPr>
          </a:p>
          <a:p>
            <a:r>
              <a:rPr lang="zh-CN" altLang="en-US" sz="1800" dirty="0">
                <a:solidFill>
                  <a:srgbClr val="FF0000"/>
                </a:solidFill>
                <a:latin typeface="Times New Roman" panose="02020603050405020304" pitchFamily="18" charset="0"/>
              </a:rPr>
              <a:t> </a:t>
            </a:r>
            <a:r>
              <a:rPr lang="en-US" altLang="zh-CN" sz="1800" dirty="0">
                <a:solidFill>
                  <a:srgbClr val="FF0000"/>
                </a:solidFill>
                <a:latin typeface="Times New Roman" panose="02020603050405020304" pitchFamily="18" charset="0"/>
              </a:rPr>
              <a:t>       </a:t>
            </a:r>
            <a:r>
              <a:rPr lang="zh-CN" altLang="en-US" sz="1800" dirty="0">
                <a:solidFill>
                  <a:srgbClr val="FF0000"/>
                </a:solidFill>
                <a:latin typeface="Times New Roman" panose="02020603050405020304" pitchFamily="18" charset="0"/>
              </a:rPr>
              <a:t>将顶点涂上黑色或白色，使得相邻顶点颜色互不相同．如果所说的链存在．那么在链上的顶点必然黑白相间</a:t>
            </a:r>
            <a:r>
              <a:rPr lang="zh-CN" altLang="en-US" sz="1800" dirty="0">
                <a:solidFill>
                  <a:srgbClr val="FF0000"/>
                </a:solidFill>
                <a:latin typeface="Times New Roman" panose="02020603050405020304" pitchFamily="18" charset="0"/>
              </a:rPr>
              <a:t>，因此黑的顶点与白的顶点的个数相同或相差</a:t>
            </a:r>
            <a:r>
              <a:rPr lang="en-US" altLang="zh-CN" sz="1800" dirty="0">
                <a:solidFill>
                  <a:srgbClr val="FF0000"/>
                </a:solidFill>
                <a:latin typeface="Times New Roman" panose="02020603050405020304" pitchFamily="18" charset="0"/>
              </a:rPr>
              <a:t>1</a:t>
            </a:r>
            <a:r>
              <a:rPr lang="zh-CN" altLang="en-US" sz="1800" dirty="0">
                <a:solidFill>
                  <a:srgbClr val="FF0000"/>
                </a:solidFill>
                <a:latin typeface="Times New Roman" panose="02020603050405020304" pitchFamily="18" charset="0"/>
              </a:rPr>
              <a:t>，但图中黑点个数为</a:t>
            </a:r>
            <a:r>
              <a:rPr lang="en-US" altLang="zh-CN" sz="1800" dirty="0">
                <a:solidFill>
                  <a:srgbClr val="FF0000"/>
                </a:solidFill>
                <a:latin typeface="Times New Roman" panose="02020603050405020304" pitchFamily="18" charset="0"/>
              </a:rPr>
              <a:t>7</a:t>
            </a:r>
            <a:r>
              <a:rPr lang="zh-CN" altLang="en-US" sz="1800" dirty="0">
                <a:solidFill>
                  <a:srgbClr val="FF0000"/>
                </a:solidFill>
                <a:latin typeface="Times New Roman" panose="02020603050405020304" pitchFamily="18" charset="0"/>
              </a:rPr>
              <a:t>，白点个数为</a:t>
            </a:r>
            <a:r>
              <a:rPr lang="en-US" altLang="zh-CN" sz="1800" dirty="0">
                <a:solidFill>
                  <a:srgbClr val="FF0000"/>
                </a:solidFill>
                <a:latin typeface="Times New Roman" panose="02020603050405020304" pitchFamily="18" charset="0"/>
              </a:rPr>
              <a:t>9</a:t>
            </a:r>
            <a:r>
              <a:rPr lang="zh-CN" altLang="en-US" sz="1800" dirty="0">
                <a:solidFill>
                  <a:srgbClr val="FF0000"/>
                </a:solidFill>
                <a:latin typeface="Times New Roman" panose="02020603050405020304" pitchFamily="18" charset="0"/>
              </a:rPr>
              <a:t>，相差为</a:t>
            </a:r>
            <a:r>
              <a:rPr lang="en-US" altLang="zh-CN" sz="1800" dirty="0">
                <a:solidFill>
                  <a:srgbClr val="FF0000"/>
                </a:solidFill>
                <a:latin typeface="Times New Roman" panose="02020603050405020304" pitchFamily="18" charset="0"/>
              </a:rPr>
              <a:t>2</a:t>
            </a:r>
            <a:r>
              <a:rPr lang="zh-CN" altLang="en-US" sz="1800" dirty="0">
                <a:solidFill>
                  <a:srgbClr val="FF0000"/>
                </a:solidFill>
                <a:latin typeface="Times New Roman" panose="02020603050405020304" pitchFamily="18" charset="0"/>
              </a:rPr>
              <a:t>，因此所说的链不可能存在。</a:t>
            </a:r>
            <a:endParaRPr lang="zh-CN" altLang="en-US" sz="1800" dirty="0">
              <a:solidFill>
                <a:srgbClr val="FF0000"/>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图着色练习</a:t>
            </a:r>
            <a:r>
              <a:rPr lang="zh-CN" altLang="en-US"/>
              <a:t>题</a:t>
            </a:r>
            <a:endParaRPr lang="zh-CN" altLang="en-US"/>
          </a:p>
        </p:txBody>
      </p:sp>
      <p:sp>
        <p:nvSpPr>
          <p:cNvPr id="3" name="内容占位符 2"/>
          <p:cNvSpPr>
            <a:spLocks noGrp="1"/>
          </p:cNvSpPr>
          <p:nvPr>
            <p:ph idx="1"/>
          </p:nvPr>
        </p:nvSpPr>
        <p:spPr/>
        <p:txBody>
          <a:bodyPr/>
          <a:p>
            <a:r>
              <a:rPr lang="zh-CN" altLang="en-US"/>
              <a:t>以下连通无向图中，（</a:t>
            </a:r>
            <a:r>
              <a:rPr lang="en-US" altLang="zh-CN"/>
              <a:t> </a:t>
            </a:r>
            <a:r>
              <a:rPr lang="zh-CN" altLang="en-US"/>
              <a:t>）一定可以用不超过两种颜色进行染色。</a:t>
            </a:r>
            <a:endParaRPr lang="zh-CN" altLang="en-US"/>
          </a:p>
          <a:p>
            <a:pPr marL="457200" lvl="1" indent="0">
              <a:buNone/>
            </a:pPr>
            <a:r>
              <a:rPr lang="en-US" altLang="zh-CN"/>
              <a:t>A. </a:t>
            </a:r>
            <a:r>
              <a:rPr lang="zh-CN" altLang="en-US"/>
              <a:t>完全三叉树</a:t>
            </a:r>
            <a:endParaRPr lang="zh-CN" altLang="en-US"/>
          </a:p>
          <a:p>
            <a:pPr marL="457200" lvl="1" indent="0">
              <a:buNone/>
            </a:pPr>
            <a:r>
              <a:rPr lang="en-US" altLang="zh-CN"/>
              <a:t>B. </a:t>
            </a:r>
            <a:r>
              <a:rPr lang="zh-CN" altLang="en-US"/>
              <a:t>平面图</a:t>
            </a:r>
            <a:endParaRPr lang="zh-CN" altLang="en-US"/>
          </a:p>
          <a:p>
            <a:pPr marL="457200" lvl="1" indent="0">
              <a:buNone/>
            </a:pPr>
            <a:r>
              <a:rPr lang="en-US" altLang="zh-CN"/>
              <a:t>C. </a:t>
            </a:r>
            <a:r>
              <a:rPr lang="zh-CN" altLang="en-US"/>
              <a:t>边双连通图</a:t>
            </a:r>
            <a:endParaRPr lang="zh-CN" altLang="en-US"/>
          </a:p>
          <a:p>
            <a:pPr marL="457200" lvl="1" indent="0">
              <a:buNone/>
            </a:pPr>
            <a:r>
              <a:rPr lang="en-US" altLang="zh-CN"/>
              <a:t>D. </a:t>
            </a:r>
            <a:r>
              <a:rPr lang="zh-CN" altLang="en-US"/>
              <a:t>欧拉图</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图着色练习</a:t>
            </a:r>
            <a:r>
              <a:rPr lang="zh-CN" altLang="en-US"/>
              <a:t>题</a:t>
            </a:r>
            <a:endParaRPr lang="zh-CN" altLang="en-US"/>
          </a:p>
        </p:txBody>
      </p:sp>
      <p:sp>
        <p:nvSpPr>
          <p:cNvPr id="3" name="内容占位符 2"/>
          <p:cNvSpPr>
            <a:spLocks noGrp="1"/>
          </p:cNvSpPr>
          <p:nvPr>
            <p:ph idx="1"/>
          </p:nvPr>
        </p:nvSpPr>
        <p:spPr>
          <a:xfrm>
            <a:off x="1981200" y="1196975"/>
            <a:ext cx="4206875" cy="4582795"/>
          </a:xfrm>
        </p:spPr>
        <p:txBody>
          <a:bodyPr/>
          <a:p>
            <a:r>
              <a:rPr lang="zh-CN" altLang="en-US"/>
              <a:t>以下连通无向图中，（</a:t>
            </a:r>
            <a:r>
              <a:rPr lang="en-US" altLang="zh-CN"/>
              <a:t> </a:t>
            </a:r>
            <a:r>
              <a:rPr lang="zh-CN" altLang="en-US"/>
              <a:t>）一定可以用不超过两种颜色进行染色。</a:t>
            </a:r>
            <a:endParaRPr lang="zh-CN" altLang="en-US"/>
          </a:p>
          <a:p>
            <a:pPr marL="457200" lvl="1" indent="0">
              <a:buNone/>
            </a:pPr>
            <a:r>
              <a:rPr lang="en-US" altLang="zh-CN"/>
              <a:t>A. </a:t>
            </a:r>
            <a:r>
              <a:rPr lang="zh-CN" altLang="en-US"/>
              <a:t>完全三叉树</a:t>
            </a:r>
            <a:endParaRPr lang="zh-CN" altLang="en-US"/>
          </a:p>
          <a:p>
            <a:pPr marL="457200" lvl="1" indent="0">
              <a:buNone/>
            </a:pPr>
            <a:r>
              <a:rPr lang="en-US" altLang="zh-CN"/>
              <a:t>B. </a:t>
            </a:r>
            <a:r>
              <a:rPr lang="zh-CN" altLang="en-US"/>
              <a:t>平面图</a:t>
            </a:r>
            <a:endParaRPr lang="zh-CN" altLang="en-US"/>
          </a:p>
          <a:p>
            <a:pPr marL="457200" lvl="1" indent="0">
              <a:buNone/>
            </a:pPr>
            <a:r>
              <a:rPr lang="en-US" altLang="zh-CN"/>
              <a:t>C. </a:t>
            </a:r>
            <a:r>
              <a:rPr lang="zh-CN" altLang="en-US"/>
              <a:t>边双连通图</a:t>
            </a:r>
            <a:endParaRPr lang="zh-CN" altLang="en-US"/>
          </a:p>
          <a:p>
            <a:pPr marL="457200" lvl="1" indent="0">
              <a:buNone/>
            </a:pPr>
            <a:r>
              <a:rPr lang="en-US" altLang="zh-CN"/>
              <a:t>D. </a:t>
            </a:r>
            <a:r>
              <a:rPr lang="zh-CN" altLang="en-US"/>
              <a:t>欧拉图</a:t>
            </a:r>
            <a:endParaRPr lang="zh-CN" altLang="en-US"/>
          </a:p>
          <a:p>
            <a:pPr marL="457200" lvl="1" indent="0">
              <a:buNone/>
            </a:pPr>
            <a:endParaRPr lang="zh-CN" altLang="en-US"/>
          </a:p>
          <a:p>
            <a:pPr marL="457200" lvl="1" indent="0">
              <a:buNone/>
            </a:pPr>
            <a:r>
              <a:rPr lang="zh-CN" altLang="en-US">
                <a:solidFill>
                  <a:srgbClr val="FF0000"/>
                </a:solidFill>
              </a:rPr>
              <a:t>题解：</a:t>
            </a:r>
            <a:r>
              <a:rPr lang="en-US" altLang="zh-CN">
                <a:solidFill>
                  <a:srgbClr val="FF0000"/>
                </a:solidFill>
              </a:rPr>
              <a:t>A</a:t>
            </a:r>
            <a:endParaRPr lang="en-US" altLang="zh-CN">
              <a:solidFill>
                <a:srgbClr val="FF0000"/>
              </a:solidFill>
            </a:endParaRPr>
          </a:p>
          <a:p>
            <a:pPr marL="457200" lvl="1" indent="0">
              <a:buNone/>
            </a:pPr>
            <a:r>
              <a:rPr lang="zh-CN" altLang="en-US">
                <a:solidFill>
                  <a:srgbClr val="FF0000"/>
                </a:solidFill>
              </a:rPr>
              <a:t>平面图着色数不大于</a:t>
            </a:r>
            <a:r>
              <a:rPr lang="en-US" altLang="zh-CN">
                <a:solidFill>
                  <a:srgbClr val="FF0000"/>
                </a:solidFill>
              </a:rPr>
              <a:t>4</a:t>
            </a:r>
            <a:endParaRPr lang="en-US" altLang="zh-CN">
              <a:solidFill>
                <a:srgbClr val="FF0000"/>
              </a:solidFill>
            </a:endParaRPr>
          </a:p>
        </p:txBody>
      </p:sp>
      <p:sp>
        <p:nvSpPr>
          <p:cNvPr id="5" name="文本框 4"/>
          <p:cNvSpPr txBox="1"/>
          <p:nvPr/>
        </p:nvSpPr>
        <p:spPr>
          <a:xfrm>
            <a:off x="8303260" y="1654175"/>
            <a:ext cx="1798320" cy="368300"/>
          </a:xfrm>
          <a:prstGeom prst="rect">
            <a:avLst/>
          </a:prstGeom>
          <a:noFill/>
        </p:spPr>
        <p:txBody>
          <a:bodyPr wrap="square" rtlCol="0" anchor="t">
            <a:spAutoFit/>
          </a:bodyPr>
          <a:p>
            <a:r>
              <a:rPr lang="zh-CN" altLang="en-US">
                <a:sym typeface="+mn-ea"/>
              </a:rPr>
              <a:t>边双连通图</a:t>
            </a:r>
            <a:endParaRPr lang="zh-CN" altLang="en-US">
              <a:sym typeface="+mn-ea"/>
            </a:endParaRPr>
          </a:p>
        </p:txBody>
      </p:sp>
      <p:sp>
        <p:nvSpPr>
          <p:cNvPr id="7" name="椭圆 6"/>
          <p:cNvSpPr/>
          <p:nvPr/>
        </p:nvSpPr>
        <p:spPr>
          <a:xfrm>
            <a:off x="9044305" y="2806065"/>
            <a:ext cx="144145" cy="1441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8252460" y="2306955"/>
            <a:ext cx="144145" cy="1441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8252460" y="3165475"/>
            <a:ext cx="144145" cy="1441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nvSpPr>
        <p:spPr>
          <a:xfrm>
            <a:off x="9836785" y="2342515"/>
            <a:ext cx="144145" cy="1441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椭圆 10"/>
          <p:cNvSpPr/>
          <p:nvPr/>
        </p:nvSpPr>
        <p:spPr>
          <a:xfrm>
            <a:off x="9836785" y="3237230"/>
            <a:ext cx="144145" cy="1441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2" name="直接连接符 11"/>
          <p:cNvCxnSpPr>
            <a:stCxn id="8" idx="5"/>
            <a:endCxn id="7" idx="1"/>
          </p:cNvCxnSpPr>
          <p:nvPr/>
        </p:nvCxnSpPr>
        <p:spPr>
          <a:xfrm>
            <a:off x="8375650" y="2430145"/>
            <a:ext cx="689610" cy="396875"/>
          </a:xfrm>
          <a:prstGeom prst="line">
            <a:avLst/>
          </a:prstGeom>
        </p:spPr>
        <p:style>
          <a:lnRef idx="2">
            <a:schemeClr val="accent1"/>
          </a:lnRef>
          <a:fillRef idx="0">
            <a:srgbClr val="FFFFFF"/>
          </a:fillRef>
          <a:effectRef idx="0">
            <a:srgbClr val="FFFFFF"/>
          </a:effectRef>
          <a:fontRef idx="minor">
            <a:schemeClr val="tx1"/>
          </a:fontRef>
        </p:style>
      </p:cxnSp>
      <p:cxnSp>
        <p:nvCxnSpPr>
          <p:cNvPr id="13" name="直接连接符 12"/>
          <p:cNvCxnSpPr>
            <a:stCxn id="9" idx="6"/>
            <a:endCxn id="7" idx="3"/>
          </p:cNvCxnSpPr>
          <p:nvPr/>
        </p:nvCxnSpPr>
        <p:spPr>
          <a:xfrm flipV="1">
            <a:off x="8396605" y="2929255"/>
            <a:ext cx="668655" cy="308610"/>
          </a:xfrm>
          <a:prstGeom prst="line">
            <a:avLst/>
          </a:prstGeom>
        </p:spPr>
        <p:style>
          <a:lnRef idx="2">
            <a:schemeClr val="accent1"/>
          </a:lnRef>
          <a:fillRef idx="0">
            <a:srgbClr val="FFFFFF"/>
          </a:fillRef>
          <a:effectRef idx="0">
            <a:srgbClr val="FFFFFF"/>
          </a:effectRef>
          <a:fontRef idx="minor">
            <a:schemeClr val="tx1"/>
          </a:fontRef>
        </p:style>
      </p:cxnSp>
      <p:cxnSp>
        <p:nvCxnSpPr>
          <p:cNvPr id="14" name="直接连接符 13"/>
          <p:cNvCxnSpPr>
            <a:stCxn id="8" idx="4"/>
            <a:endCxn id="9" idx="0"/>
          </p:cNvCxnSpPr>
          <p:nvPr/>
        </p:nvCxnSpPr>
        <p:spPr>
          <a:xfrm>
            <a:off x="8324850" y="2451100"/>
            <a:ext cx="0" cy="714375"/>
          </a:xfrm>
          <a:prstGeom prst="line">
            <a:avLst/>
          </a:prstGeom>
        </p:spPr>
        <p:style>
          <a:lnRef idx="2">
            <a:schemeClr val="accent1"/>
          </a:lnRef>
          <a:fillRef idx="0">
            <a:srgbClr val="FFFFFF"/>
          </a:fillRef>
          <a:effectRef idx="0">
            <a:srgbClr val="FFFFFF"/>
          </a:effectRef>
          <a:fontRef idx="minor">
            <a:schemeClr val="tx1"/>
          </a:fontRef>
        </p:style>
      </p:cxnSp>
      <p:cxnSp>
        <p:nvCxnSpPr>
          <p:cNvPr id="15" name="直接连接符 14"/>
          <p:cNvCxnSpPr>
            <a:stCxn id="7" idx="5"/>
            <a:endCxn id="11" idx="2"/>
          </p:cNvCxnSpPr>
          <p:nvPr/>
        </p:nvCxnSpPr>
        <p:spPr>
          <a:xfrm>
            <a:off x="9167495" y="2929255"/>
            <a:ext cx="669290" cy="380365"/>
          </a:xfrm>
          <a:prstGeom prst="line">
            <a:avLst/>
          </a:prstGeom>
        </p:spPr>
        <p:style>
          <a:lnRef idx="2">
            <a:schemeClr val="accent1"/>
          </a:lnRef>
          <a:fillRef idx="0">
            <a:srgbClr val="FFFFFF"/>
          </a:fillRef>
          <a:effectRef idx="0">
            <a:srgbClr val="FFFFFF"/>
          </a:effectRef>
          <a:fontRef idx="minor">
            <a:schemeClr val="tx1"/>
          </a:fontRef>
        </p:style>
      </p:cxnSp>
      <p:cxnSp>
        <p:nvCxnSpPr>
          <p:cNvPr id="16" name="直接连接符 15"/>
          <p:cNvCxnSpPr>
            <a:stCxn id="7" idx="7"/>
            <a:endCxn id="10" idx="3"/>
          </p:cNvCxnSpPr>
          <p:nvPr/>
        </p:nvCxnSpPr>
        <p:spPr>
          <a:xfrm flipV="1">
            <a:off x="9167495" y="2465705"/>
            <a:ext cx="690245" cy="361315"/>
          </a:xfrm>
          <a:prstGeom prst="line">
            <a:avLst/>
          </a:prstGeom>
        </p:spPr>
        <p:style>
          <a:lnRef idx="2">
            <a:schemeClr val="accent1"/>
          </a:lnRef>
          <a:fillRef idx="0">
            <a:srgbClr val="FFFFFF"/>
          </a:fillRef>
          <a:effectRef idx="0">
            <a:srgbClr val="FFFFFF"/>
          </a:effectRef>
          <a:fontRef idx="minor">
            <a:schemeClr val="tx1"/>
          </a:fontRef>
        </p:style>
      </p:cxnSp>
      <p:cxnSp>
        <p:nvCxnSpPr>
          <p:cNvPr id="17" name="直接连接符 16"/>
          <p:cNvCxnSpPr>
            <a:stCxn id="10" idx="4"/>
            <a:endCxn id="11" idx="0"/>
          </p:cNvCxnSpPr>
          <p:nvPr/>
        </p:nvCxnSpPr>
        <p:spPr>
          <a:xfrm>
            <a:off x="9909175" y="2486660"/>
            <a:ext cx="0" cy="750570"/>
          </a:xfrm>
          <a:prstGeom prst="line">
            <a:avLst/>
          </a:prstGeom>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8663305" y="3577590"/>
            <a:ext cx="1012190" cy="368300"/>
          </a:xfrm>
          <a:prstGeom prst="rect">
            <a:avLst/>
          </a:prstGeom>
          <a:noFill/>
        </p:spPr>
        <p:txBody>
          <a:bodyPr wrap="square" rtlCol="0">
            <a:spAutoFit/>
          </a:bodyPr>
          <a:p>
            <a:r>
              <a:rPr lang="zh-CN" altLang="en-US">
                <a:sym typeface="+mn-ea"/>
              </a:rPr>
              <a:t>欧拉图</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all" spc="0" normalizeH="0" baseline="0" noProof="0" smtClean="0">
                <a:ln>
                  <a:noFill/>
                </a:ln>
                <a:solidFill>
                  <a:schemeClr val="tx2"/>
                </a:solidFill>
                <a:effectLst/>
                <a:uLnTx/>
                <a:uFillTx/>
                <a:latin typeface="+mj-lt"/>
                <a:ea typeface="+mj-ea"/>
                <a:cs typeface="+mj-cs"/>
              </a:rPr>
              <a:t>图的存储</a:t>
            </a:r>
            <a:r>
              <a:rPr kumimoji="0" lang="zh-CN" altLang="en-US" sz="4400" b="0" i="0" u="none" strike="noStrike" kern="1200" cap="all" spc="0" normalizeH="0" baseline="0" noProof="0" smtClean="0">
                <a:ln>
                  <a:noFill/>
                </a:ln>
                <a:solidFill>
                  <a:schemeClr val="tx2"/>
                </a:solidFill>
                <a:effectLst/>
                <a:uLnTx/>
                <a:uFillTx/>
                <a:latin typeface="+mj-lt"/>
                <a:ea typeface="+mj-ea"/>
                <a:cs typeface="+mj-cs"/>
              </a:rPr>
              <a:t>结构</a:t>
            </a:r>
            <a:endParaRPr kumimoji="0" lang="zh-CN" altLang="en-US" sz="4400" b="0" i="0" u="none" strike="noStrike" kern="1200" cap="all" spc="0" normalizeH="0" baseline="0" noProof="0" smtClean="0">
              <a:ln>
                <a:noFill/>
              </a:ln>
              <a:solidFill>
                <a:schemeClr val="tx2"/>
              </a:solidFill>
              <a:effectLst/>
              <a:uLnTx/>
              <a:uFillTx/>
              <a:latin typeface="+mj-lt"/>
              <a:ea typeface="+mj-ea"/>
              <a:cs typeface="+mj-cs"/>
            </a:endParaRPr>
          </a:p>
        </p:txBody>
      </p:sp>
      <p:sp>
        <p:nvSpPr>
          <p:cNvPr id="4" name="文本占位符 3"/>
          <p:cNvSpPr>
            <a:spLocks noGrp="1"/>
          </p:cNvSpPr>
          <p:nvPr>
            <p:ph type="body" idx="1"/>
          </p:nvPr>
        </p:nvSpPr>
        <p:spPr/>
        <p:txBody>
          <a:bodyPr/>
          <a:p>
            <a:endParaRPr lang="zh-CN" alt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直接存边</a:t>
            </a:r>
            <a:endParaRPr lang="zh-CN" altLang="en-US"/>
          </a:p>
        </p:txBody>
      </p:sp>
      <p:sp>
        <p:nvSpPr>
          <p:cNvPr id="3" name="内容占位符 2"/>
          <p:cNvSpPr>
            <a:spLocks noGrp="1"/>
          </p:cNvSpPr>
          <p:nvPr>
            <p:ph idx="1"/>
          </p:nvPr>
        </p:nvSpPr>
        <p:spPr>
          <a:xfrm>
            <a:off x="1991360" y="836930"/>
            <a:ext cx="8292465" cy="4778375"/>
          </a:xfrm>
        </p:spPr>
        <p:txBody>
          <a:bodyPr/>
          <a:p>
            <a:r>
              <a:rPr sz="2000"/>
              <a:t>数据</a:t>
            </a:r>
            <a:r>
              <a:rPr sz="2000"/>
              <a:t>结构：</a:t>
            </a:r>
            <a:endParaRPr sz="2000"/>
          </a:p>
          <a:p>
            <a:pPr indent="0">
              <a:buNone/>
            </a:pPr>
            <a:r>
              <a:rPr lang="en-US" altLang="zh-CN" sz="2000"/>
              <a:t>使用一个数组来存边，数组中的每个元素都包含一条边的起点与终点（带边权的图还包含边权）。（或者使用多个</a:t>
            </a:r>
            <a:r>
              <a:rPr sz="2000"/>
              <a:t>一维</a:t>
            </a:r>
            <a:r>
              <a:rPr lang="en-US" altLang="zh-CN" sz="2000"/>
              <a:t>数组分别存起点，终点和边权。）</a:t>
            </a:r>
            <a:endParaRPr lang="en-US" altLang="zh-CN" sz="2000"/>
          </a:p>
          <a:p>
            <a:pPr marL="0" indent="540385">
              <a:buNone/>
            </a:pPr>
            <a:r>
              <a:rPr lang="en-US" altLang="zh-CN" sz="2000"/>
              <a:t>struct e_node{//</a:t>
            </a:r>
            <a:r>
              <a:rPr sz="2000"/>
              <a:t>边结点</a:t>
            </a:r>
            <a:endParaRPr lang="en-US" altLang="zh-CN" sz="2000"/>
          </a:p>
          <a:p>
            <a:pPr marL="0" indent="540385">
              <a:buNone/>
            </a:pPr>
            <a:r>
              <a:rPr lang="en-US" altLang="zh-CN" sz="2000"/>
              <a:t> int u,v,w;</a:t>
            </a:r>
            <a:endParaRPr lang="en-US" altLang="zh-CN" sz="2000"/>
          </a:p>
          <a:p>
            <a:pPr marL="0" indent="540385">
              <a:buNone/>
            </a:pPr>
            <a:r>
              <a:rPr lang="en-US" altLang="zh-CN" sz="2000"/>
              <a:t>}Map[maxe];</a:t>
            </a:r>
            <a:endParaRPr lang="en-US" altLang="zh-CN" sz="2000"/>
          </a:p>
          <a:p>
            <a:pPr marL="0" indent="540385">
              <a:buNone/>
            </a:pPr>
            <a:r>
              <a:rPr lang="en-US" altLang="zh-CN" sz="2000"/>
              <a:t>int e_cnt;//</a:t>
            </a:r>
            <a:r>
              <a:rPr sz="2000"/>
              <a:t>问题实际边数</a:t>
            </a:r>
            <a:endParaRPr lang="en-US" altLang="zh-CN" sz="2000"/>
          </a:p>
          <a:p>
            <a:r>
              <a:rPr sz="2000"/>
              <a:t>复杂度</a:t>
            </a:r>
            <a:endParaRPr lang="en-US" altLang="zh-CN" sz="2000"/>
          </a:p>
          <a:p>
            <a:pPr marL="598805" indent="-342900" defTabSz="0">
              <a:buFont typeface="Wingdings" panose="05000000000000000000" charset="0"/>
              <a:buChar char="u"/>
              <a:tabLst>
                <a:tab pos="358140" algn="l"/>
              </a:tabLst>
            </a:pPr>
            <a:r>
              <a:rPr lang="en-US" altLang="zh-CN" sz="1800"/>
              <a:t>查询是否存在某条边：O(m)。</a:t>
            </a:r>
            <a:endParaRPr lang="en-US" altLang="zh-CN" sz="1800"/>
          </a:p>
          <a:p>
            <a:pPr marL="598805" indent="-342900" defTabSz="0">
              <a:buFont typeface="Wingdings" panose="05000000000000000000" charset="0"/>
              <a:buChar char="u"/>
              <a:tabLst>
                <a:tab pos="358140" algn="l"/>
              </a:tabLst>
            </a:pPr>
            <a:r>
              <a:rPr lang="en-US" altLang="zh-CN" sz="1800"/>
              <a:t>遍历一个点的所有出边：O(m)。</a:t>
            </a:r>
            <a:endParaRPr lang="en-US" altLang="zh-CN" sz="1800"/>
          </a:p>
          <a:p>
            <a:pPr marL="598805" indent="-342900" defTabSz="0">
              <a:buFont typeface="Wingdings" panose="05000000000000000000" charset="0"/>
              <a:buChar char="u"/>
              <a:tabLst>
                <a:tab pos="358140" algn="l"/>
              </a:tabLst>
            </a:pPr>
            <a:r>
              <a:rPr lang="en-US" altLang="zh-CN" sz="1800"/>
              <a:t>遍历整张图：O(nm)。</a:t>
            </a:r>
            <a:endParaRPr lang="en-US" altLang="zh-CN" sz="1800"/>
          </a:p>
          <a:p>
            <a:pPr marL="598805" indent="-342900" defTabSz="0">
              <a:buFont typeface="Wingdings" panose="05000000000000000000" charset="0"/>
              <a:buChar char="u"/>
              <a:tabLst>
                <a:tab pos="358140" algn="l"/>
              </a:tabLst>
            </a:pPr>
            <a:r>
              <a:rPr lang="en-US" altLang="zh-CN" sz="1800"/>
              <a:t>空间复杂度：O(m)。</a:t>
            </a:r>
            <a:endParaRPr lang="en-US" altLang="zh-CN" sz="2000"/>
          </a:p>
          <a:p>
            <a:pPr marL="263525" lvl="0" indent="-248285" defTabSz="0">
              <a:buFont typeface="Wingdings" panose="05000000000000000000" charset="0"/>
              <a:buChar char="u"/>
              <a:tabLst>
                <a:tab pos="358140" algn="l"/>
              </a:tabLst>
            </a:pPr>
            <a:r>
              <a:rPr sz="1995"/>
              <a:t>优势与</a:t>
            </a:r>
            <a:r>
              <a:rPr sz="1995"/>
              <a:t>问题？</a:t>
            </a:r>
            <a:endParaRPr sz="1995"/>
          </a:p>
        </p:txBody>
      </p:sp>
      <p:sp>
        <p:nvSpPr>
          <p:cNvPr id="44" name="椭圆 43"/>
          <p:cNvSpPr/>
          <p:nvPr/>
        </p:nvSpPr>
        <p:spPr>
          <a:xfrm>
            <a:off x="6816090" y="29254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7896225" y="24930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084310" y="29254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320280" y="400558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8436610" y="400558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031990" y="3357245"/>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247890" y="2708910"/>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328025" y="2708910"/>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4"/>
            <a:endCxn id="47" idx="7"/>
          </p:cNvCxnSpPr>
          <p:nvPr/>
        </p:nvCxnSpPr>
        <p:spPr>
          <a:xfrm flipH="1">
            <a:off x="7688580" y="2924810"/>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4"/>
            <a:endCxn id="48" idx="0"/>
          </p:cNvCxnSpPr>
          <p:nvPr/>
        </p:nvCxnSpPr>
        <p:spPr>
          <a:xfrm>
            <a:off x="8112125" y="2924810"/>
            <a:ext cx="540385" cy="10807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6" idx="4"/>
            <a:endCxn id="48" idx="7"/>
          </p:cNvCxnSpPr>
          <p:nvPr/>
        </p:nvCxnSpPr>
        <p:spPr>
          <a:xfrm flipH="1">
            <a:off x="8804910" y="3357245"/>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7752080" y="4221480"/>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295515" y="2564765"/>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8543925" y="2557145"/>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6868160" y="3529330"/>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7536180" y="3173095"/>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256270" y="3161030"/>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7896225" y="3853180"/>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120505" y="3637280"/>
            <a:ext cx="487680" cy="368300"/>
          </a:xfrm>
          <a:prstGeom prst="rect">
            <a:avLst/>
          </a:prstGeom>
          <a:noFill/>
        </p:spPr>
        <p:txBody>
          <a:bodyPr wrap="square" rtlCol="0">
            <a:spAutoFit/>
          </a:bodyPr>
          <a:p>
            <a:r>
              <a:rPr lang="en-US" altLang="zh-CN"/>
              <a:t>50</a:t>
            </a:r>
            <a:endParaRPr lang="en-US" altLang="zh-CN"/>
          </a:p>
        </p:txBody>
      </p:sp>
      <p:graphicFrame>
        <p:nvGraphicFramePr>
          <p:cNvPr id="13" name="表格 12"/>
          <p:cNvGraphicFramePr/>
          <p:nvPr>
            <p:custDataLst>
              <p:tags r:id="rId1"/>
            </p:custDataLst>
          </p:nvPr>
        </p:nvGraphicFramePr>
        <p:xfrm>
          <a:off x="4007485" y="5319395"/>
          <a:ext cx="6395085" cy="1188720"/>
        </p:xfrm>
        <a:graphic>
          <a:graphicData uri="http://schemas.openxmlformats.org/drawingml/2006/table">
            <a:tbl>
              <a:tblPr firstRow="1" bandRow="1">
                <a:tableStyleId>{5C22544A-7EE6-4342-B048-85BDC9FD1C3A}</a:tableStyleId>
              </a:tblPr>
              <a:tblGrid>
                <a:gridCol w="710565"/>
                <a:gridCol w="710565"/>
                <a:gridCol w="710565"/>
                <a:gridCol w="710565"/>
                <a:gridCol w="710565"/>
                <a:gridCol w="710565"/>
                <a:gridCol w="710565"/>
                <a:gridCol w="710565"/>
                <a:gridCol w="710565"/>
              </a:tblGrid>
              <a:tr h="297180">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7</a:t>
                      </a:r>
                      <a:endParaRPr lang="en-US" altLang="zh-CN"/>
                    </a:p>
                  </a:txBody>
                  <a:tcPr/>
                </a:tc>
                <a:tc>
                  <a:txBody>
                    <a:bodyPr/>
                    <a:p>
                      <a:pPr>
                        <a:buNone/>
                      </a:pPr>
                      <a:r>
                        <a:rPr lang="en-US" altLang="zh-CN"/>
                        <a:t>8</a:t>
                      </a:r>
                      <a:endParaRPr lang="en-US" altLang="zh-CN"/>
                    </a:p>
                  </a:txBody>
                  <a:tcPr/>
                </a:tc>
              </a:tr>
              <a:tr h="297180">
                <a:tc>
                  <a:txBody>
                    <a:bodyPr/>
                    <a:p>
                      <a:pPr>
                        <a:buNone/>
                      </a:pPr>
                      <a:r>
                        <a:rPr lang="en-US" altLang="zh-CN"/>
                        <a:t>u</a:t>
                      </a:r>
                      <a:endParaRPr lang="en-US" altLang="zh-CN"/>
                    </a:p>
                  </a:txBody>
                  <a:tcPr/>
                </a:tc>
                <a:tc>
                  <a:txBody>
                    <a:bodyPr/>
                    <a:p>
                      <a:pPr>
                        <a:buNone/>
                      </a:pPr>
                      <a:r>
                        <a:rPr lang="en-US" altLang="zh-CN"/>
                        <a:t>1</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1</a:t>
                      </a:r>
                      <a:endParaRPr lang="en-US" altLang="zh-CN"/>
                    </a:p>
                  </a:txBody>
                  <a:tcPr/>
                </a:tc>
                <a:tc>
                  <a:txBody>
                    <a:bodyPr/>
                    <a:p>
                      <a:pPr>
                        <a:buNone/>
                      </a:pPr>
                      <a:r>
                        <a:rPr lang="en-US" altLang="zh-CN"/>
                        <a:t>3</a:t>
                      </a:r>
                      <a:endParaRPr lang="en-US" altLang="zh-CN"/>
                    </a:p>
                  </a:txBody>
                  <a:tcPr/>
                </a:tc>
                <a:tc>
                  <a:txBody>
                    <a:bodyPr/>
                    <a:p>
                      <a:pPr>
                        <a:buNone/>
                      </a:pPr>
                      <a:r>
                        <a:rPr lang="en-US" altLang="zh-CN"/>
                        <a:t>1</a:t>
                      </a:r>
                      <a:endParaRPr lang="en-US" altLang="zh-CN"/>
                    </a:p>
                  </a:txBody>
                  <a:tcPr/>
                </a:tc>
                <a:tc>
                  <a:txBody>
                    <a:bodyPr/>
                    <a:p>
                      <a:pPr>
                        <a:buNone/>
                      </a:pPr>
                      <a:r>
                        <a:rPr lang="en-US" altLang="zh-CN"/>
                        <a:t>4</a:t>
                      </a:r>
                      <a:endParaRPr lang="en-US" altLang="zh-CN"/>
                    </a:p>
                  </a:txBody>
                  <a:tcPr/>
                </a:tc>
                <a:tc>
                  <a:txBody>
                    <a:bodyPr/>
                    <a:p>
                      <a:pPr>
                        <a:buNone/>
                      </a:pPr>
                      <a:endParaRPr lang="zh-CN" altLang="en-US"/>
                    </a:p>
                  </a:txBody>
                  <a:tcPr/>
                </a:tc>
              </a:tr>
              <a:tr h="297180">
                <a:tc>
                  <a:txBody>
                    <a:bodyPr/>
                    <a:p>
                      <a:pPr>
                        <a:buNone/>
                      </a:pPr>
                      <a:r>
                        <a:rPr lang="en-US" altLang="zh-CN"/>
                        <a:t>v</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endParaRPr lang="zh-CN" altLang="en-US"/>
                    </a:p>
                  </a:txBody>
                  <a:tcPr/>
                </a:tc>
              </a:tr>
              <a:tr h="297180">
                <a:tc>
                  <a:txBody>
                    <a:bodyPr/>
                    <a:p>
                      <a:pPr>
                        <a:buNone/>
                      </a:pPr>
                      <a:r>
                        <a:rPr lang="en-US" altLang="zh-CN"/>
                        <a:t>w</a:t>
                      </a:r>
                      <a:endParaRPr lang="en-US" altLang="zh-CN"/>
                    </a:p>
                  </a:txBody>
                  <a:tcPr/>
                </a:tc>
                <a:tc>
                  <a:txBody>
                    <a:bodyPr/>
                    <a:p>
                      <a:pPr>
                        <a:buNone/>
                      </a:pPr>
                      <a:r>
                        <a:rPr lang="en-US" altLang="zh-CN"/>
                        <a:t>12</a:t>
                      </a:r>
                      <a:endParaRPr lang="en-US" altLang="zh-CN"/>
                    </a:p>
                  </a:txBody>
                  <a:tcPr/>
                </a:tc>
                <a:tc>
                  <a:txBody>
                    <a:bodyPr/>
                    <a:p>
                      <a:pPr>
                        <a:buNone/>
                      </a:pPr>
                      <a:r>
                        <a:rPr lang="en-US" altLang="zh-CN"/>
                        <a:t>21</a:t>
                      </a:r>
                      <a:endParaRPr lang="en-US" altLang="zh-CN"/>
                    </a:p>
                  </a:txBody>
                  <a:tcPr/>
                </a:tc>
                <a:tc>
                  <a:txBody>
                    <a:bodyPr/>
                    <a:p>
                      <a:pPr>
                        <a:buNone/>
                      </a:pPr>
                      <a:r>
                        <a:rPr lang="en-US" altLang="zh-CN"/>
                        <a:t>3</a:t>
                      </a:r>
                      <a:endParaRPr lang="en-US" altLang="zh-CN"/>
                    </a:p>
                  </a:txBody>
                  <a:tcPr/>
                </a:tc>
                <a:tc>
                  <a:txBody>
                    <a:bodyPr/>
                    <a:p>
                      <a:pPr>
                        <a:buNone/>
                      </a:pPr>
                      <a:r>
                        <a:rPr lang="en-US" altLang="zh-CN"/>
                        <a:t>13</a:t>
                      </a:r>
                      <a:endParaRPr lang="en-US" altLang="zh-CN"/>
                    </a:p>
                  </a:txBody>
                  <a:tcPr/>
                </a:tc>
                <a:tc>
                  <a:txBody>
                    <a:bodyPr/>
                    <a:p>
                      <a:pPr>
                        <a:buNone/>
                      </a:pPr>
                      <a:r>
                        <a:rPr lang="en-US" altLang="zh-CN"/>
                        <a:t>31</a:t>
                      </a:r>
                      <a:endParaRPr lang="en-US" altLang="zh-CN"/>
                    </a:p>
                  </a:txBody>
                  <a:tcPr/>
                </a:tc>
                <a:tc>
                  <a:txBody>
                    <a:bodyPr/>
                    <a:p>
                      <a:pPr>
                        <a:buNone/>
                      </a:pPr>
                      <a:r>
                        <a:rPr lang="en-US" altLang="zh-CN"/>
                        <a:t>5</a:t>
                      </a:r>
                      <a:endParaRPr lang="en-US" altLang="zh-CN"/>
                    </a:p>
                  </a:txBody>
                  <a:tcPr/>
                </a:tc>
                <a:tc>
                  <a:txBody>
                    <a:bodyPr/>
                    <a:p>
                      <a:pPr>
                        <a:buNone/>
                      </a:pPr>
                      <a:r>
                        <a:rPr lang="en-US" altLang="zh-CN"/>
                        <a:t>50</a:t>
                      </a:r>
                      <a:endParaRPr lang="en-US" altLang="zh-CN"/>
                    </a:p>
                  </a:txBody>
                  <a:tcPr/>
                </a:tc>
                <a:tc>
                  <a:txBody>
                    <a:bodyPr/>
                    <a:p>
                      <a:pPr>
                        <a:buNone/>
                      </a:pPr>
                      <a:endParaRPr lang="zh-CN" altLang="en-US"/>
                    </a:p>
                  </a:txBody>
                  <a:tcPr/>
                </a:tc>
              </a:tr>
            </a:tbl>
          </a:graphicData>
        </a:graphic>
      </p:graphicFrame>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81200" y="1196975"/>
            <a:ext cx="5337810" cy="4824730"/>
          </a:xfrm>
        </p:spPr>
        <p:txBody>
          <a:bodyPr vert="horz" wrap="square" lIns="91440" tIns="45720" rIns="91440" bIns="45720" anchor="t" anchorCtr="0"/>
          <a:p>
            <a:pPr eaLnBrk="1" hangingPunct="1"/>
            <a:r>
              <a:rPr lang="zh-CN" altLang="en-US" b="1" dirty="0"/>
              <a:t>方法</a:t>
            </a:r>
            <a:endParaRPr lang="zh-CN" altLang="en-US" b="1" dirty="0"/>
          </a:p>
          <a:p>
            <a:pPr marL="343535" lvl="1" indent="0" eaLnBrk="1" hangingPunct="1">
              <a:buNone/>
            </a:pPr>
            <a:r>
              <a:rPr lang="zh-CN" altLang="en-US" sz="2130" b="1" dirty="0"/>
              <a:t>使用一个二维数组</a:t>
            </a:r>
            <a:r>
              <a:rPr lang="zh-CN" altLang="en-US" sz="2125" b="1" dirty="0">
                <a:sym typeface="+mn-ea"/>
              </a:rPr>
              <a:t>来存边</a:t>
            </a:r>
            <a:r>
              <a:rPr lang="zh-CN" altLang="en-US" sz="2130" b="1" dirty="0"/>
              <a:t> </a:t>
            </a:r>
            <a:endParaRPr lang="zh-CN" altLang="en-US" sz="2130" b="1" dirty="0"/>
          </a:p>
          <a:p>
            <a:pPr marL="343535" lvl="1" indent="0" eaLnBrk="1" hangingPunct="1">
              <a:buNone/>
            </a:pPr>
            <a:r>
              <a:rPr lang="en-US" altLang="zh-CN" sz="2130" b="1" dirty="0"/>
              <a:t>int Map</a:t>
            </a:r>
            <a:r>
              <a:rPr lang="zh-CN" altLang="en-US" sz="2130" b="1" dirty="0"/>
              <a:t> </a:t>
            </a:r>
            <a:r>
              <a:rPr lang="en-US" altLang="zh-CN" sz="2130" b="1" dirty="0"/>
              <a:t>[maxn][maxn]</a:t>
            </a:r>
            <a:endParaRPr lang="zh-CN" altLang="en-US" sz="2130" b="1" dirty="0"/>
          </a:p>
          <a:p>
            <a:pPr marL="343535" lvl="1" indent="0" eaLnBrk="1" hangingPunct="1">
              <a:buNone/>
            </a:pPr>
            <a:r>
              <a:rPr lang="zh-CN" altLang="en-US" sz="2130" b="1" dirty="0"/>
              <a:t>其中 </a:t>
            </a:r>
            <a:r>
              <a:rPr lang="en-US" altLang="zh-CN" sz="2130" b="1" dirty="0"/>
              <a:t>Map</a:t>
            </a:r>
            <a:r>
              <a:rPr lang="zh-CN" altLang="en-US" sz="2130" b="1" dirty="0"/>
              <a:t>[u][v] 为 1 表示存在 u 到 v 的边，为 0 表示不存在。如果是带边权的图，可以在 </a:t>
            </a:r>
            <a:r>
              <a:rPr lang="en-US" altLang="zh-CN" sz="2130" b="1" dirty="0"/>
              <a:t>Map</a:t>
            </a:r>
            <a:r>
              <a:rPr lang="zh-CN" altLang="en-US" sz="2130" b="1" dirty="0"/>
              <a:t>[u][v] 中存储 u 到 v 的边的边权</a:t>
            </a:r>
            <a:r>
              <a:rPr lang="en-US" altLang="zh-CN" sz="2130" b="1" dirty="0"/>
              <a:t>w</a:t>
            </a:r>
            <a:r>
              <a:rPr lang="zh-CN" altLang="en-US" sz="2130" b="1" dirty="0"/>
              <a:t>。</a:t>
            </a:r>
            <a:endParaRPr lang="zh-CN" altLang="en-US" b="1" dirty="0"/>
          </a:p>
          <a:p>
            <a:pPr eaLnBrk="1" hangingPunct="1"/>
            <a:r>
              <a:rPr lang="zh-CN" altLang="en-US" b="1" dirty="0"/>
              <a:t>复杂度</a:t>
            </a:r>
            <a:endParaRPr lang="zh-CN" altLang="en-US" b="1" dirty="0"/>
          </a:p>
          <a:p>
            <a:pPr lvl="1" eaLnBrk="1" hangingPunct="1">
              <a:buFont typeface="Wingdings" panose="05000000000000000000" charset="0"/>
              <a:buChar char="u"/>
            </a:pPr>
            <a:r>
              <a:rPr lang="zh-CN" altLang="en-US" sz="2130" b="1" dirty="0"/>
              <a:t>查询是否存在某条边：O(1)</a:t>
            </a:r>
            <a:endParaRPr lang="zh-CN" altLang="en-US" sz="2130" b="1" dirty="0"/>
          </a:p>
          <a:p>
            <a:pPr lvl="1" eaLnBrk="1" hangingPunct="1">
              <a:buFont typeface="Wingdings" panose="05000000000000000000" charset="0"/>
              <a:buChar char="u"/>
            </a:pPr>
            <a:r>
              <a:rPr lang="zh-CN" altLang="en-US" sz="2130" b="1" dirty="0"/>
              <a:t>遍历一个点的所有出边：O(n)</a:t>
            </a:r>
            <a:endParaRPr lang="zh-CN" altLang="en-US" sz="2130" b="1" dirty="0"/>
          </a:p>
          <a:p>
            <a:pPr lvl="1" eaLnBrk="1" hangingPunct="1">
              <a:buFont typeface="Wingdings" panose="05000000000000000000" charset="0"/>
              <a:buChar char="u"/>
            </a:pPr>
            <a:r>
              <a:rPr lang="zh-CN" altLang="en-US" sz="2130" b="1" dirty="0"/>
              <a:t>遍历整张图：O(n^2)</a:t>
            </a:r>
            <a:endParaRPr lang="zh-CN" altLang="en-US" sz="2130" b="1" dirty="0"/>
          </a:p>
          <a:p>
            <a:pPr lvl="1" eaLnBrk="1" hangingPunct="1">
              <a:buFont typeface="Wingdings" panose="05000000000000000000" charset="0"/>
              <a:buChar char="u"/>
            </a:pPr>
            <a:r>
              <a:rPr lang="zh-CN" altLang="en-US" sz="2130" b="1" dirty="0"/>
              <a:t>空间复杂度：O(n^2)</a:t>
            </a:r>
            <a:endParaRPr lang="zh-CN" altLang="en-US" sz="2130" b="1" dirty="0"/>
          </a:p>
          <a:p>
            <a:pPr lvl="0" eaLnBrk="1" hangingPunct="1">
              <a:buFont typeface="Wingdings" panose="05000000000000000000" charset="0"/>
              <a:buChar char="u"/>
            </a:pPr>
            <a:r>
              <a:rPr sz="2395">
                <a:sym typeface="+mn-ea"/>
              </a:rPr>
              <a:t>优缺点</a:t>
            </a:r>
            <a:endParaRPr lang="zh-CN" altLang="en-US" sz="2395" b="1" dirty="0"/>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邻接矩阵存图</a:t>
            </a:r>
            <a:r>
              <a:rPr lang="en-US" altLang="zh-CN" dirty="0"/>
              <a:t>_</a:t>
            </a:r>
            <a:r>
              <a:rPr lang="zh-CN" altLang="en-US" dirty="0"/>
              <a:t>无向</a:t>
            </a:r>
            <a:r>
              <a:rPr lang="zh-CN" altLang="en-US" dirty="0"/>
              <a:t>图</a:t>
            </a:r>
            <a:endParaRPr lang="zh-CN" altLang="en-US" dirty="0"/>
          </a:p>
        </p:txBody>
      </p:sp>
      <p:sp>
        <p:nvSpPr>
          <p:cNvPr id="44" name="椭圆 43"/>
          <p:cNvSpPr/>
          <p:nvPr/>
        </p:nvSpPr>
        <p:spPr>
          <a:xfrm>
            <a:off x="7608570" y="22777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688705" y="18453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876790" y="22777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8112760" y="335788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229090" y="335788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824470" y="2709545"/>
            <a:ext cx="351790" cy="711835"/>
          </a:xfrm>
          <a:prstGeom prst="line">
            <a:avLst/>
          </a:prstGeom>
          <a:ln w="381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8040370" y="2061210"/>
            <a:ext cx="648335" cy="432435"/>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9120505" y="2061210"/>
            <a:ext cx="756285" cy="432435"/>
          </a:xfrm>
          <a:prstGeom prst="line">
            <a:avLst/>
          </a:prstGeom>
          <a:ln w="381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4"/>
            <a:endCxn id="47" idx="7"/>
          </p:cNvCxnSpPr>
          <p:nvPr/>
        </p:nvCxnSpPr>
        <p:spPr>
          <a:xfrm flipH="1">
            <a:off x="8481060" y="2277110"/>
            <a:ext cx="423545" cy="1144270"/>
          </a:xfrm>
          <a:prstGeom prst="line">
            <a:avLst/>
          </a:prstGeom>
          <a:ln w="381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4"/>
            <a:endCxn id="48" idx="0"/>
          </p:cNvCxnSpPr>
          <p:nvPr/>
        </p:nvCxnSpPr>
        <p:spPr>
          <a:xfrm>
            <a:off x="8904605" y="2277110"/>
            <a:ext cx="540385" cy="1080770"/>
          </a:xfrm>
          <a:prstGeom prst="line">
            <a:avLst/>
          </a:prstGeom>
          <a:ln w="381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6" idx="4"/>
            <a:endCxn id="48" idx="7"/>
          </p:cNvCxnSpPr>
          <p:nvPr/>
        </p:nvCxnSpPr>
        <p:spPr>
          <a:xfrm flipH="1">
            <a:off x="9597390" y="2709545"/>
            <a:ext cx="495300" cy="711835"/>
          </a:xfrm>
          <a:prstGeom prst="line">
            <a:avLst/>
          </a:prstGeom>
          <a:ln w="38100">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8544560" y="3573780"/>
            <a:ext cx="684530" cy="0"/>
          </a:xfrm>
          <a:prstGeom prst="line">
            <a:avLst/>
          </a:prstGeom>
          <a:ln w="38100">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087995" y="1917065"/>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336405" y="1909445"/>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660640" y="2881630"/>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328660" y="2525395"/>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9048750" y="2513330"/>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688705" y="3205480"/>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912985" y="2989580"/>
            <a:ext cx="487680" cy="368300"/>
          </a:xfrm>
          <a:prstGeom prst="rect">
            <a:avLst/>
          </a:prstGeom>
          <a:noFill/>
        </p:spPr>
        <p:txBody>
          <a:bodyPr wrap="square" rtlCol="0">
            <a:spAutoFit/>
          </a:bodyPr>
          <a:p>
            <a:r>
              <a:rPr lang="en-US" altLang="zh-CN"/>
              <a:t>50</a:t>
            </a:r>
            <a:endParaRPr lang="en-US" altLang="zh-CN"/>
          </a:p>
        </p:txBody>
      </p:sp>
      <p:graphicFrame>
        <p:nvGraphicFramePr>
          <p:cNvPr id="2" name="表格 1"/>
          <p:cNvGraphicFramePr/>
          <p:nvPr>
            <p:custDataLst>
              <p:tags r:id="rId1"/>
            </p:custDataLst>
          </p:nvPr>
        </p:nvGraphicFramePr>
        <p:xfrm>
          <a:off x="7536815" y="4067810"/>
          <a:ext cx="3329305" cy="2468880"/>
        </p:xfrm>
        <a:graphic>
          <a:graphicData uri="http://schemas.openxmlformats.org/drawingml/2006/table">
            <a:tbl>
              <a:tblPr firstRow="1" bandRow="1">
                <a:tableStyleId>{5C22544A-7EE6-4342-B048-85BDC9FD1C3A}</a:tableStyleId>
              </a:tblPr>
              <a:tblGrid>
                <a:gridCol w="475615"/>
                <a:gridCol w="475615"/>
                <a:gridCol w="475615"/>
                <a:gridCol w="475615"/>
                <a:gridCol w="475615"/>
                <a:gridCol w="475615"/>
                <a:gridCol w="475615"/>
              </a:tblGrid>
              <a:tr h="411480">
                <a:tc>
                  <a:txBody>
                    <a:bodyPr/>
                    <a:p>
                      <a:pPr>
                        <a:buNone/>
                      </a:pPr>
                      <a:endParaRPr lang="en-US" altLang="zh-CN"/>
                    </a:p>
                  </a:txBody>
                  <a:tcPr>
                    <a:noFill/>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1</a:t>
                      </a:r>
                      <a:endParaRPr lang="en-US" altLang="zh-CN">
                        <a:solidFill>
                          <a:schemeClr val="tx1"/>
                        </a:solidFill>
                      </a:endParaRPr>
                    </a:p>
                  </a:txBody>
                  <a:tcPr>
                    <a:solidFill>
                      <a:srgbClr val="FFC000"/>
                    </a:solidFill>
                  </a:tcPr>
                </a:tc>
                <a:tc>
                  <a:txBody>
                    <a:bodyPr/>
                    <a:p>
                      <a:pPr>
                        <a:buNone/>
                      </a:pPr>
                      <a:endParaRPr lang="en-US" altLang="zh-CN">
                        <a:latin typeface="Franklin Gothic Book" panose="020B0503020102020204" pitchFamily="2" charset="0"/>
                        <a:cs typeface="Franklin Gothic Book" panose="020B0503020102020204" pitchFamily="2" charset="0"/>
                      </a:endParaRPr>
                    </a:p>
                  </a:txBody>
                  <a:tcPr/>
                </a:tc>
                <a:tc>
                  <a:txBody>
                    <a:bodyPr/>
                    <a:p>
                      <a:pPr>
                        <a:buNone/>
                      </a:pPr>
                      <a:r>
                        <a:rPr lang="en-US" altLang="zh-CN"/>
                        <a:t>12</a:t>
                      </a:r>
                      <a:endParaRPr lang="en-US" altLang="zh-CN"/>
                    </a:p>
                  </a:txBody>
                  <a:tcPr/>
                </a:tc>
                <a:tc>
                  <a:txBody>
                    <a:bodyPr/>
                    <a:p>
                      <a:pPr>
                        <a:buNone/>
                      </a:pPr>
                      <a:r>
                        <a:rPr lang="en-US" altLang="zh-CN"/>
                        <a:t>21</a:t>
                      </a:r>
                      <a:endParaRPr lang="en-US" altLang="zh-CN"/>
                    </a:p>
                  </a:txBody>
                  <a:tcPr/>
                </a:tc>
                <a:tc>
                  <a:txBody>
                    <a:bodyPr/>
                    <a:p>
                      <a:pPr>
                        <a:buNone/>
                      </a:pPr>
                      <a:r>
                        <a:rPr lang="en-US" altLang="zh-CN"/>
                        <a:t>13</a:t>
                      </a:r>
                      <a:endParaRPr lang="en-US" altLang="zh-CN"/>
                    </a:p>
                  </a:txBody>
                  <a:tcPr/>
                </a:tc>
                <a:tc>
                  <a:txBody>
                    <a:bodyPr/>
                    <a:p>
                      <a:pPr>
                        <a:buNone/>
                      </a:pPr>
                      <a:r>
                        <a:rPr lang="en-US" altLang="zh-CN"/>
                        <a:t>5</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2</a:t>
                      </a:r>
                      <a:endParaRPr lang="en-US" altLang="zh-CN">
                        <a:solidFill>
                          <a:schemeClr val="tx1"/>
                        </a:solidFill>
                      </a:endParaRPr>
                    </a:p>
                  </a:txBody>
                  <a:tcPr>
                    <a:solidFill>
                      <a:srgbClr val="FFC000"/>
                    </a:solidFill>
                  </a:tcPr>
                </a:tc>
                <a:tc>
                  <a:txBody>
                    <a:bodyPr/>
                    <a:p>
                      <a:pPr>
                        <a:buNone/>
                      </a:pPr>
                      <a:r>
                        <a:rPr lang="en-US" altLang="zh-CN"/>
                        <a:t>12</a:t>
                      </a:r>
                      <a:endParaRPr lang="en-US" altLang="zh-CN"/>
                    </a:p>
                  </a:txBody>
                  <a:tcPr/>
                </a:tc>
                <a:tc>
                  <a:txBody>
                    <a:bodyPr/>
                    <a:p>
                      <a:pPr>
                        <a:buNone/>
                      </a:pPr>
                      <a:endParaRPr lang="zh-CN" altLang="en-US"/>
                    </a:p>
                  </a:txBody>
                  <a:tcPr/>
                </a:tc>
                <a:tc>
                  <a:txBody>
                    <a:bodyPr/>
                    <a:p>
                      <a:pPr>
                        <a:buNone/>
                      </a:pPr>
                      <a:r>
                        <a:rPr lang="en-US" altLang="zh-CN"/>
                        <a:t>3</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411480">
                <a:tc>
                  <a:txBody>
                    <a:bodyPr/>
                    <a:p>
                      <a:pPr>
                        <a:buNone/>
                      </a:pPr>
                      <a:r>
                        <a:rPr lang="en-US" altLang="zh-CN">
                          <a:solidFill>
                            <a:schemeClr val="tx1"/>
                          </a:solidFill>
                        </a:rPr>
                        <a:t>3</a:t>
                      </a:r>
                      <a:endParaRPr lang="en-US" altLang="zh-CN">
                        <a:solidFill>
                          <a:schemeClr val="tx1"/>
                        </a:solidFill>
                      </a:endParaRPr>
                    </a:p>
                  </a:txBody>
                  <a:tcPr>
                    <a:solidFill>
                      <a:srgbClr val="FFC000"/>
                    </a:solidFill>
                  </a:tcPr>
                </a:tc>
                <a:tc>
                  <a:txBody>
                    <a:bodyPr/>
                    <a:p>
                      <a:pPr>
                        <a:buNone/>
                      </a:pPr>
                      <a:r>
                        <a:rPr lang="en-US" altLang="zh-CN"/>
                        <a:t>21</a:t>
                      </a:r>
                      <a:endParaRPr lang="en-US" altLang="zh-CN"/>
                    </a:p>
                  </a:txBody>
                  <a:tcPr/>
                </a:tc>
                <a:tc>
                  <a:txBody>
                    <a:bodyPr/>
                    <a:p>
                      <a:pPr>
                        <a:buNone/>
                      </a:pPr>
                      <a:r>
                        <a:rPr lang="en-US" altLang="zh-CN"/>
                        <a:t>3</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r>
                        <a:rPr lang="en-US" altLang="zh-CN"/>
                        <a:t>31</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4</a:t>
                      </a:r>
                      <a:endParaRPr lang="en-US" altLang="zh-CN">
                        <a:solidFill>
                          <a:schemeClr val="tx1"/>
                        </a:solidFill>
                      </a:endParaRPr>
                    </a:p>
                  </a:txBody>
                  <a:tcPr>
                    <a:solidFill>
                      <a:srgbClr val="FFC000"/>
                    </a:solidFill>
                  </a:tcPr>
                </a:tc>
                <a:tc>
                  <a:txBody>
                    <a:bodyPr/>
                    <a:p>
                      <a:pPr>
                        <a:buNone/>
                      </a:pPr>
                      <a:r>
                        <a:rPr lang="en-US" altLang="zh-CN"/>
                        <a:t>13</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r>
                        <a:rPr lang="en-US" altLang="zh-CN"/>
                        <a:t>50</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5</a:t>
                      </a:r>
                      <a:endParaRPr lang="en-US" altLang="zh-CN">
                        <a:solidFill>
                          <a:schemeClr val="tx1"/>
                        </a:solidFill>
                      </a:endParaRPr>
                    </a:p>
                  </a:txBody>
                  <a:tcPr>
                    <a:solidFill>
                      <a:srgbClr val="FFC000"/>
                    </a:solidFill>
                  </a:tcPr>
                </a:tc>
                <a:tc>
                  <a:txBody>
                    <a:bodyPr/>
                    <a:p>
                      <a:pPr>
                        <a:buNone/>
                      </a:pPr>
                      <a:r>
                        <a:rPr lang="en-US" altLang="zh-CN"/>
                        <a:t>5</a:t>
                      </a:r>
                      <a:endParaRPr lang="en-US" altLang="zh-CN"/>
                    </a:p>
                  </a:txBody>
                  <a:tcPr/>
                </a:tc>
                <a:tc>
                  <a:txBody>
                    <a:bodyPr/>
                    <a:p>
                      <a:pPr>
                        <a:buNone/>
                      </a:pPr>
                      <a:endParaRPr lang="zh-CN" altLang="en-US"/>
                    </a:p>
                  </a:txBody>
                  <a:tcPr/>
                </a:tc>
                <a:tc>
                  <a:txBody>
                    <a:bodyPr/>
                    <a:p>
                      <a:pPr>
                        <a:buNone/>
                      </a:pPr>
                      <a:r>
                        <a:rPr lang="en-US" altLang="zh-CN"/>
                        <a:t>31</a:t>
                      </a:r>
                      <a:endParaRPr lang="en-US" altLang="zh-CN"/>
                    </a:p>
                  </a:txBody>
                  <a:tcPr/>
                </a:tc>
                <a:tc>
                  <a:txBody>
                    <a:bodyPr/>
                    <a:p>
                      <a:pPr>
                        <a:buNone/>
                      </a:pPr>
                      <a:r>
                        <a:rPr lang="en-US" altLang="zh-CN"/>
                        <a:t>50</a:t>
                      </a:r>
                      <a:endParaRPr lang="en-US" altLang="zh-CN"/>
                    </a:p>
                  </a:txBody>
                  <a:tcPr/>
                </a:tc>
                <a:tc>
                  <a:txBody>
                    <a:bodyPr/>
                    <a:p>
                      <a:pPr>
                        <a:buNone/>
                      </a:pPr>
                      <a:endParaRPr lang="zh-CN" altLang="en-US"/>
                    </a:p>
                  </a:txBody>
                  <a:tcPr/>
                </a:tc>
                <a:tc>
                  <a:txBody>
                    <a:bodyPr/>
                    <a:p>
                      <a:pPr>
                        <a:buNone/>
                      </a:pPr>
                      <a:endParaRPr lang="zh-CN" altLang="en-US"/>
                    </a:p>
                  </a:txBody>
                  <a:tcPr/>
                </a:tc>
              </a:tr>
            </a:tbl>
          </a:graphicData>
        </a:graphic>
      </p:graphicFrame>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71495" y="2637155"/>
            <a:ext cx="6665595" cy="3964305"/>
          </a:xfrm>
          <a:prstGeom prst="rect">
            <a:avLst/>
          </a:prstGeom>
        </p:spPr>
      </p:pic>
      <p:sp>
        <p:nvSpPr>
          <p:cNvPr id="7170" name="标题 1"/>
          <p:cNvSpPr>
            <a:spLocks noGrp="1"/>
          </p:cNvSpPr>
          <p:nvPr>
            <p:ph type="title"/>
          </p:nvPr>
        </p:nvSpPr>
        <p:spPr/>
        <p:txBody>
          <a:bodyPr vert="horz" wrap="square" lIns="91440" tIns="45720" rIns="91440" bIns="45720" anchor="ctr" anchorCtr="0"/>
          <a:p>
            <a:pPr eaLnBrk="1" hangingPunct="1"/>
            <a:r>
              <a:rPr lang="zh-CN" altLang="en-US" dirty="0"/>
              <a:t>图</a:t>
            </a:r>
            <a:endParaRPr lang="zh-CN" altLang="en-US" dirty="0"/>
          </a:p>
        </p:txBody>
      </p:sp>
      <p:sp>
        <p:nvSpPr>
          <p:cNvPr id="7171" name="内容占位符 2"/>
          <p:cNvSpPr>
            <a:spLocks noGrp="1"/>
          </p:cNvSpPr>
          <p:nvPr>
            <p:ph idx="1"/>
          </p:nvPr>
        </p:nvSpPr>
        <p:spPr>
          <a:xfrm>
            <a:off x="791845" y="963295"/>
            <a:ext cx="10434955" cy="4824730"/>
          </a:xfrm>
        </p:spPr>
        <p:txBody>
          <a:bodyPr vert="horz" wrap="square" lIns="91440" tIns="45720" rIns="91440" bIns="45720" anchor="t" anchorCtr="0"/>
          <a:p>
            <a:pPr marL="15875" indent="275590" eaLnBrk="1" hangingPunct="1">
              <a:lnSpc>
                <a:spcPct val="90000"/>
              </a:lnSpc>
              <a:buFontTx/>
              <a:buNone/>
            </a:pPr>
            <a:r>
              <a:rPr b="1" dirty="0">
                <a:latin typeface="Cambria Math" panose="02040503050406030204" charset="0"/>
                <a:ea typeface="仿宋" panose="02010609060101010101" pitchFamily="49" charset="-122"/>
                <a:cs typeface="Cambria Math" panose="02040503050406030204" charset="0"/>
              </a:rPr>
              <a:t>图 (graph) 是一个二元组 G=(V(G), E(G))。其中 V(G) 是非空集，称为 点集 (vertex set)，对于 V 中的每个元素，我们称其为 顶点 (vertex) 或 节点 (node)，简称 点；E(G) 为 V(G) 各结点之间边的集合，称为 边集 (edge set)。</a:t>
            </a:r>
            <a:endParaRPr b="1" dirty="0">
              <a:latin typeface="Cambria Math" panose="02040503050406030204" charset="0"/>
              <a:ea typeface="仿宋" panose="02010609060101010101" pitchFamily="49" charset="-122"/>
              <a:cs typeface="Cambria Math" panose="02040503050406030204" charset="0"/>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81200" y="1196975"/>
            <a:ext cx="5087620" cy="4824730"/>
          </a:xfrm>
        </p:spPr>
        <p:txBody>
          <a:bodyPr vert="horz" wrap="square" lIns="91440" tIns="45720" rIns="91440" bIns="45720" anchor="t" anchorCtr="0"/>
          <a:p>
            <a:pPr eaLnBrk="1" hangingPunct="1"/>
            <a:r>
              <a:rPr lang="zh-CN" altLang="en-US" b="1" dirty="0"/>
              <a:t>方法</a:t>
            </a:r>
            <a:endParaRPr lang="zh-CN" altLang="en-US" b="1" dirty="0"/>
          </a:p>
          <a:p>
            <a:pPr marL="343535" lvl="1" indent="0" eaLnBrk="1" hangingPunct="1">
              <a:buNone/>
            </a:pPr>
            <a:r>
              <a:rPr lang="zh-CN" altLang="en-US" sz="2130" b="1" dirty="0">
                <a:sym typeface="+mn-ea"/>
              </a:rPr>
              <a:t>使用一个二维数组</a:t>
            </a:r>
            <a:r>
              <a:rPr lang="zh-CN" altLang="en-US" sz="2130" b="1" dirty="0">
                <a:sym typeface="+mn-ea"/>
              </a:rPr>
              <a:t>来存边</a:t>
            </a:r>
            <a:r>
              <a:rPr lang="zh-CN" altLang="en-US" sz="2130" b="1" dirty="0">
                <a:sym typeface="+mn-ea"/>
              </a:rPr>
              <a:t> </a:t>
            </a:r>
            <a:endParaRPr lang="zh-CN" altLang="en-US" sz="2130" b="1" dirty="0"/>
          </a:p>
          <a:p>
            <a:pPr marL="343535" lvl="1" indent="0" eaLnBrk="1" hangingPunct="1">
              <a:buNone/>
            </a:pPr>
            <a:r>
              <a:rPr lang="en-US" altLang="zh-CN" sz="2130" b="1" dirty="0">
                <a:sym typeface="+mn-ea"/>
              </a:rPr>
              <a:t>int Map</a:t>
            </a:r>
            <a:r>
              <a:rPr lang="zh-CN" altLang="en-US" sz="2130" b="1" dirty="0">
                <a:sym typeface="+mn-ea"/>
              </a:rPr>
              <a:t> </a:t>
            </a:r>
            <a:r>
              <a:rPr lang="en-US" altLang="zh-CN" sz="2130" b="1" dirty="0">
                <a:sym typeface="+mn-ea"/>
              </a:rPr>
              <a:t>[maxn][maxn]</a:t>
            </a:r>
            <a:endParaRPr lang="zh-CN" altLang="en-US" sz="2130" b="1" dirty="0"/>
          </a:p>
          <a:p>
            <a:pPr marL="343535" lvl="1" indent="0" eaLnBrk="1" hangingPunct="1">
              <a:buNone/>
            </a:pPr>
            <a:r>
              <a:rPr lang="zh-CN" altLang="en-US" sz="2130" b="1" dirty="0">
                <a:sym typeface="+mn-ea"/>
              </a:rPr>
              <a:t>其中 </a:t>
            </a:r>
            <a:r>
              <a:rPr lang="en-US" altLang="zh-CN" sz="2130" b="1" dirty="0">
                <a:sym typeface="+mn-ea"/>
              </a:rPr>
              <a:t>Map</a:t>
            </a:r>
            <a:r>
              <a:rPr lang="zh-CN" altLang="en-US" sz="2130" b="1" dirty="0">
                <a:sym typeface="+mn-ea"/>
              </a:rPr>
              <a:t>[u][v] 为 1 表示存在 u 到 v 的边，为 0 表示不存在。如果是带边权的图，可以在 </a:t>
            </a:r>
            <a:r>
              <a:rPr lang="en-US" altLang="zh-CN" sz="2130" b="1" dirty="0">
                <a:sym typeface="+mn-ea"/>
              </a:rPr>
              <a:t>Map</a:t>
            </a:r>
            <a:r>
              <a:rPr lang="zh-CN" altLang="en-US" sz="2130" b="1" dirty="0">
                <a:sym typeface="+mn-ea"/>
              </a:rPr>
              <a:t>[u][v] 中存储 u 到 v 的边的边权</a:t>
            </a:r>
            <a:r>
              <a:rPr lang="en-US" altLang="zh-CN" sz="2130" b="1" dirty="0">
                <a:sym typeface="+mn-ea"/>
              </a:rPr>
              <a:t>w</a:t>
            </a:r>
            <a:r>
              <a:rPr lang="zh-CN" altLang="en-US" sz="2130" b="1" dirty="0">
                <a:sym typeface="+mn-ea"/>
              </a:rPr>
              <a:t>。</a:t>
            </a:r>
            <a:endParaRPr lang="zh-CN" altLang="en-US" b="1" dirty="0"/>
          </a:p>
          <a:p>
            <a:pPr eaLnBrk="1" hangingPunct="1"/>
            <a:r>
              <a:rPr lang="zh-CN" altLang="en-US" b="1" dirty="0"/>
              <a:t>复杂度</a:t>
            </a:r>
            <a:endParaRPr lang="zh-CN" altLang="en-US" b="1" dirty="0"/>
          </a:p>
          <a:p>
            <a:pPr lvl="1" eaLnBrk="1" hangingPunct="1">
              <a:buFont typeface="Wingdings" panose="05000000000000000000" charset="0"/>
              <a:buChar char="u"/>
            </a:pPr>
            <a:r>
              <a:rPr lang="zh-CN" altLang="en-US" sz="2130" b="1" dirty="0"/>
              <a:t>查询是否存在某条边：O(1)</a:t>
            </a:r>
            <a:endParaRPr lang="zh-CN" altLang="en-US" sz="2130" b="1" dirty="0"/>
          </a:p>
          <a:p>
            <a:pPr lvl="1" eaLnBrk="1" hangingPunct="1">
              <a:buFont typeface="Wingdings" panose="05000000000000000000" charset="0"/>
              <a:buChar char="u"/>
            </a:pPr>
            <a:r>
              <a:rPr lang="zh-CN" altLang="en-US" sz="2130" b="1" dirty="0"/>
              <a:t>遍历一个点的所有出边：O(n)</a:t>
            </a:r>
            <a:endParaRPr lang="zh-CN" altLang="en-US" sz="2130" b="1" dirty="0"/>
          </a:p>
          <a:p>
            <a:pPr lvl="1" eaLnBrk="1" hangingPunct="1">
              <a:buFont typeface="Wingdings" panose="05000000000000000000" charset="0"/>
              <a:buChar char="u"/>
            </a:pPr>
            <a:r>
              <a:rPr lang="zh-CN" altLang="en-US" sz="2130" b="1" dirty="0"/>
              <a:t>遍历整张图：O(n^2)</a:t>
            </a:r>
            <a:endParaRPr lang="zh-CN" altLang="en-US" sz="2130" b="1" dirty="0"/>
          </a:p>
          <a:p>
            <a:pPr lvl="1" eaLnBrk="1" hangingPunct="1">
              <a:buFont typeface="Wingdings" panose="05000000000000000000" charset="0"/>
              <a:buChar char="u"/>
            </a:pPr>
            <a:r>
              <a:rPr lang="zh-CN" altLang="en-US" sz="2130" b="1" dirty="0"/>
              <a:t>空间复杂度：O(n^2)</a:t>
            </a:r>
            <a:endParaRPr lang="zh-CN" altLang="en-US" sz="2130" b="1" dirty="0"/>
          </a:p>
          <a:p>
            <a:pPr lvl="0" eaLnBrk="1" hangingPunct="1">
              <a:buFont typeface="Wingdings" panose="05000000000000000000" charset="0"/>
              <a:buChar char="u"/>
            </a:pPr>
            <a:r>
              <a:rPr sz="2395">
                <a:sym typeface="+mn-ea"/>
              </a:rPr>
              <a:t>优缺点</a:t>
            </a:r>
            <a:endParaRPr lang="zh-CN" altLang="en-US" sz="2395" b="1" dirty="0"/>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邻接矩阵</a:t>
            </a:r>
            <a:r>
              <a:rPr lang="zh-CN" altLang="en-US" dirty="0">
                <a:sym typeface="+mn-ea"/>
              </a:rPr>
              <a:t>存图</a:t>
            </a:r>
            <a:r>
              <a:rPr lang="en-US" altLang="zh-CN" dirty="0"/>
              <a:t>_</a:t>
            </a:r>
            <a:r>
              <a:rPr lang="zh-CN" altLang="en-US" dirty="0"/>
              <a:t>有向</a:t>
            </a:r>
            <a:r>
              <a:rPr lang="zh-CN" altLang="en-US" dirty="0"/>
              <a:t>图</a:t>
            </a:r>
            <a:endParaRPr lang="zh-CN" altLang="en-US" dirty="0"/>
          </a:p>
        </p:txBody>
      </p:sp>
      <p:sp>
        <p:nvSpPr>
          <p:cNvPr id="44" name="椭圆 43"/>
          <p:cNvSpPr/>
          <p:nvPr/>
        </p:nvSpPr>
        <p:spPr>
          <a:xfrm>
            <a:off x="7535545" y="19272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615680" y="149479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803765" y="19272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8039735" y="300736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156065" y="300736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751445" y="2359025"/>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967345" y="1710690"/>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9047480" y="1710690"/>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4"/>
            <a:endCxn id="47" idx="7"/>
          </p:cNvCxnSpPr>
          <p:nvPr/>
        </p:nvCxnSpPr>
        <p:spPr>
          <a:xfrm flipH="1">
            <a:off x="8408035" y="1926590"/>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4"/>
            <a:endCxn id="48" idx="0"/>
          </p:cNvCxnSpPr>
          <p:nvPr/>
        </p:nvCxnSpPr>
        <p:spPr>
          <a:xfrm>
            <a:off x="8831580" y="1926590"/>
            <a:ext cx="540385" cy="10807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6" idx="4"/>
            <a:endCxn id="48" idx="7"/>
          </p:cNvCxnSpPr>
          <p:nvPr/>
        </p:nvCxnSpPr>
        <p:spPr>
          <a:xfrm flipH="1">
            <a:off x="9524365" y="2359025"/>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8471535" y="3223260"/>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014970" y="1566545"/>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263380" y="1558925"/>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87615" y="2531110"/>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255635" y="2174875"/>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975725" y="2162810"/>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615680" y="2854960"/>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839960" y="2639060"/>
            <a:ext cx="487680" cy="368300"/>
          </a:xfrm>
          <a:prstGeom prst="rect">
            <a:avLst/>
          </a:prstGeom>
          <a:noFill/>
        </p:spPr>
        <p:txBody>
          <a:bodyPr wrap="square" rtlCol="0">
            <a:spAutoFit/>
          </a:bodyPr>
          <a:p>
            <a:r>
              <a:rPr lang="en-US" altLang="zh-CN"/>
              <a:t>50</a:t>
            </a:r>
            <a:endParaRPr lang="en-US" altLang="zh-CN"/>
          </a:p>
        </p:txBody>
      </p:sp>
      <p:graphicFrame>
        <p:nvGraphicFramePr>
          <p:cNvPr id="2" name="表格 1"/>
          <p:cNvGraphicFramePr/>
          <p:nvPr>
            <p:custDataLst>
              <p:tags r:id="rId1"/>
            </p:custDataLst>
          </p:nvPr>
        </p:nvGraphicFramePr>
        <p:xfrm>
          <a:off x="7463790" y="3717290"/>
          <a:ext cx="3329305" cy="2468880"/>
        </p:xfrm>
        <a:graphic>
          <a:graphicData uri="http://schemas.openxmlformats.org/drawingml/2006/table">
            <a:tbl>
              <a:tblPr firstRow="1" bandRow="1">
                <a:tableStyleId>{5C22544A-7EE6-4342-B048-85BDC9FD1C3A}</a:tableStyleId>
              </a:tblPr>
              <a:tblGrid>
                <a:gridCol w="475615"/>
                <a:gridCol w="475615"/>
                <a:gridCol w="475615"/>
                <a:gridCol w="475615"/>
                <a:gridCol w="475615"/>
                <a:gridCol w="475615"/>
                <a:gridCol w="475615"/>
              </a:tblGrid>
              <a:tr h="411480">
                <a:tc>
                  <a:txBody>
                    <a:bodyPr/>
                    <a:p>
                      <a:pPr>
                        <a:buNone/>
                      </a:pPr>
                      <a:endParaRPr lang="en-US" altLang="zh-CN"/>
                    </a:p>
                  </a:txBody>
                  <a:tcPr>
                    <a:noFill/>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1</a:t>
                      </a:r>
                      <a:endParaRPr lang="en-US" altLang="zh-CN">
                        <a:solidFill>
                          <a:schemeClr val="tx1"/>
                        </a:solidFill>
                      </a:endParaRPr>
                    </a:p>
                  </a:txBody>
                  <a:tcPr>
                    <a:solidFill>
                      <a:srgbClr val="FFC000"/>
                    </a:solidFill>
                  </a:tcPr>
                </a:tc>
                <a:tc>
                  <a:txBody>
                    <a:bodyPr/>
                    <a:p>
                      <a:pPr>
                        <a:buNone/>
                      </a:pPr>
                      <a:endParaRPr lang="en-US" altLang="zh-CN">
                        <a:latin typeface="Franklin Gothic Book" panose="020B0503020102020204" pitchFamily="2" charset="0"/>
                        <a:cs typeface="Franklin Gothic Book" panose="020B0503020102020204" pitchFamily="2" charset="0"/>
                      </a:endParaRPr>
                    </a:p>
                  </a:txBody>
                  <a:tcPr/>
                </a:tc>
                <a:tc>
                  <a:txBody>
                    <a:bodyPr/>
                    <a:p>
                      <a:pPr>
                        <a:buNone/>
                      </a:pPr>
                      <a:r>
                        <a:rPr lang="en-US" altLang="zh-CN"/>
                        <a:t>12</a:t>
                      </a:r>
                      <a:endParaRPr lang="en-US" altLang="zh-CN"/>
                    </a:p>
                  </a:txBody>
                  <a:tcPr/>
                </a:tc>
                <a:tc>
                  <a:txBody>
                    <a:bodyPr/>
                    <a:p>
                      <a:pPr>
                        <a:buNone/>
                      </a:pPr>
                      <a:r>
                        <a:rPr lang="en-US" altLang="zh-CN"/>
                        <a:t>21</a:t>
                      </a:r>
                      <a:endParaRPr lang="en-US" altLang="zh-CN"/>
                    </a:p>
                  </a:txBody>
                  <a:tcPr/>
                </a:tc>
                <a:tc>
                  <a:txBody>
                    <a:bodyPr/>
                    <a:p>
                      <a:pPr>
                        <a:buNone/>
                      </a:pPr>
                      <a:r>
                        <a:rPr lang="en-US" altLang="zh-CN"/>
                        <a:t>13</a:t>
                      </a:r>
                      <a:endParaRPr lang="en-US" altLang="zh-CN"/>
                    </a:p>
                  </a:txBody>
                  <a:tcPr/>
                </a:tc>
                <a:tc>
                  <a:txBody>
                    <a:bodyPr/>
                    <a:p>
                      <a:pPr>
                        <a:buNone/>
                      </a:pPr>
                      <a:r>
                        <a:rPr lang="en-US" altLang="zh-CN"/>
                        <a:t>5</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2</a:t>
                      </a:r>
                      <a:endParaRPr lang="en-US" altLang="zh-CN">
                        <a:solidFill>
                          <a:schemeClr val="tx1"/>
                        </a:solidFill>
                      </a:endParaRPr>
                    </a:p>
                  </a:txBody>
                  <a:tcPr>
                    <a:solidFill>
                      <a:srgbClr val="FFC000"/>
                    </a:solidFill>
                  </a:tcPr>
                </a:tc>
                <a:tc>
                  <a:txBody>
                    <a:bodyPr/>
                    <a:p>
                      <a:pPr>
                        <a:buNone/>
                      </a:pPr>
                      <a:endParaRPr lang="zh-CN" altLang="en-US"/>
                    </a:p>
                  </a:txBody>
                  <a:tcPr/>
                </a:tc>
                <a:tc>
                  <a:txBody>
                    <a:bodyPr/>
                    <a:p>
                      <a:pPr>
                        <a:buNone/>
                      </a:pPr>
                      <a:endParaRPr lang="zh-CN" altLang="en-US"/>
                    </a:p>
                  </a:txBody>
                  <a:tcPr/>
                </a:tc>
                <a:tc>
                  <a:txBody>
                    <a:bodyPr/>
                    <a:p>
                      <a:pPr>
                        <a:buNone/>
                      </a:pPr>
                      <a:r>
                        <a:rPr lang="en-US" altLang="zh-CN"/>
                        <a:t>3</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411480">
                <a:tc>
                  <a:txBody>
                    <a:bodyPr/>
                    <a:p>
                      <a:pPr>
                        <a:buNone/>
                      </a:pPr>
                      <a:r>
                        <a:rPr lang="en-US" altLang="zh-CN">
                          <a:solidFill>
                            <a:schemeClr val="tx1"/>
                          </a:solidFill>
                        </a:rPr>
                        <a:t>3</a:t>
                      </a:r>
                      <a:endParaRPr lang="en-US" altLang="zh-CN">
                        <a:solidFill>
                          <a:schemeClr val="tx1"/>
                        </a:solidFill>
                      </a:endParaRPr>
                    </a:p>
                  </a:txBody>
                  <a:tcPr>
                    <a:solidFill>
                      <a:srgbClr val="FFC000"/>
                    </a:solidFill>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r>
                        <a:rPr lang="en-US" altLang="zh-CN"/>
                        <a:t>31</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4</a:t>
                      </a:r>
                      <a:endParaRPr lang="en-US" altLang="zh-CN">
                        <a:solidFill>
                          <a:schemeClr val="tx1"/>
                        </a:solidFill>
                      </a:endParaRPr>
                    </a:p>
                  </a:txBody>
                  <a:tcPr>
                    <a:solidFill>
                      <a:srgbClr val="FFC000"/>
                    </a:solidFill>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r>
                        <a:rPr lang="en-US" altLang="zh-CN"/>
                        <a:t>50</a:t>
                      </a:r>
                      <a:endParaRPr lang="en-US" altLang="zh-CN"/>
                    </a:p>
                  </a:txBody>
                  <a:tcPr/>
                </a:tc>
                <a:tc>
                  <a:txBody>
                    <a:bodyPr/>
                    <a:p>
                      <a:pPr>
                        <a:buNone/>
                      </a:pPr>
                      <a:endParaRPr lang="zh-CN" altLang="en-US"/>
                    </a:p>
                  </a:txBody>
                  <a:tcPr/>
                </a:tc>
              </a:tr>
              <a:tr h="411480">
                <a:tc>
                  <a:txBody>
                    <a:bodyPr/>
                    <a:p>
                      <a:pPr>
                        <a:buNone/>
                      </a:pPr>
                      <a:r>
                        <a:rPr lang="en-US" altLang="zh-CN">
                          <a:solidFill>
                            <a:schemeClr val="tx1"/>
                          </a:solidFill>
                        </a:rPr>
                        <a:t>5</a:t>
                      </a:r>
                      <a:endParaRPr lang="en-US" altLang="zh-CN">
                        <a:solidFill>
                          <a:schemeClr val="tx1"/>
                        </a:solidFill>
                      </a:endParaRPr>
                    </a:p>
                  </a:txBody>
                  <a:tcPr>
                    <a:solidFill>
                      <a:srgbClr val="FFC000"/>
                    </a:solidFill>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81200" y="1196975"/>
            <a:ext cx="4300855" cy="4824730"/>
          </a:xfrm>
        </p:spPr>
        <p:txBody>
          <a:bodyPr vert="horz" wrap="square" lIns="91440" tIns="45720" rIns="91440" bIns="45720" anchor="t" anchorCtr="0"/>
          <a:p>
            <a:pPr eaLnBrk="1" hangingPunct="1"/>
            <a:r>
              <a:rPr lang="zh-CN" altLang="en-US" b="1" dirty="0"/>
              <a:t>方法</a:t>
            </a:r>
            <a:endParaRPr lang="zh-CN" altLang="en-US" b="1" dirty="0"/>
          </a:p>
          <a:p>
            <a:pPr lvl="1" eaLnBrk="1" hangingPunct="1">
              <a:buFont typeface="Wingdings" panose="05000000000000000000" charset="0"/>
              <a:buChar char="u"/>
            </a:pPr>
            <a:r>
              <a:rPr lang="zh-CN" altLang="en-US" sz="2130" b="1" dirty="0"/>
              <a:t>需要用一个二维容器，第一维描述顶点，第二维描述这个点的边集。</a:t>
            </a:r>
            <a:endParaRPr lang="zh-CN" altLang="en-US" sz="2130" b="1" dirty="0"/>
          </a:p>
          <a:p>
            <a:pPr lvl="1" eaLnBrk="1" hangingPunct="1">
              <a:buFont typeface="Wingdings" panose="05000000000000000000" charset="0"/>
              <a:buChar char="u"/>
            </a:pPr>
            <a:r>
              <a:rPr lang="zh-CN" altLang="en-US" sz="2130" b="1" dirty="0"/>
              <a:t>边</a:t>
            </a:r>
            <a:r>
              <a:rPr lang="zh-CN" altLang="en-US" sz="2130" b="1" dirty="0"/>
              <a:t>集使用链式结构对图中每个顶点Vi 建立一个单链表，把与 Vi相邻接的顶点放在这个链表中，邻接表中每个单链表的第一个结点存放有关顶点的信息， 把这一结点看成链表的表头， 其余结点存放有关边的信息</a:t>
            </a:r>
            <a:endParaRPr lang="zh-CN" altLang="en-US" sz="2130" b="1" dirty="0"/>
          </a:p>
          <a:p>
            <a:pPr marL="0" indent="0" eaLnBrk="1" hangingPunct="1">
              <a:buNone/>
            </a:pPr>
            <a:endParaRPr lang="zh-CN" altLang="en-US" sz="2395" b="1" dirty="0"/>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endParaRPr lang="zh-CN" altLang="en-US" dirty="0"/>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6384290" y="3926205"/>
          <a:ext cx="491490" cy="2654935"/>
        </p:xfrm>
        <a:graphic>
          <a:graphicData uri="http://schemas.openxmlformats.org/drawingml/2006/table">
            <a:tbl>
              <a:tblPr firstRow="1" bandRow="1">
                <a:tableStyleId>{5C22544A-7EE6-4342-B048-85BDC9FD1C3A}</a:tableStyleId>
              </a:tblPr>
              <a:tblGrid>
                <a:gridCol w="491490"/>
              </a:tblGrid>
              <a:tr h="52197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t>1</a:t>
                      </a:r>
                      <a:endParaRPr lang="en-US" altLang="zh-CN" sz="1600"/>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cxnSp>
        <p:nvCxnSpPr>
          <p:cNvPr id="4" name="直接箭头连接符 3"/>
          <p:cNvCxnSpPr/>
          <p:nvPr/>
        </p:nvCxnSpPr>
        <p:spPr>
          <a:xfrm>
            <a:off x="6845300" y="459486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p:nvPr/>
        </p:nvGraphicFramePr>
        <p:xfrm>
          <a:off x="7348855" y="4437380"/>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c>
                  <a:txBody>
                    <a:bodyPr/>
                    <a:p>
                      <a:pPr>
                        <a:buNone/>
                      </a:pPr>
                      <a:endParaRPr lang="zh-CN" altLang="en-US"/>
                    </a:p>
                  </a:txBody>
                  <a:tcPr/>
                </a:tc>
              </a:tr>
            </a:tbl>
          </a:graphicData>
        </a:graphic>
      </p:graphicFrame>
      <p:graphicFrame>
        <p:nvGraphicFramePr>
          <p:cNvPr id="13" name="表格 12"/>
          <p:cNvGraphicFramePr/>
          <p:nvPr/>
        </p:nvGraphicFramePr>
        <p:xfrm>
          <a:off x="8328025" y="4437380"/>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c>
                  <a:txBody>
                    <a:bodyPr/>
                    <a:p>
                      <a:pPr>
                        <a:buNone/>
                      </a:pPr>
                      <a:endParaRPr lang="zh-CN" altLang="en-US"/>
                    </a:p>
                  </a:txBody>
                  <a:tcPr/>
                </a:tc>
              </a:tr>
            </a:tbl>
          </a:graphicData>
        </a:graphic>
      </p:graphicFrame>
      <p:graphicFrame>
        <p:nvGraphicFramePr>
          <p:cNvPr id="14" name="表格 13"/>
          <p:cNvGraphicFramePr/>
          <p:nvPr/>
        </p:nvGraphicFramePr>
        <p:xfrm>
          <a:off x="9257030" y="4437380"/>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endParaRPr lang="zh-CN" altLang="en-US"/>
                    </a:p>
                  </a:txBody>
                  <a:tcPr/>
                </a:tc>
              </a:tr>
            </a:tbl>
          </a:graphicData>
        </a:graphic>
      </p:graphicFrame>
      <p:cxnSp>
        <p:nvCxnSpPr>
          <p:cNvPr id="15" name="肘形连接符 14"/>
          <p:cNvCxnSpPr/>
          <p:nvPr/>
        </p:nvCxnSpPr>
        <p:spPr>
          <a:xfrm flipV="1">
            <a:off x="8116570" y="4426585"/>
            <a:ext cx="672465" cy="10795"/>
          </a:xfrm>
          <a:prstGeom prst="bentConnector4">
            <a:avLst>
              <a:gd name="adj1" fmla="val -283"/>
              <a:gd name="adj2" fmla="val 1564705"/>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flipV="1">
            <a:off x="9076690" y="4437380"/>
            <a:ext cx="672465" cy="10795"/>
          </a:xfrm>
          <a:prstGeom prst="bentConnector4">
            <a:avLst>
              <a:gd name="adj1" fmla="val -283"/>
              <a:gd name="adj2" fmla="val 1564705"/>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859270" y="508508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9" name="表格 18"/>
          <p:cNvGraphicFramePr/>
          <p:nvPr/>
        </p:nvGraphicFramePr>
        <p:xfrm>
          <a:off x="7346950" y="4940935"/>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c>
                  <a:txBody>
                    <a:bodyPr/>
                    <a:p>
                      <a:pPr>
                        <a:buNone/>
                      </a:pPr>
                      <a:endParaRPr lang="zh-CN" altLang="en-US"/>
                    </a:p>
                  </a:txBody>
                  <a:tcPr/>
                </a:tc>
              </a:tr>
            </a:tbl>
          </a:graphicData>
        </a:graphic>
      </p:graphicFrame>
      <p:cxnSp>
        <p:nvCxnSpPr>
          <p:cNvPr id="21" name="肘形连接符 20"/>
          <p:cNvCxnSpPr/>
          <p:nvPr/>
        </p:nvCxnSpPr>
        <p:spPr>
          <a:xfrm flipV="1">
            <a:off x="8092440" y="4975225"/>
            <a:ext cx="672465" cy="10795"/>
          </a:xfrm>
          <a:prstGeom prst="bentConnector4">
            <a:avLst>
              <a:gd name="adj1" fmla="val -283"/>
              <a:gd name="adj2" fmla="val 1564705"/>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 name="表格 22"/>
          <p:cNvGraphicFramePr/>
          <p:nvPr/>
        </p:nvGraphicFramePr>
        <p:xfrm>
          <a:off x="8508365" y="4958080"/>
          <a:ext cx="525780" cy="297180"/>
        </p:xfrm>
        <a:graphic>
          <a:graphicData uri="http://schemas.openxmlformats.org/drawingml/2006/table">
            <a:tbl>
              <a:tblPr firstRow="1" bandRow="1">
                <a:tableStyleId>{5C22544A-7EE6-4342-B048-85BDC9FD1C3A}</a:tableStyleId>
              </a:tblPr>
              <a:tblGrid>
                <a:gridCol w="525780"/>
              </a:tblGrid>
              <a:tr h="297180">
                <a:tc>
                  <a:txBody>
                    <a:bodyPr/>
                    <a:p>
                      <a:pPr>
                        <a:buNone/>
                      </a:pPr>
                      <a:r>
                        <a:rPr lang="en-US" altLang="zh-CN"/>
                        <a:t>Null</a:t>
                      </a:r>
                      <a:endParaRPr lang="en-US" altLang="zh-CN"/>
                    </a:p>
                  </a:txBody>
                  <a:tcPr/>
                </a:tc>
              </a:tr>
            </a:tbl>
          </a:graphicData>
        </a:graphic>
      </p:graphicFrame>
      <p:cxnSp>
        <p:nvCxnSpPr>
          <p:cNvPr id="24" name="直接箭头连接符 23"/>
          <p:cNvCxnSpPr/>
          <p:nvPr/>
        </p:nvCxnSpPr>
        <p:spPr>
          <a:xfrm>
            <a:off x="6856730" y="560197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p:nvPr/>
        </p:nvGraphicFramePr>
        <p:xfrm>
          <a:off x="7360285" y="5444490"/>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c>
                  <a:txBody>
                    <a:bodyPr/>
                    <a:p>
                      <a:pPr>
                        <a:buNone/>
                      </a:pPr>
                      <a:endParaRPr lang="zh-CN" altLang="en-US"/>
                    </a:p>
                  </a:txBody>
                  <a:tcPr/>
                </a:tc>
              </a:tr>
            </a:tbl>
          </a:graphicData>
        </a:graphic>
      </p:graphicFrame>
      <p:cxnSp>
        <p:nvCxnSpPr>
          <p:cNvPr id="27" name="肘形连接符 26"/>
          <p:cNvCxnSpPr/>
          <p:nvPr/>
        </p:nvCxnSpPr>
        <p:spPr>
          <a:xfrm flipV="1">
            <a:off x="8105775" y="5478780"/>
            <a:ext cx="672465" cy="10795"/>
          </a:xfrm>
          <a:prstGeom prst="bentConnector4">
            <a:avLst>
              <a:gd name="adj1" fmla="val -283"/>
              <a:gd name="adj2" fmla="val 1564705"/>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9" name="表格 28"/>
          <p:cNvGraphicFramePr/>
          <p:nvPr/>
        </p:nvGraphicFramePr>
        <p:xfrm>
          <a:off x="8522970" y="5478780"/>
          <a:ext cx="525780" cy="297180"/>
        </p:xfrm>
        <a:graphic>
          <a:graphicData uri="http://schemas.openxmlformats.org/drawingml/2006/table">
            <a:tbl>
              <a:tblPr firstRow="1" bandRow="1">
                <a:tableStyleId>{5C22544A-7EE6-4342-B048-85BDC9FD1C3A}</a:tableStyleId>
              </a:tblPr>
              <a:tblGrid>
                <a:gridCol w="525780"/>
              </a:tblGrid>
              <a:tr h="297180">
                <a:tc>
                  <a:txBody>
                    <a:bodyPr/>
                    <a:p>
                      <a:pPr>
                        <a:buNone/>
                      </a:pPr>
                      <a:r>
                        <a:rPr lang="en-US" altLang="zh-CN"/>
                        <a:t>Null</a:t>
                      </a:r>
                      <a:endParaRPr lang="en-US" altLang="zh-CN"/>
                    </a:p>
                  </a:txBody>
                  <a:tcPr/>
                </a:tc>
              </a:tr>
            </a:tbl>
          </a:graphicData>
        </a:graphic>
      </p:graphicFrame>
      <p:graphicFrame>
        <p:nvGraphicFramePr>
          <p:cNvPr id="30" name="表格 29"/>
          <p:cNvGraphicFramePr/>
          <p:nvPr/>
        </p:nvGraphicFramePr>
        <p:xfrm>
          <a:off x="9612630" y="4958080"/>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c>
                  <a:txBody>
                    <a:bodyPr/>
                    <a:p>
                      <a:pPr>
                        <a:buNone/>
                      </a:pPr>
                      <a:endParaRPr lang="zh-CN" altLang="en-US"/>
                    </a:p>
                  </a:txBody>
                  <a:tcPr/>
                </a:tc>
              </a:tr>
            </a:tbl>
          </a:graphicData>
        </a:graphic>
      </p:graphicFrame>
      <p:cxnSp>
        <p:nvCxnSpPr>
          <p:cNvPr id="31" name="直接连接符 30"/>
          <p:cNvCxnSpPr/>
          <p:nvPr/>
        </p:nvCxnSpPr>
        <p:spPr>
          <a:xfrm flipH="1">
            <a:off x="10041255" y="4624705"/>
            <a:ext cx="6350" cy="33337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2" name="表格 31"/>
          <p:cNvGraphicFramePr/>
          <p:nvPr/>
        </p:nvGraphicFramePr>
        <p:xfrm>
          <a:off x="10008235" y="5455920"/>
          <a:ext cx="525780" cy="297180"/>
        </p:xfrm>
        <a:graphic>
          <a:graphicData uri="http://schemas.openxmlformats.org/drawingml/2006/table">
            <a:tbl>
              <a:tblPr firstRow="1" bandRow="1">
                <a:tableStyleId>{5C22544A-7EE6-4342-B048-85BDC9FD1C3A}</a:tableStyleId>
              </a:tblPr>
              <a:tblGrid>
                <a:gridCol w="525780"/>
              </a:tblGrid>
              <a:tr h="297180">
                <a:tc>
                  <a:txBody>
                    <a:bodyPr/>
                    <a:p>
                      <a:pPr>
                        <a:buNone/>
                      </a:pPr>
                      <a:r>
                        <a:rPr lang="en-US" altLang="zh-CN"/>
                        <a:t>Null</a:t>
                      </a:r>
                      <a:endParaRPr lang="en-US" altLang="zh-CN"/>
                    </a:p>
                  </a:txBody>
                  <a:tcPr/>
                </a:tc>
              </a:tr>
            </a:tbl>
          </a:graphicData>
        </a:graphic>
      </p:graphicFrame>
      <p:cxnSp>
        <p:nvCxnSpPr>
          <p:cNvPr id="33" name="直接连接符 32"/>
          <p:cNvCxnSpPr/>
          <p:nvPr/>
        </p:nvCxnSpPr>
        <p:spPr>
          <a:xfrm flipH="1">
            <a:off x="10348595" y="5145405"/>
            <a:ext cx="6350" cy="33337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863080" y="607060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5" name="表格 34"/>
          <p:cNvGraphicFramePr/>
          <p:nvPr/>
        </p:nvGraphicFramePr>
        <p:xfrm>
          <a:off x="7366635" y="5913120"/>
          <a:ext cx="857250" cy="297180"/>
        </p:xfrm>
        <a:graphic>
          <a:graphicData uri="http://schemas.openxmlformats.org/drawingml/2006/table">
            <a:tbl>
              <a:tblPr firstRow="1" bandRow="1">
                <a:tableStyleId>{5C22544A-7EE6-4342-B048-85BDC9FD1C3A}</a:tableStyleId>
              </a:tblPr>
              <a:tblGrid>
                <a:gridCol w="253365"/>
                <a:gridCol w="386715"/>
                <a:gridCol w="21717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c>
                  <a:txBody>
                    <a:bodyPr/>
                    <a:p>
                      <a:pPr>
                        <a:buNone/>
                      </a:pPr>
                      <a:endParaRPr lang="zh-CN" altLang="en-US"/>
                    </a:p>
                  </a:txBody>
                  <a:tcPr/>
                </a:tc>
              </a:tr>
            </a:tbl>
          </a:graphicData>
        </a:graphic>
      </p:graphicFrame>
      <p:cxnSp>
        <p:nvCxnSpPr>
          <p:cNvPr id="36" name="肘形连接符 35"/>
          <p:cNvCxnSpPr/>
          <p:nvPr/>
        </p:nvCxnSpPr>
        <p:spPr>
          <a:xfrm flipV="1">
            <a:off x="8112125" y="5947410"/>
            <a:ext cx="672465" cy="10795"/>
          </a:xfrm>
          <a:prstGeom prst="bentConnector4">
            <a:avLst>
              <a:gd name="adj1" fmla="val -283"/>
              <a:gd name="adj2" fmla="val 1564705"/>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7" name="表格 36"/>
          <p:cNvGraphicFramePr/>
          <p:nvPr/>
        </p:nvGraphicFramePr>
        <p:xfrm>
          <a:off x="8529320" y="5947410"/>
          <a:ext cx="525780" cy="297180"/>
        </p:xfrm>
        <a:graphic>
          <a:graphicData uri="http://schemas.openxmlformats.org/drawingml/2006/table">
            <a:tbl>
              <a:tblPr firstRow="1" bandRow="1">
                <a:tableStyleId>{5C22544A-7EE6-4342-B048-85BDC9FD1C3A}</a:tableStyleId>
              </a:tblPr>
              <a:tblGrid>
                <a:gridCol w="525780"/>
              </a:tblGrid>
              <a:tr h="297180">
                <a:tc>
                  <a:txBody>
                    <a:bodyPr/>
                    <a:p>
                      <a:pPr>
                        <a:buNone/>
                      </a:pPr>
                      <a:r>
                        <a:rPr lang="en-US" altLang="zh-CN"/>
                        <a:t>Null</a:t>
                      </a:r>
                      <a:endParaRPr lang="en-US" altLang="zh-CN"/>
                    </a:p>
                  </a:txBody>
                  <a:tcPr/>
                </a:tc>
              </a:tr>
            </a:tbl>
          </a:graphicData>
        </a:graphic>
      </p:graphicFrame>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t>实现形式说明</a:t>
            </a:r>
            <a:endParaRPr lang="zh-CN" altLang="en-US" dirty="0"/>
          </a:p>
        </p:txBody>
      </p:sp>
      <p:sp>
        <p:nvSpPr>
          <p:cNvPr id="3" name="内容占位符 2"/>
          <p:cNvSpPr>
            <a:spLocks noGrp="1"/>
          </p:cNvSpPr>
          <p:nvPr>
            <p:ph idx="1"/>
          </p:nvPr>
        </p:nvSpPr>
        <p:spPr/>
        <p:txBody>
          <a:bodyPr vert="horz" wrap="square" lIns="91440" tIns="45720" rIns="91440" bIns="45720" numCol="1" rtlCol="0" anchor="t" anchorCtr="0" compatLnSpc="1">
            <a:normAutofit fontScale="80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第一维是描述点的。可以用</a:t>
            </a:r>
            <a:r>
              <a:rPr kumimoji="0" lang="en-US" altLang="zh-CN" sz="3200" b="0" i="0" u="none" strike="noStrike" kern="1200" cap="none" spc="0" normalizeH="0" baseline="0" noProof="0">
                <a:ln>
                  <a:noFill/>
                </a:ln>
                <a:solidFill>
                  <a:schemeClr val="tx1"/>
                </a:solidFill>
                <a:effectLst/>
                <a:uLnTx/>
                <a:uFillTx/>
                <a:latin typeface="+mn-lt"/>
                <a:ea typeface="+mn-ea"/>
                <a:cs typeface="+mn-cs"/>
              </a:rPr>
              <a:t>vector,list,forward_list,deque,map,multimap,unordered_map,unordered_multimap</a:t>
            </a:r>
            <a:r>
              <a:rPr kumimoji="0" lang="zh-CN" altLang="en-US" sz="3200" b="0" i="0" u="none" strike="noStrike" kern="1200" cap="none" spc="0" normalizeH="0" baseline="0" noProof="0">
                <a:ln>
                  <a:noFill/>
                </a:ln>
                <a:solidFill>
                  <a:schemeClr val="tx1"/>
                </a:solidFill>
                <a:effectLst/>
                <a:uLnTx/>
                <a:uFillTx/>
                <a:latin typeface="+mn-lt"/>
                <a:ea typeface="+mn-ea"/>
                <a:cs typeface="+mn-cs"/>
              </a:rPr>
              <a:t>等（一般不能用</a:t>
            </a:r>
            <a:r>
              <a:rPr kumimoji="0" lang="en-US" altLang="zh-CN" sz="3200" b="0" i="0" u="none" strike="noStrike" kern="1200" cap="none" spc="0" normalizeH="0" baseline="0" noProof="0">
                <a:ln>
                  <a:noFill/>
                </a:ln>
                <a:solidFill>
                  <a:schemeClr val="tx1"/>
                </a:solidFill>
                <a:effectLst/>
                <a:uLnTx/>
                <a:uFillTx/>
                <a:latin typeface="+mn-lt"/>
                <a:ea typeface="+mn-ea"/>
                <a:cs typeface="+mn-cs"/>
              </a:rPr>
              <a:t>set,mutiset,unordered_set,unordered_multiset</a:t>
            </a:r>
            <a:r>
              <a:rPr kumimoji="0" lang="zh-CN" altLang="en-US" sz="3200" b="0" i="0" u="none" strike="noStrike" kern="1200" cap="none" spc="0" normalizeH="0" baseline="0" noProof="0">
                <a:ln>
                  <a:noFill/>
                </a:ln>
                <a:solidFill>
                  <a:schemeClr val="tx1"/>
                </a:solidFill>
                <a:effectLst/>
                <a:uLnTx/>
                <a:uFillTx/>
                <a:latin typeface="+mn-lt"/>
                <a:ea typeface="+mn-ea"/>
                <a:cs typeface="+mn-cs"/>
              </a:rPr>
              <a:t>）</a:t>
            </a: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按照你的要求去选择。一般来讲存完图以后不涉及点的加入与删除优先使用</a:t>
            </a:r>
            <a:r>
              <a:rPr kumimoji="0" lang="en-US" altLang="zh-CN" sz="3200" b="0" i="0" u="none" strike="noStrike" kern="1200" cap="none" spc="0" normalizeH="0" baseline="0" noProof="0">
                <a:ln>
                  <a:noFill/>
                </a:ln>
                <a:solidFill>
                  <a:schemeClr val="tx1"/>
                </a:solidFill>
                <a:effectLst/>
                <a:uLnTx/>
                <a:uFillTx/>
                <a:latin typeface="+mn-lt"/>
                <a:ea typeface="+mn-ea"/>
                <a:cs typeface="+mn-cs"/>
              </a:rPr>
              <a:t>vector.map,multimap,unordered_map,unordered_multimap.</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第二维是描述这个点的边集，可以用全部的容器。也是的一般来讲存完图以后</a:t>
            </a:r>
            <a:r>
              <a:rPr kumimoji="0" lang="en-US" altLang="zh-CN" sz="3200" b="0" i="0" u="none" strike="noStrike" kern="1200" cap="none" spc="0" normalizeH="0" baseline="0" noProof="0">
                <a:ln>
                  <a:noFill/>
                </a:ln>
                <a:solidFill>
                  <a:schemeClr val="tx1"/>
                </a:solidFill>
                <a:effectLst/>
                <a:uLnTx/>
                <a:uFillTx/>
                <a:latin typeface="+mn-lt"/>
                <a:ea typeface="+mn-ea"/>
                <a:cs typeface="+mn-cs"/>
              </a:rPr>
              <a:t>,</a:t>
            </a:r>
            <a:r>
              <a:rPr kumimoji="0" lang="zh-CN" altLang="en-US" sz="3200" b="0" i="0" u="none" strike="noStrike" kern="1200" cap="none" spc="0" normalizeH="0" baseline="0" noProof="0">
                <a:ln>
                  <a:noFill/>
                </a:ln>
                <a:solidFill>
                  <a:schemeClr val="tx1"/>
                </a:solidFill>
                <a:effectLst/>
                <a:uLnTx/>
                <a:uFillTx/>
                <a:latin typeface="+mn-lt"/>
                <a:ea typeface="+mn-ea"/>
                <a:cs typeface="+mn-cs"/>
              </a:rPr>
              <a:t>不涉及点的加入与删除优先使用</a:t>
            </a:r>
            <a:r>
              <a:rPr kumimoji="0" lang="en-US" altLang="zh-CN" sz="3200" b="0" i="0" u="none" strike="noStrike" kern="1200" cap="none" spc="0" normalizeH="0" baseline="0" noProof="0">
                <a:ln>
                  <a:noFill/>
                </a:ln>
                <a:solidFill>
                  <a:schemeClr val="tx1"/>
                </a:solidFill>
                <a:effectLst/>
                <a:uLnTx/>
                <a:uFillTx/>
                <a:latin typeface="+mn-lt"/>
                <a:ea typeface="+mn-ea"/>
                <a:cs typeface="+mn-cs"/>
              </a:rPr>
              <a:t>vector,</a:t>
            </a:r>
            <a:r>
              <a:rPr kumimoji="0" lang="zh-CN" altLang="en-US" sz="3200" b="0" i="0" u="none" strike="noStrike" kern="1200" cap="none" spc="0" normalizeH="0" baseline="0" noProof="0">
                <a:ln>
                  <a:noFill/>
                </a:ln>
                <a:solidFill>
                  <a:schemeClr val="tx1"/>
                </a:solidFill>
                <a:effectLst/>
                <a:uLnTx/>
                <a:uFillTx/>
                <a:latin typeface="+mn-lt"/>
                <a:ea typeface="+mn-ea"/>
                <a:cs typeface="+mn-cs"/>
              </a:rPr>
              <a:t>空间充足可以考虑</a:t>
            </a:r>
            <a:r>
              <a:rPr kumimoji="0" lang="en-US" altLang="zh-CN" sz="3200" b="0" i="0" u="none" strike="noStrike" kern="1200" cap="none" spc="0" normalizeH="0" baseline="0" noProof="0">
                <a:ln>
                  <a:noFill/>
                </a:ln>
                <a:solidFill>
                  <a:schemeClr val="tx1"/>
                </a:solidFill>
                <a:effectLst/>
                <a:uLnTx/>
                <a:uFillTx/>
                <a:latin typeface="+mn-lt"/>
                <a:ea typeface="+mn-ea"/>
                <a:cs typeface="+mn-cs"/>
              </a:rPr>
              <a:t>deque.</a:t>
            </a:r>
            <a:r>
              <a:rPr kumimoji="0" lang="zh-CN" altLang="en-US" sz="3200" b="0" i="0" u="none" strike="noStrike" kern="1200" cap="none" spc="0" normalizeH="0" baseline="0" noProof="0">
                <a:ln>
                  <a:noFill/>
                </a:ln>
                <a:solidFill>
                  <a:schemeClr val="tx1"/>
                </a:solidFill>
                <a:effectLst/>
                <a:uLnTx/>
                <a:uFillTx/>
                <a:latin typeface="+mn-lt"/>
                <a:ea typeface="+mn-ea"/>
                <a:cs typeface="+mn-cs"/>
              </a:rPr>
              <a:t>涉及点的删除用</a:t>
            </a:r>
            <a:r>
              <a:rPr kumimoji="0" lang="en-US" altLang="zh-CN" sz="3200" b="0" i="0" u="none" strike="noStrike" kern="1200" cap="none" spc="0" normalizeH="0" baseline="0" noProof="0">
                <a:ln>
                  <a:noFill/>
                </a:ln>
                <a:solidFill>
                  <a:schemeClr val="tx1"/>
                </a:solidFill>
                <a:effectLst/>
                <a:uLnTx/>
                <a:uFillTx/>
                <a:latin typeface="+mn-lt"/>
                <a:ea typeface="+mn-ea"/>
                <a:cs typeface="+mn-cs"/>
              </a:rPr>
              <a:t>forward_list</a:t>
            </a:r>
            <a:r>
              <a:rPr kumimoji="0" lang="zh-CN" altLang="en-US" sz="3200" b="0" i="0" u="none" strike="noStrike" kern="1200" cap="none" spc="0" normalizeH="0" baseline="0" noProof="0">
                <a:ln>
                  <a:noFill/>
                </a:ln>
                <a:solidFill>
                  <a:schemeClr val="tx1"/>
                </a:solidFill>
                <a:effectLst/>
                <a:uLnTx/>
                <a:uFillTx/>
                <a:latin typeface="+mn-lt"/>
                <a:ea typeface="+mn-ea"/>
                <a:cs typeface="+mn-cs"/>
              </a:rPr>
              <a:t>或者是</a:t>
            </a:r>
            <a:r>
              <a:rPr kumimoji="0" lang="en-US" altLang="zh-CN" sz="3200" b="0" i="0" u="none" strike="noStrike" kern="1200" cap="none" spc="0" normalizeH="0" baseline="0" noProof="0">
                <a:ln>
                  <a:noFill/>
                </a:ln>
                <a:solidFill>
                  <a:schemeClr val="tx1"/>
                </a:solidFill>
                <a:effectLst/>
                <a:uLnTx/>
                <a:uFillTx/>
                <a:latin typeface="+mn-lt"/>
                <a:ea typeface="+mn-ea"/>
                <a:cs typeface="+mn-cs"/>
              </a:rPr>
              <a:t>list,map,multimap,unordered_map,unordered_multimap.</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5636895" cy="4824730"/>
          </a:xfrm>
        </p:spPr>
        <p:txBody>
          <a:bodyPr vert="horz" wrap="square" lIns="91440" tIns="45720" rIns="91440" bIns="45720" anchor="t" anchorCtr="0"/>
          <a:p>
            <a:pPr eaLnBrk="1" hangingPunct="1"/>
            <a:r>
              <a:rPr lang="en-US" altLang="zh-CN" sz="2800" b="1" dirty="0"/>
              <a:t>vector</a:t>
            </a:r>
            <a:r>
              <a:rPr lang="zh-CN" altLang="en-US" sz="2800" b="1" dirty="0"/>
              <a:t>支持动态增加元素</a:t>
            </a:r>
            <a:endParaRPr lang="zh-CN" altLang="en-US" sz="2800" b="1" dirty="0"/>
          </a:p>
          <a:p>
            <a:pPr eaLnBrk="1" hangingPunct="1"/>
            <a:r>
              <a:rPr lang="zh-CN" altLang="en-US" sz="2800" b="1" dirty="0"/>
              <a:t>数据</a:t>
            </a:r>
            <a:r>
              <a:rPr lang="zh-CN" altLang="en-US" sz="2800" b="1" dirty="0"/>
              <a:t>结构</a:t>
            </a:r>
            <a:endParaRPr lang="zh-CN" altLang="en-US" sz="2800" b="1" dirty="0"/>
          </a:p>
          <a:p>
            <a:pPr marL="343535" lvl="1" indent="0" eaLnBrk="1" hangingPunct="1">
              <a:buNone/>
            </a:pPr>
            <a:r>
              <a:rPr lang="zh-CN" altLang="en-US" sz="1800" b="1" dirty="0"/>
              <a:t>// 边结构体</a:t>
            </a:r>
            <a:endParaRPr lang="zh-CN" altLang="en-US" sz="1800" b="1" dirty="0"/>
          </a:p>
          <a:p>
            <a:pPr marL="343535" lvl="1" indent="0" eaLnBrk="1" hangingPunct="1">
              <a:buNone/>
            </a:pPr>
            <a:r>
              <a:rPr lang="zh-CN" altLang="en-US" sz="1800" b="1" dirty="0"/>
              <a:t>struct </a:t>
            </a:r>
            <a:r>
              <a:rPr lang="en-US" altLang="zh-CN" sz="1800" b="1" dirty="0"/>
              <a:t>e_</a:t>
            </a:r>
            <a:r>
              <a:rPr lang="zh-CN" altLang="en-US" sz="1800" b="1" dirty="0"/>
              <a:t>node {</a:t>
            </a:r>
            <a:endParaRPr lang="zh-CN" altLang="en-US" sz="1800" b="1" dirty="0"/>
          </a:p>
          <a:p>
            <a:pPr marL="343535" lvl="1" indent="0" eaLnBrk="1" hangingPunct="1">
              <a:buNone/>
            </a:pPr>
            <a:r>
              <a:rPr lang="zh-CN" altLang="en-US" sz="1800" b="1" dirty="0"/>
              <a:t>	int v;</a:t>
            </a:r>
            <a:r>
              <a:rPr lang="en-US" altLang="zh-CN" sz="1800" b="1" dirty="0"/>
              <a:t> </a:t>
            </a:r>
            <a:r>
              <a:rPr lang="zh-CN" altLang="en-US" sz="1800" b="1" dirty="0"/>
              <a:t>// 邻接点在顶点表中对应的数组下标</a:t>
            </a:r>
            <a:endParaRPr lang="zh-CN" altLang="en-US" sz="1800" b="1" dirty="0"/>
          </a:p>
          <a:p>
            <a:pPr marL="343535" lvl="1" indent="0" eaLnBrk="1" hangingPunct="1">
              <a:buNone/>
            </a:pPr>
            <a:r>
              <a:rPr lang="zh-CN" altLang="en-US" sz="1800" b="1" dirty="0"/>
              <a:t>	int </a:t>
            </a:r>
            <a:r>
              <a:rPr lang="en-US" altLang="zh-CN" sz="1800" b="1" dirty="0"/>
              <a:t>w</a:t>
            </a:r>
            <a:r>
              <a:rPr lang="zh-CN" altLang="en-US" sz="1800" b="1" dirty="0"/>
              <a:t>;	// 边的附属信息，如权值</a:t>
            </a:r>
            <a:endParaRPr lang="zh-CN" altLang="en-US" sz="1800" b="1" dirty="0"/>
          </a:p>
          <a:p>
            <a:pPr marL="343535" lvl="1" indent="0" eaLnBrk="1" hangingPunct="1">
              <a:buNone/>
            </a:pPr>
            <a:r>
              <a:rPr lang="zh-CN" altLang="en-US" sz="1800" b="1" dirty="0"/>
              <a:t>};</a:t>
            </a:r>
            <a:endParaRPr lang="zh-CN" altLang="en-US" sz="1800" b="1" dirty="0"/>
          </a:p>
          <a:p>
            <a:pPr marL="343535" lvl="1" indent="0" eaLnBrk="1" hangingPunct="1">
              <a:buNone/>
            </a:pPr>
            <a:r>
              <a:rPr lang="en-US" altLang="zh-CN" sz="1800" b="1" dirty="0"/>
              <a:t>vector &lt;e_node&gt; Map[maxn];</a:t>
            </a:r>
            <a:endParaRPr lang="zh-CN" altLang="en-US" sz="1800" b="1" dirty="0"/>
          </a:p>
          <a:p>
            <a:pPr lvl="0" eaLnBrk="1" hangingPunct="1">
              <a:buFont typeface="Wingdings" panose="05000000000000000000" charset="0"/>
              <a:buChar char="u"/>
            </a:pPr>
            <a:r>
              <a:rPr sz="2800">
                <a:sym typeface="+mn-ea"/>
              </a:rPr>
              <a:t>优缺点</a:t>
            </a:r>
            <a:endParaRPr lang="zh-CN" altLang="en-US" sz="280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_vcetor</a:t>
            </a:r>
            <a:r>
              <a:rPr lang="zh-CN" altLang="en-US" dirty="0">
                <a:sym typeface="+mn-ea"/>
              </a:rPr>
              <a:t>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4007485" y="4004945"/>
          <a:ext cx="491490" cy="2654935"/>
        </p:xfrm>
        <a:graphic>
          <a:graphicData uri="http://schemas.openxmlformats.org/drawingml/2006/table">
            <a:tbl>
              <a:tblPr firstRow="1" bandRow="1">
                <a:tableStyleId>{5C22544A-7EE6-4342-B048-85BDC9FD1C3A}</a:tableStyleId>
              </a:tblPr>
              <a:tblGrid>
                <a:gridCol w="491490"/>
              </a:tblGrid>
              <a:tr h="52197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t>1</a:t>
                      </a:r>
                      <a:endParaRPr lang="en-US" altLang="zh-CN" sz="1600"/>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cxnSp>
        <p:nvCxnSpPr>
          <p:cNvPr id="4" name="直接箭头连接符 3"/>
          <p:cNvCxnSpPr/>
          <p:nvPr/>
        </p:nvCxnSpPr>
        <p:spPr>
          <a:xfrm>
            <a:off x="4468495" y="467360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p:nvPr/>
        </p:nvGraphicFramePr>
        <p:xfrm>
          <a:off x="4972050" y="451612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3" name="表格 12"/>
          <p:cNvGraphicFramePr/>
          <p:nvPr/>
        </p:nvGraphicFramePr>
        <p:xfrm>
          <a:off x="5951220" y="451612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14" name="表格 13"/>
          <p:cNvGraphicFramePr/>
          <p:nvPr/>
        </p:nvGraphicFramePr>
        <p:xfrm>
          <a:off x="6880225" y="451612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cxnSp>
        <p:nvCxnSpPr>
          <p:cNvPr id="18" name="直接箭头连接符 17"/>
          <p:cNvCxnSpPr/>
          <p:nvPr/>
        </p:nvCxnSpPr>
        <p:spPr>
          <a:xfrm>
            <a:off x="4482465" y="516382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9" name="表格 18"/>
          <p:cNvGraphicFramePr/>
          <p:nvPr/>
        </p:nvGraphicFramePr>
        <p:xfrm>
          <a:off x="4970145" y="501967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cxnSp>
        <p:nvCxnSpPr>
          <p:cNvPr id="24" name="直接箭头连接符 23"/>
          <p:cNvCxnSpPr/>
          <p:nvPr/>
        </p:nvCxnSpPr>
        <p:spPr>
          <a:xfrm>
            <a:off x="4479925" y="568071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p:nvPr/>
        </p:nvGraphicFramePr>
        <p:xfrm>
          <a:off x="4983480" y="552323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30" name="表格 29"/>
          <p:cNvGraphicFramePr/>
          <p:nvPr/>
        </p:nvGraphicFramePr>
        <p:xfrm>
          <a:off x="7738110" y="452564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cxnSp>
        <p:nvCxnSpPr>
          <p:cNvPr id="31" name="直接连接符 30"/>
          <p:cNvCxnSpPr/>
          <p:nvPr/>
        </p:nvCxnSpPr>
        <p:spPr>
          <a:xfrm>
            <a:off x="5612130" y="4664710"/>
            <a:ext cx="33909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4486275" y="6149340"/>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5" name="表格 34"/>
          <p:cNvGraphicFramePr/>
          <p:nvPr/>
        </p:nvGraphicFramePr>
        <p:xfrm>
          <a:off x="4989830" y="599186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 name="直接连接符 1"/>
          <p:cNvCxnSpPr/>
          <p:nvPr/>
        </p:nvCxnSpPr>
        <p:spPr>
          <a:xfrm flipV="1">
            <a:off x="6591300" y="4653280"/>
            <a:ext cx="296545" cy="1143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4" idx="3"/>
            <a:endCxn id="30" idx="1"/>
          </p:cNvCxnSpPr>
          <p:nvPr/>
        </p:nvCxnSpPr>
        <p:spPr>
          <a:xfrm>
            <a:off x="7520305" y="4664710"/>
            <a:ext cx="217805" cy="952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4824730"/>
          </a:xfrm>
        </p:spPr>
        <p:txBody>
          <a:bodyPr vert="horz" wrap="square" lIns="91440" tIns="45720" rIns="91440" bIns="45720" anchor="t" anchorCtr="0"/>
          <a:p>
            <a:pPr eaLnBrk="1" hangingPunct="1"/>
            <a:r>
              <a:rPr lang="en-US" altLang="zh-CN" sz="2800" b="1" dirty="0"/>
              <a:t>vector</a:t>
            </a:r>
            <a:r>
              <a:rPr lang="zh-CN" altLang="en-US" sz="2800" b="1" dirty="0"/>
              <a:t>支持动态增加元素</a:t>
            </a:r>
            <a:endParaRPr lang="zh-CN" altLang="en-US" sz="2800" b="1" dirty="0"/>
          </a:p>
          <a:p>
            <a:pPr eaLnBrk="1" hangingPunct="1"/>
            <a:r>
              <a:rPr lang="zh-CN" altLang="en-US" sz="2800" b="1" dirty="0"/>
              <a:t>实现方法</a:t>
            </a:r>
            <a:endParaRPr lang="zh-CN" altLang="en-US" sz="2800" b="1" dirty="0"/>
          </a:p>
          <a:p>
            <a:pPr marL="343535" lvl="1" indent="0" eaLnBrk="1" hangingPunct="1">
              <a:buNone/>
            </a:pPr>
            <a:r>
              <a:rPr lang="en-US" altLang="zh-CN" sz="1800" b="1" dirty="0"/>
              <a:t>void</a:t>
            </a:r>
            <a:r>
              <a:rPr lang="zh-CN" altLang="en-US" sz="1800" b="1" dirty="0"/>
              <a:t> add_edge(int u,int v</a:t>
            </a:r>
            <a:r>
              <a:rPr lang="en-US" altLang="zh-CN" sz="1800" b="1" dirty="0"/>
              <a:t>,int w</a:t>
            </a:r>
            <a:r>
              <a:rPr lang="zh-CN" altLang="en-US" sz="1800" b="1" dirty="0"/>
              <a:t>){//添加一条边</a:t>
            </a:r>
            <a:endParaRPr lang="zh-CN" altLang="en-US" sz="1800" b="1" dirty="0"/>
          </a:p>
          <a:p>
            <a:pPr marL="343535" lvl="1" indent="0" eaLnBrk="1" hangingPunct="1">
              <a:buNone/>
            </a:pPr>
            <a:r>
              <a:rPr lang="zh-CN" altLang="en-US" sz="1800" b="1" dirty="0"/>
              <a:t>	</a:t>
            </a:r>
            <a:r>
              <a:rPr lang="en-US" altLang="zh-CN" sz="1800" b="1" dirty="0"/>
              <a:t>Map</a:t>
            </a:r>
            <a:r>
              <a:rPr lang="zh-CN" altLang="en-US" sz="1800" b="1" dirty="0"/>
              <a:t>[u].push_back(</a:t>
            </a:r>
            <a:r>
              <a:rPr lang="en-US" altLang="zh-CN" sz="1800" b="1" dirty="0"/>
              <a:t>{</a:t>
            </a:r>
            <a:r>
              <a:rPr lang="zh-CN" altLang="en-US" sz="1800" b="1" dirty="0"/>
              <a:t>v</a:t>
            </a:r>
            <a:r>
              <a:rPr lang="en-US" altLang="zh-CN" sz="1800" b="1" dirty="0"/>
              <a:t>,w}</a:t>
            </a:r>
            <a:r>
              <a:rPr lang="zh-CN" altLang="en-US" sz="1800" b="1" dirty="0"/>
              <a:t>);</a:t>
            </a:r>
            <a:endParaRPr lang="zh-CN" altLang="en-US" sz="1800" b="1" dirty="0"/>
          </a:p>
          <a:p>
            <a:pPr marL="343535" lvl="1" indent="0" eaLnBrk="1" hangingPunct="1">
              <a:buNone/>
            </a:pPr>
            <a:r>
              <a:rPr lang="zh-CN" altLang="en-US" sz="1800" b="1" dirty="0"/>
              <a:t>	return 0;</a:t>
            </a:r>
            <a:endParaRPr lang="zh-CN" altLang="en-US" sz="1800" b="1" dirty="0"/>
          </a:p>
          <a:p>
            <a:pPr marL="343535" lvl="1" indent="0" eaLnBrk="1" hangingPunct="1">
              <a:buNone/>
            </a:pPr>
            <a:r>
              <a:rPr lang="zh-CN" altLang="en-US" sz="1800" b="1" dirty="0"/>
              <a:t>}</a:t>
            </a:r>
            <a:endParaRPr lang="zh-CN" altLang="en-US" sz="1800" b="1" dirty="0"/>
          </a:p>
          <a:p>
            <a:pPr marL="343535" lvl="1" indent="0" eaLnBrk="1" hangingPunct="1">
              <a:buNone/>
            </a:pPr>
            <a:r>
              <a:rPr lang="zh-CN" altLang="en-US" sz="1800" b="1" dirty="0"/>
              <a:t>bool exist_edge(int u,int v){//判断是否有边(u,v)</a:t>
            </a:r>
            <a:endParaRPr lang="zh-CN" altLang="en-US" sz="1800" b="1" dirty="0"/>
          </a:p>
          <a:p>
            <a:pPr marL="343535" lvl="1" indent="0" eaLnBrk="1" hangingPunct="1">
              <a:buNone/>
            </a:pPr>
            <a:r>
              <a:rPr lang="zh-CN" altLang="en-US" sz="1800" b="1" dirty="0"/>
              <a:t> </a:t>
            </a:r>
            <a:r>
              <a:rPr lang="en-US" altLang="zh-CN" sz="1800" b="1" dirty="0"/>
              <a:t>        for (int it=0;it&lt;Map</a:t>
            </a:r>
            <a:r>
              <a:rPr lang="zh-CN" altLang="en-US" sz="1800" b="1" dirty="0"/>
              <a:t>[u].</a:t>
            </a:r>
            <a:r>
              <a:rPr lang="en-US" altLang="zh-CN" sz="1800" b="1" dirty="0"/>
              <a:t>size();it++</a:t>
            </a:r>
            <a:r>
              <a:rPr lang="zh-CN" altLang="en-US" sz="1800" b="1" dirty="0"/>
              <a:t>)</a:t>
            </a:r>
            <a:endParaRPr lang="zh-CN" altLang="en-US" sz="1800" b="1" dirty="0"/>
          </a:p>
          <a:p>
            <a:pPr marL="343535" lvl="1" indent="0" eaLnBrk="1" hangingPunct="1">
              <a:buNone/>
            </a:pPr>
            <a:r>
              <a:rPr lang="zh-CN" altLang="en-US" sz="1800" b="1" dirty="0"/>
              <a:t> </a:t>
            </a:r>
            <a:r>
              <a:rPr lang="en-US" altLang="zh-CN" sz="1800" b="1" dirty="0"/>
              <a:t>             if (Map[it].v</a:t>
            </a:r>
            <a:r>
              <a:rPr lang="zh-CN" altLang="en-US" sz="1800" b="1" dirty="0"/>
              <a:t>!=</a:t>
            </a:r>
            <a:r>
              <a:rPr lang="en-US" altLang="zh-CN" sz="1800" b="1" dirty="0"/>
              <a:t>v} return false</a:t>
            </a:r>
            <a:r>
              <a:rPr lang="zh-CN" altLang="en-US" sz="1800" b="1" dirty="0"/>
              <a:t>;</a:t>
            </a:r>
            <a:endParaRPr lang="zh-CN" altLang="en-US" sz="1800" b="1" dirty="0"/>
          </a:p>
          <a:p>
            <a:pPr marL="343535" lvl="1" indent="0" eaLnBrk="1" hangingPunct="1">
              <a:buNone/>
            </a:pPr>
            <a:r>
              <a:rPr lang="zh-CN" altLang="en-US" sz="1800" b="1" dirty="0"/>
              <a:t> </a:t>
            </a:r>
            <a:r>
              <a:rPr lang="en-US" altLang="zh-CN" sz="1800" b="1" dirty="0"/>
              <a:t>        return true;</a:t>
            </a:r>
            <a:endParaRPr lang="zh-CN" altLang="en-US" sz="1800" b="1" dirty="0"/>
          </a:p>
          <a:p>
            <a:pPr marL="343535" lvl="1" indent="0" eaLnBrk="1" hangingPunct="1">
              <a:buNone/>
            </a:pPr>
            <a:r>
              <a:rPr lang="zh-CN" altLang="en-US" sz="1800" b="1" dirty="0"/>
              <a:t>}</a:t>
            </a:r>
            <a:endParaRPr lang="zh-CN" altLang="en-US" sz="1800" b="1" dirty="0"/>
          </a:p>
          <a:p>
            <a:pPr marL="184785" lvl="0" indent="-184785" eaLnBrk="1" hangingPunct="1"/>
            <a:r>
              <a:rPr sz="3150">
                <a:sym typeface="+mn-ea"/>
              </a:rPr>
              <a:t>优缺点</a:t>
            </a:r>
            <a:endParaRPr sz="3150">
              <a:sym typeface="+mn-ea"/>
            </a:endParaRPr>
          </a:p>
          <a:p>
            <a:pPr marL="184785" lvl="0" indent="-184785" eaLnBrk="1" hangingPunct="1"/>
            <a:r>
              <a:rPr lang="en-US" altLang="zh-CN" sz="3150" b="1" dirty="0">
                <a:sym typeface="+mn-ea"/>
              </a:rPr>
              <a:t>vector</a:t>
            </a:r>
            <a:r>
              <a:rPr sz="3150" b="1" dirty="0">
                <a:sym typeface="+mn-ea"/>
              </a:rPr>
              <a:t>的缺点</a:t>
            </a:r>
            <a:endParaRPr sz="3150" b="1" dirty="0">
              <a:sym typeface="+mn-ea"/>
            </a:endParaRPr>
          </a:p>
          <a:p>
            <a:pPr marL="184785" lvl="0" indent="-184785" eaLnBrk="1" hangingPunct="1"/>
            <a:r>
              <a:rPr sz="3150" b="1" dirty="0">
                <a:sym typeface="+mn-ea"/>
              </a:rPr>
              <a:t>链式前向</a:t>
            </a:r>
            <a:r>
              <a:rPr sz="3150" b="1" dirty="0">
                <a:sym typeface="+mn-ea"/>
              </a:rPr>
              <a:t>星</a:t>
            </a:r>
            <a:endParaRPr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_vcetor</a:t>
            </a:r>
            <a:r>
              <a:rPr lang="zh-CN" altLang="en-US" dirty="0">
                <a:sym typeface="+mn-ea"/>
              </a:rPr>
              <a:t>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5951220" y="422084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t>1</a:t>
                      </a:r>
                      <a:endParaRPr lang="en-US" altLang="zh-CN" sz="1600"/>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cxnSp>
        <p:nvCxnSpPr>
          <p:cNvPr id="4" name="直接箭头连接符 3"/>
          <p:cNvCxnSpPr/>
          <p:nvPr/>
        </p:nvCxnSpPr>
        <p:spPr>
          <a:xfrm>
            <a:off x="6412230" y="467423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p:nvPr/>
        </p:nvGraphicFramePr>
        <p:xfrm>
          <a:off x="6915785" y="451675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3" name="表格 12"/>
          <p:cNvGraphicFramePr/>
          <p:nvPr/>
        </p:nvGraphicFramePr>
        <p:xfrm>
          <a:off x="7894955" y="451675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14" name="表格 13"/>
          <p:cNvGraphicFramePr/>
          <p:nvPr/>
        </p:nvGraphicFramePr>
        <p:xfrm>
          <a:off x="8823960" y="451675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cxnSp>
        <p:nvCxnSpPr>
          <p:cNvPr id="18" name="直接箭头连接符 17"/>
          <p:cNvCxnSpPr/>
          <p:nvPr/>
        </p:nvCxnSpPr>
        <p:spPr>
          <a:xfrm>
            <a:off x="6426200" y="516445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9" name="表格 18"/>
          <p:cNvGraphicFramePr/>
          <p:nvPr/>
        </p:nvGraphicFramePr>
        <p:xfrm>
          <a:off x="6913880" y="502031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cxnSp>
        <p:nvCxnSpPr>
          <p:cNvPr id="24" name="直接箭头连接符 23"/>
          <p:cNvCxnSpPr/>
          <p:nvPr/>
        </p:nvCxnSpPr>
        <p:spPr>
          <a:xfrm>
            <a:off x="6423660" y="568134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p:nvPr/>
        </p:nvGraphicFramePr>
        <p:xfrm>
          <a:off x="6927215" y="552386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30" name="表格 29"/>
          <p:cNvGraphicFramePr/>
          <p:nvPr/>
        </p:nvGraphicFramePr>
        <p:xfrm>
          <a:off x="9681845" y="45262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cxnSp>
        <p:nvCxnSpPr>
          <p:cNvPr id="31" name="直接连接符 30"/>
          <p:cNvCxnSpPr/>
          <p:nvPr/>
        </p:nvCxnSpPr>
        <p:spPr>
          <a:xfrm>
            <a:off x="7555865" y="4665345"/>
            <a:ext cx="33909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430010" y="614997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5" name="表格 34"/>
          <p:cNvGraphicFramePr/>
          <p:nvPr/>
        </p:nvGraphicFramePr>
        <p:xfrm>
          <a:off x="6933565" y="599249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 name="直接连接符 1"/>
          <p:cNvCxnSpPr/>
          <p:nvPr/>
        </p:nvCxnSpPr>
        <p:spPr>
          <a:xfrm flipV="1">
            <a:off x="8535035" y="4653915"/>
            <a:ext cx="296545" cy="1143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4" idx="3"/>
            <a:endCxn id="30" idx="1"/>
          </p:cNvCxnSpPr>
          <p:nvPr/>
        </p:nvCxnSpPr>
        <p:spPr>
          <a:xfrm>
            <a:off x="9464040" y="4665345"/>
            <a:ext cx="217805" cy="952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831215"/>
          </a:xfrm>
        </p:spPr>
        <p:txBody>
          <a:bodyPr vert="horz" wrap="square" lIns="91440" tIns="45720" rIns="91440" bIns="45720" anchor="t" anchorCtr="0"/>
          <a:p>
            <a:pPr eaLnBrk="1" hangingPunct="1"/>
            <a:r>
              <a:rPr sz="2800" b="1" dirty="0"/>
              <a:t>本质上是用链表实现的邻接表</a:t>
            </a:r>
            <a:endParaRPr sz="2800" b="1" dirty="0"/>
          </a:p>
          <a:p>
            <a:pPr eaLnBrk="1" hangingPunct="1"/>
            <a:endParaRPr lang="zh-CN" altLang="en-US"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2063750" y="192468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t>1</a:t>
                      </a:r>
                      <a:endParaRPr lang="en-US" altLang="zh-CN" sz="1600"/>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cxnSp>
        <p:nvCxnSpPr>
          <p:cNvPr id="4" name="直接箭头连接符 3"/>
          <p:cNvCxnSpPr/>
          <p:nvPr/>
        </p:nvCxnSpPr>
        <p:spPr>
          <a:xfrm>
            <a:off x="2524760" y="237807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p:nvPr/>
        </p:nvGraphicFramePr>
        <p:xfrm>
          <a:off x="2999740" y="2236470"/>
          <a:ext cx="662940" cy="297180"/>
        </p:xfrm>
        <a:graphic>
          <a:graphicData uri="http://schemas.openxmlformats.org/drawingml/2006/table">
            <a:tbl>
              <a:tblPr firstRow="1" bandRow="1">
                <a:tableStyleId>{5C22544A-7EE6-4342-B048-85BDC9FD1C3A}</a:tableStyleId>
              </a:tblPr>
              <a:tblGrid>
                <a:gridCol w="262255"/>
                <a:gridCol w="400685"/>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3" name="表格 12"/>
          <p:cNvGraphicFramePr/>
          <p:nvPr/>
        </p:nvGraphicFramePr>
        <p:xfrm>
          <a:off x="4007485" y="222059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14" name="表格 13"/>
          <p:cNvGraphicFramePr/>
          <p:nvPr/>
        </p:nvGraphicFramePr>
        <p:xfrm>
          <a:off x="4936490" y="222059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cxnSp>
        <p:nvCxnSpPr>
          <p:cNvPr id="18" name="直接箭头连接符 17"/>
          <p:cNvCxnSpPr/>
          <p:nvPr/>
        </p:nvCxnSpPr>
        <p:spPr>
          <a:xfrm>
            <a:off x="2538730" y="286829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9" name="表格 18"/>
          <p:cNvGraphicFramePr/>
          <p:nvPr/>
        </p:nvGraphicFramePr>
        <p:xfrm>
          <a:off x="3026410" y="272415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cxnSp>
        <p:nvCxnSpPr>
          <p:cNvPr id="24" name="直接箭头连接符 23"/>
          <p:cNvCxnSpPr/>
          <p:nvPr/>
        </p:nvCxnSpPr>
        <p:spPr>
          <a:xfrm>
            <a:off x="2536190" y="338518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5" name="表格 24"/>
          <p:cNvGraphicFramePr/>
          <p:nvPr/>
        </p:nvGraphicFramePr>
        <p:xfrm>
          <a:off x="3039745" y="322770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30" name="表格 29"/>
          <p:cNvGraphicFramePr/>
          <p:nvPr/>
        </p:nvGraphicFramePr>
        <p:xfrm>
          <a:off x="5794375" y="223012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cxnSp>
        <p:nvCxnSpPr>
          <p:cNvPr id="31" name="直接连接符 30"/>
          <p:cNvCxnSpPr/>
          <p:nvPr/>
        </p:nvCxnSpPr>
        <p:spPr>
          <a:xfrm>
            <a:off x="3659505" y="2378075"/>
            <a:ext cx="33909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2542540" y="3853815"/>
            <a:ext cx="5073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35" name="表格 34"/>
          <p:cNvGraphicFramePr/>
          <p:nvPr/>
        </p:nvGraphicFramePr>
        <p:xfrm>
          <a:off x="3046095" y="369633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 name="直接连接符 1"/>
          <p:cNvCxnSpPr/>
          <p:nvPr/>
        </p:nvCxnSpPr>
        <p:spPr>
          <a:xfrm flipV="1">
            <a:off x="4647565" y="2357755"/>
            <a:ext cx="296545" cy="1143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4" idx="3"/>
            <a:endCxn id="30" idx="1"/>
          </p:cNvCxnSpPr>
          <p:nvPr/>
        </p:nvCxnSpPr>
        <p:spPr>
          <a:xfrm>
            <a:off x="5576570" y="2369185"/>
            <a:ext cx="217805" cy="952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5" name="表格 14"/>
          <p:cNvGraphicFramePr/>
          <p:nvPr/>
        </p:nvGraphicFramePr>
        <p:xfrm>
          <a:off x="2927350" y="472503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6" name="表格 15"/>
          <p:cNvGraphicFramePr/>
          <p:nvPr/>
        </p:nvGraphicFramePr>
        <p:xfrm>
          <a:off x="6456045" y="472503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20" name="表格 19"/>
          <p:cNvGraphicFramePr/>
          <p:nvPr/>
        </p:nvGraphicFramePr>
        <p:xfrm>
          <a:off x="7267575" y="472503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graphicFrame>
        <p:nvGraphicFramePr>
          <p:cNvPr id="21" name="表格 20"/>
          <p:cNvGraphicFramePr/>
          <p:nvPr/>
        </p:nvGraphicFramePr>
        <p:xfrm>
          <a:off x="3824605" y="4712335"/>
          <a:ext cx="511175" cy="331470"/>
        </p:xfrm>
        <a:graphic>
          <a:graphicData uri="http://schemas.openxmlformats.org/drawingml/2006/table">
            <a:tbl>
              <a:tblPr firstRow="1" bandRow="1">
                <a:tableStyleId>{5C22544A-7EE6-4342-B048-85BDC9FD1C3A}</a:tableStyleId>
              </a:tblPr>
              <a:tblGrid>
                <a:gridCol w="202565"/>
                <a:gridCol w="308610"/>
              </a:tblGrid>
              <a:tr h="33147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graphicFrame>
        <p:nvGraphicFramePr>
          <p:cNvPr id="22" name="表格 21"/>
          <p:cNvGraphicFramePr/>
          <p:nvPr/>
        </p:nvGraphicFramePr>
        <p:xfrm>
          <a:off x="4727575" y="472503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23" name="表格 22"/>
          <p:cNvGraphicFramePr/>
          <p:nvPr/>
        </p:nvGraphicFramePr>
        <p:xfrm>
          <a:off x="8115935" y="472503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graphicFrame>
        <p:nvGraphicFramePr>
          <p:cNvPr id="26" name="表格 25"/>
          <p:cNvGraphicFramePr/>
          <p:nvPr/>
        </p:nvGraphicFramePr>
        <p:xfrm>
          <a:off x="5576570" y="472503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sp>
        <p:nvSpPr>
          <p:cNvPr id="37" name="右箭头 36"/>
          <p:cNvSpPr/>
          <p:nvPr/>
        </p:nvSpPr>
        <p:spPr>
          <a:xfrm>
            <a:off x="3071495" y="5301615"/>
            <a:ext cx="5472430" cy="143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4306570" y="5517515"/>
            <a:ext cx="2149475" cy="368300"/>
          </a:xfrm>
          <a:prstGeom prst="rect">
            <a:avLst/>
          </a:prstGeom>
          <a:noFill/>
        </p:spPr>
        <p:txBody>
          <a:bodyPr wrap="square" rtlCol="0">
            <a:spAutoFit/>
          </a:bodyPr>
          <a:p>
            <a:r>
              <a:rPr lang="zh-CN" altLang="en-US"/>
              <a:t>从左向右加</a:t>
            </a:r>
            <a:r>
              <a:rPr lang="zh-CN" altLang="en-US"/>
              <a:t>边</a:t>
            </a:r>
            <a:endParaRPr lang="zh-CN" altLang="en-US"/>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831215"/>
          </a:xfrm>
        </p:spPr>
        <p:txBody>
          <a:bodyPr vert="horz" wrap="square" lIns="91440" tIns="45720" rIns="91440" bIns="45720" anchor="t" anchorCtr="0"/>
          <a:p>
            <a:pPr eaLnBrk="1" hangingPunct="1"/>
            <a:r>
              <a:rPr sz="2800" b="1" dirty="0"/>
              <a:t>本质上是用链表实现的邻接表</a:t>
            </a:r>
            <a:endParaRPr sz="2800" b="1" dirty="0"/>
          </a:p>
          <a:p>
            <a:pPr eaLnBrk="1" hangingPunct="1"/>
            <a:endParaRPr lang="zh-CN" altLang="en-US"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2351405" y="198818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t>1</a:t>
                      </a:r>
                      <a:endParaRPr lang="en-US" altLang="zh-CN" sz="1600"/>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graphicFrame>
        <p:nvGraphicFramePr>
          <p:cNvPr id="15" name="表格 14"/>
          <p:cNvGraphicFramePr/>
          <p:nvPr/>
        </p:nvGraphicFramePr>
        <p:xfrm>
          <a:off x="287083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6" name="表格 15"/>
          <p:cNvGraphicFramePr/>
          <p:nvPr/>
        </p:nvGraphicFramePr>
        <p:xfrm>
          <a:off x="639953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20" name="表格 19"/>
          <p:cNvGraphicFramePr/>
          <p:nvPr/>
        </p:nvGraphicFramePr>
        <p:xfrm>
          <a:off x="721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graphicFrame>
        <p:nvGraphicFramePr>
          <p:cNvPr id="21" name="表格 20"/>
          <p:cNvGraphicFramePr/>
          <p:nvPr/>
        </p:nvGraphicFramePr>
        <p:xfrm>
          <a:off x="3735070" y="4869180"/>
          <a:ext cx="511175" cy="297180"/>
        </p:xfrm>
        <a:graphic>
          <a:graphicData uri="http://schemas.openxmlformats.org/drawingml/2006/table">
            <a:tbl>
              <a:tblPr firstRow="1" bandRow="1">
                <a:tableStyleId>{5C22544A-7EE6-4342-B048-85BDC9FD1C3A}</a:tableStyleId>
              </a:tblPr>
              <a:tblGrid>
                <a:gridCol w="202565"/>
                <a:gridCol w="30861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graphicFrame>
        <p:nvGraphicFramePr>
          <p:cNvPr id="22" name="表格 21"/>
          <p:cNvGraphicFramePr/>
          <p:nvPr/>
        </p:nvGraphicFramePr>
        <p:xfrm>
          <a:off x="467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23" name="表格 22"/>
          <p:cNvGraphicFramePr/>
          <p:nvPr/>
        </p:nvGraphicFramePr>
        <p:xfrm>
          <a:off x="805942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graphicFrame>
        <p:nvGraphicFramePr>
          <p:cNvPr id="26" name="表格 25"/>
          <p:cNvGraphicFramePr/>
          <p:nvPr/>
        </p:nvGraphicFramePr>
        <p:xfrm>
          <a:off x="552005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7" name="肘形连接符 26"/>
          <p:cNvCxnSpPr/>
          <p:nvPr/>
        </p:nvCxnSpPr>
        <p:spPr>
          <a:xfrm rot="5400000" flipV="1">
            <a:off x="1840230" y="3493770"/>
            <a:ext cx="2362200" cy="388620"/>
          </a:xfrm>
          <a:prstGeom prst="bentConnector3">
            <a:avLst>
              <a:gd name="adj1" fmla="val -53"/>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H="1" flipV="1">
            <a:off x="2378710" y="2978785"/>
            <a:ext cx="1624330" cy="2181860"/>
          </a:xfrm>
          <a:prstGeom prst="bentConnector4">
            <a:avLst>
              <a:gd name="adj1" fmla="val -31626"/>
              <a:gd name="adj2" fmla="val 129685"/>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32" name="肘形连接符 31"/>
          <p:cNvCxnSpPr/>
          <p:nvPr/>
        </p:nvCxnSpPr>
        <p:spPr>
          <a:xfrm>
            <a:off x="2351405" y="3429000"/>
            <a:ext cx="2639695" cy="1737360"/>
          </a:xfrm>
          <a:prstGeom prst="bentConnector4">
            <a:avLst>
              <a:gd name="adj1" fmla="val -12316"/>
              <a:gd name="adj2" fmla="val 147514"/>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a:endCxn id="26" idx="2"/>
          </p:cNvCxnSpPr>
          <p:nvPr/>
        </p:nvCxnSpPr>
        <p:spPr>
          <a:xfrm>
            <a:off x="2495550" y="3861435"/>
            <a:ext cx="3344545" cy="1304925"/>
          </a:xfrm>
          <a:prstGeom prst="bentConnector4">
            <a:avLst>
              <a:gd name="adj1" fmla="val -9303"/>
              <a:gd name="adj2" fmla="val 176204"/>
            </a:avLst>
          </a:prstGeom>
          <a:ln w="28575">
            <a:tailEnd type="arrow" w="med" len="med"/>
          </a:ln>
        </p:spPr>
        <p:style>
          <a:lnRef idx="1">
            <a:schemeClr val="accent4"/>
          </a:lnRef>
          <a:fillRef idx="0">
            <a:schemeClr val="accent4"/>
          </a:fillRef>
          <a:effectRef idx="0">
            <a:schemeClr val="accent4"/>
          </a:effectRef>
          <a:fontRef idx="minor">
            <a:schemeClr val="tx1"/>
          </a:fontRef>
        </p:style>
      </p:cxn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831215"/>
          </a:xfrm>
        </p:spPr>
        <p:txBody>
          <a:bodyPr vert="horz" wrap="square" lIns="91440" tIns="45720" rIns="91440" bIns="45720" anchor="t" anchorCtr="0"/>
          <a:p>
            <a:pPr eaLnBrk="1" hangingPunct="1"/>
            <a:r>
              <a:rPr sz="2800" b="1" dirty="0"/>
              <a:t>本质上是用链表实现的邻接表</a:t>
            </a:r>
            <a:endParaRPr sz="2800" b="1" dirty="0"/>
          </a:p>
          <a:p>
            <a:pPr eaLnBrk="1" hangingPunct="1"/>
            <a:endParaRPr lang="zh-CN" altLang="en-US"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2351405" y="198818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solidFill>
                            <a:srgbClr val="FF0000"/>
                          </a:solidFill>
                        </a:rPr>
                        <a:t>5</a:t>
                      </a:r>
                      <a:endParaRPr lang="en-US" altLang="zh-CN" sz="1600">
                        <a:solidFill>
                          <a:srgbClr val="FF0000"/>
                        </a:solidFill>
                      </a:endParaRPr>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graphicFrame>
        <p:nvGraphicFramePr>
          <p:cNvPr id="15" name="表格 14"/>
          <p:cNvGraphicFramePr/>
          <p:nvPr/>
        </p:nvGraphicFramePr>
        <p:xfrm>
          <a:off x="287083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6" name="表格 15"/>
          <p:cNvGraphicFramePr/>
          <p:nvPr/>
        </p:nvGraphicFramePr>
        <p:xfrm>
          <a:off x="639953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20" name="表格 19"/>
          <p:cNvGraphicFramePr/>
          <p:nvPr/>
        </p:nvGraphicFramePr>
        <p:xfrm>
          <a:off x="721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graphicFrame>
        <p:nvGraphicFramePr>
          <p:cNvPr id="21" name="表格 20"/>
          <p:cNvGraphicFramePr/>
          <p:nvPr/>
        </p:nvGraphicFramePr>
        <p:xfrm>
          <a:off x="3735070" y="4869180"/>
          <a:ext cx="511175" cy="297180"/>
        </p:xfrm>
        <a:graphic>
          <a:graphicData uri="http://schemas.openxmlformats.org/drawingml/2006/table">
            <a:tbl>
              <a:tblPr firstRow="1" bandRow="1">
                <a:tableStyleId>{5C22544A-7EE6-4342-B048-85BDC9FD1C3A}</a:tableStyleId>
              </a:tblPr>
              <a:tblGrid>
                <a:gridCol w="202565"/>
                <a:gridCol w="30861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graphicFrame>
        <p:nvGraphicFramePr>
          <p:cNvPr id="22" name="表格 21"/>
          <p:cNvGraphicFramePr/>
          <p:nvPr/>
        </p:nvGraphicFramePr>
        <p:xfrm>
          <a:off x="467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23" name="表格 22"/>
          <p:cNvGraphicFramePr/>
          <p:nvPr/>
        </p:nvGraphicFramePr>
        <p:xfrm>
          <a:off x="805942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graphicFrame>
        <p:nvGraphicFramePr>
          <p:cNvPr id="26" name="表格 25"/>
          <p:cNvGraphicFramePr/>
          <p:nvPr/>
        </p:nvGraphicFramePr>
        <p:xfrm>
          <a:off x="552005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7" name="肘形连接符 26"/>
          <p:cNvCxnSpPr>
            <a:endCxn id="16" idx="0"/>
          </p:cNvCxnSpPr>
          <p:nvPr/>
        </p:nvCxnSpPr>
        <p:spPr>
          <a:xfrm>
            <a:off x="2827020" y="2506980"/>
            <a:ext cx="3892550" cy="2362200"/>
          </a:xfrm>
          <a:prstGeom prst="bent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H="1" flipV="1">
            <a:off x="2378710" y="2978785"/>
            <a:ext cx="1624330" cy="2181860"/>
          </a:xfrm>
          <a:prstGeom prst="bentConnector4">
            <a:avLst>
              <a:gd name="adj1" fmla="val -31626"/>
              <a:gd name="adj2" fmla="val 129685"/>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32" name="肘形连接符 31"/>
          <p:cNvCxnSpPr/>
          <p:nvPr/>
        </p:nvCxnSpPr>
        <p:spPr>
          <a:xfrm>
            <a:off x="2351405" y="3429000"/>
            <a:ext cx="2639695" cy="1737360"/>
          </a:xfrm>
          <a:prstGeom prst="bentConnector4">
            <a:avLst>
              <a:gd name="adj1" fmla="val -12316"/>
              <a:gd name="adj2" fmla="val 147514"/>
            </a:avLst>
          </a:prstGeom>
          <a:ln w="28575">
            <a:tailEnd type="arrow" w="med" len="med"/>
          </a:ln>
        </p:spPr>
        <p:style>
          <a:lnRef idx="1">
            <a:schemeClr val="accent3"/>
          </a:lnRef>
          <a:fillRef idx="0">
            <a:schemeClr val="accent3"/>
          </a:fillRef>
          <a:effectRef idx="0">
            <a:schemeClr val="accent3"/>
          </a:effectRef>
          <a:fontRef idx="minor">
            <a:schemeClr val="tx1"/>
          </a:fontRef>
        </p:style>
      </p:cxnSp>
      <p:cxnSp>
        <p:nvCxnSpPr>
          <p:cNvPr id="33" name="肘形连接符 32"/>
          <p:cNvCxnSpPr>
            <a:endCxn id="26" idx="2"/>
          </p:cNvCxnSpPr>
          <p:nvPr/>
        </p:nvCxnSpPr>
        <p:spPr>
          <a:xfrm>
            <a:off x="2495550" y="3861435"/>
            <a:ext cx="3344545" cy="1304925"/>
          </a:xfrm>
          <a:prstGeom prst="bentConnector4">
            <a:avLst>
              <a:gd name="adj1" fmla="val -9303"/>
              <a:gd name="adj2" fmla="val 176204"/>
            </a:avLst>
          </a:prstGeom>
          <a:ln w="28575">
            <a:tailEnd type="arrow" w="med" len="med"/>
          </a:ln>
        </p:spPr>
        <p:style>
          <a:lnRef idx="1">
            <a:schemeClr val="accent4"/>
          </a:lnRef>
          <a:fillRef idx="0">
            <a:schemeClr val="accent4"/>
          </a:fillRef>
          <a:effectRef idx="0">
            <a:schemeClr val="accent4"/>
          </a:effectRef>
          <a:fontRef idx="minor">
            <a:schemeClr val="tx1"/>
          </a:fontRef>
        </p:style>
      </p:cxnSp>
      <p:cxnSp>
        <p:nvCxnSpPr>
          <p:cNvPr id="2" name="肘形连接符 1"/>
          <p:cNvCxnSpPr>
            <a:stCxn id="16" idx="1"/>
            <a:endCxn id="15" idx="0"/>
          </p:cNvCxnSpPr>
          <p:nvPr/>
        </p:nvCxnSpPr>
        <p:spPr>
          <a:xfrm rot="10800000">
            <a:off x="3190240" y="4869180"/>
            <a:ext cx="3208655" cy="148590"/>
          </a:xfrm>
          <a:prstGeom prst="bentConnector4">
            <a:avLst>
              <a:gd name="adj1" fmla="val 5066"/>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831215"/>
          </a:xfrm>
        </p:spPr>
        <p:txBody>
          <a:bodyPr vert="horz" wrap="square" lIns="91440" tIns="45720" rIns="91440" bIns="45720" anchor="t" anchorCtr="0"/>
          <a:p>
            <a:pPr eaLnBrk="1" hangingPunct="1"/>
            <a:r>
              <a:rPr sz="2800" b="1" dirty="0"/>
              <a:t>本质上是用链表实现的邻接表</a:t>
            </a:r>
            <a:endParaRPr sz="2800" b="1" dirty="0"/>
          </a:p>
          <a:p>
            <a:pPr eaLnBrk="1" hangingPunct="1"/>
            <a:endParaRPr lang="zh-CN" altLang="en-US"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2351405" y="198818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solidFill>
                            <a:srgbClr val="FF0000"/>
                          </a:solidFill>
                        </a:rPr>
                        <a:t>6</a:t>
                      </a:r>
                      <a:endParaRPr lang="en-US" altLang="zh-CN" sz="1600">
                        <a:solidFill>
                          <a:srgbClr val="FF0000"/>
                        </a:solidFill>
                      </a:endParaRPr>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graphicFrame>
        <p:nvGraphicFramePr>
          <p:cNvPr id="15" name="表格 14"/>
          <p:cNvGraphicFramePr/>
          <p:nvPr/>
        </p:nvGraphicFramePr>
        <p:xfrm>
          <a:off x="287083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6" name="表格 15"/>
          <p:cNvGraphicFramePr/>
          <p:nvPr/>
        </p:nvGraphicFramePr>
        <p:xfrm>
          <a:off x="639953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20" name="表格 19"/>
          <p:cNvGraphicFramePr/>
          <p:nvPr/>
        </p:nvGraphicFramePr>
        <p:xfrm>
          <a:off x="721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graphicFrame>
        <p:nvGraphicFramePr>
          <p:cNvPr id="21" name="表格 20"/>
          <p:cNvGraphicFramePr/>
          <p:nvPr/>
        </p:nvGraphicFramePr>
        <p:xfrm>
          <a:off x="3735070" y="4869180"/>
          <a:ext cx="511175" cy="297180"/>
        </p:xfrm>
        <a:graphic>
          <a:graphicData uri="http://schemas.openxmlformats.org/drawingml/2006/table">
            <a:tbl>
              <a:tblPr firstRow="1" bandRow="1">
                <a:tableStyleId>{5C22544A-7EE6-4342-B048-85BDC9FD1C3A}</a:tableStyleId>
              </a:tblPr>
              <a:tblGrid>
                <a:gridCol w="202565"/>
                <a:gridCol w="30861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graphicFrame>
        <p:nvGraphicFramePr>
          <p:cNvPr id="22" name="表格 21"/>
          <p:cNvGraphicFramePr/>
          <p:nvPr/>
        </p:nvGraphicFramePr>
        <p:xfrm>
          <a:off x="467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23" name="表格 22"/>
          <p:cNvGraphicFramePr/>
          <p:nvPr/>
        </p:nvGraphicFramePr>
        <p:xfrm>
          <a:off x="805942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graphicFrame>
        <p:nvGraphicFramePr>
          <p:cNvPr id="26" name="表格 25"/>
          <p:cNvGraphicFramePr/>
          <p:nvPr/>
        </p:nvGraphicFramePr>
        <p:xfrm>
          <a:off x="552005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7" name="肘形连接符 26"/>
          <p:cNvCxnSpPr>
            <a:endCxn id="20" idx="0"/>
          </p:cNvCxnSpPr>
          <p:nvPr/>
        </p:nvCxnSpPr>
        <p:spPr>
          <a:xfrm>
            <a:off x="2827020" y="2506980"/>
            <a:ext cx="4704080" cy="2362200"/>
          </a:xfrm>
          <a:prstGeom prst="bent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H="1" flipV="1">
            <a:off x="2378710" y="2978785"/>
            <a:ext cx="1624330" cy="2181860"/>
          </a:xfrm>
          <a:prstGeom prst="bentConnector4">
            <a:avLst>
              <a:gd name="adj1" fmla="val -31626"/>
              <a:gd name="adj2" fmla="val 129685"/>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32" name="肘形连接符 31"/>
          <p:cNvCxnSpPr/>
          <p:nvPr/>
        </p:nvCxnSpPr>
        <p:spPr>
          <a:xfrm>
            <a:off x="2351405" y="3429000"/>
            <a:ext cx="2639695" cy="1737360"/>
          </a:xfrm>
          <a:prstGeom prst="bentConnector4">
            <a:avLst>
              <a:gd name="adj1" fmla="val -12316"/>
              <a:gd name="adj2" fmla="val 147514"/>
            </a:avLst>
          </a:prstGeom>
          <a:ln w="28575">
            <a:tailEnd type="arrow" w="med" len="med"/>
          </a:ln>
        </p:spPr>
        <p:style>
          <a:lnRef idx="1">
            <a:schemeClr val="accent3"/>
          </a:lnRef>
          <a:fillRef idx="0">
            <a:schemeClr val="accent3"/>
          </a:fillRef>
          <a:effectRef idx="0">
            <a:schemeClr val="accent3"/>
          </a:effectRef>
          <a:fontRef idx="minor">
            <a:schemeClr val="tx1"/>
          </a:fontRef>
        </p:style>
      </p:cxnSp>
      <p:cxnSp>
        <p:nvCxnSpPr>
          <p:cNvPr id="33" name="肘形连接符 32"/>
          <p:cNvCxnSpPr>
            <a:endCxn id="26" idx="2"/>
          </p:cNvCxnSpPr>
          <p:nvPr/>
        </p:nvCxnSpPr>
        <p:spPr>
          <a:xfrm>
            <a:off x="2495550" y="3861435"/>
            <a:ext cx="3344545" cy="1304925"/>
          </a:xfrm>
          <a:prstGeom prst="bentConnector4">
            <a:avLst>
              <a:gd name="adj1" fmla="val -9303"/>
              <a:gd name="adj2" fmla="val 176204"/>
            </a:avLst>
          </a:prstGeom>
          <a:ln w="28575">
            <a:tailEnd type="arrow" w="med" len="med"/>
          </a:ln>
        </p:spPr>
        <p:style>
          <a:lnRef idx="1">
            <a:schemeClr val="accent4"/>
          </a:lnRef>
          <a:fillRef idx="0">
            <a:schemeClr val="accent4"/>
          </a:fillRef>
          <a:effectRef idx="0">
            <a:schemeClr val="accent4"/>
          </a:effectRef>
          <a:fontRef idx="minor">
            <a:schemeClr val="tx1"/>
          </a:fontRef>
        </p:style>
      </p:cxnSp>
      <p:cxnSp>
        <p:nvCxnSpPr>
          <p:cNvPr id="2" name="肘形连接符 1"/>
          <p:cNvCxnSpPr>
            <a:stCxn id="16" idx="1"/>
            <a:endCxn id="15" idx="0"/>
          </p:cNvCxnSpPr>
          <p:nvPr/>
        </p:nvCxnSpPr>
        <p:spPr>
          <a:xfrm rot="10800000">
            <a:off x="3190240" y="4869180"/>
            <a:ext cx="3208655" cy="148590"/>
          </a:xfrm>
          <a:prstGeom prst="bentConnector4">
            <a:avLst>
              <a:gd name="adj1" fmla="val 5066"/>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肘形连接符 3"/>
          <p:cNvCxnSpPr>
            <a:stCxn id="20" idx="1"/>
            <a:endCxn id="16" idx="0"/>
          </p:cNvCxnSpPr>
          <p:nvPr/>
        </p:nvCxnSpPr>
        <p:spPr>
          <a:xfrm rot="10800000">
            <a:off x="6719570" y="4869180"/>
            <a:ext cx="491490" cy="148590"/>
          </a:xfrm>
          <a:prstGeom prst="bentConnector4">
            <a:avLst>
              <a:gd name="adj1" fmla="val 17442"/>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831215"/>
          </a:xfrm>
        </p:spPr>
        <p:txBody>
          <a:bodyPr vert="horz" wrap="square" lIns="91440" tIns="45720" rIns="91440" bIns="45720" anchor="t" anchorCtr="0"/>
          <a:p>
            <a:pPr eaLnBrk="1" hangingPunct="1"/>
            <a:r>
              <a:rPr sz="2800" b="1" dirty="0"/>
              <a:t>本质上是用链表实现的邻接表</a:t>
            </a:r>
            <a:endParaRPr sz="2800" b="1" dirty="0"/>
          </a:p>
          <a:p>
            <a:pPr eaLnBrk="1" hangingPunct="1"/>
            <a:endParaRPr lang="zh-CN" altLang="en-US"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635240" y="11252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715375" y="6927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903460" y="11252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8139430" y="22053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255760" y="22053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851140" y="15570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8067040" y="9086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9147175" y="9086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355330" y="10610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9083675" y="10610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624060" y="15570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571230" y="24212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114665" y="7645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363075" y="7569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767320" y="17468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355330" y="13728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9075420" y="13608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715375" y="20529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939655" y="18370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2351405" y="213169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solidFill>
                            <a:srgbClr val="FF0000"/>
                          </a:solidFill>
                        </a:rPr>
                        <a:t>7</a:t>
                      </a:r>
                      <a:endParaRPr lang="en-US" altLang="zh-CN" sz="1600">
                        <a:solidFill>
                          <a:srgbClr val="FF0000"/>
                        </a:solidFill>
                      </a:endParaRPr>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graphicFrame>
        <p:nvGraphicFramePr>
          <p:cNvPr id="15" name="表格 14"/>
          <p:cNvGraphicFramePr/>
          <p:nvPr/>
        </p:nvGraphicFramePr>
        <p:xfrm>
          <a:off x="287083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r>
            </a:tbl>
          </a:graphicData>
        </a:graphic>
      </p:graphicFrame>
      <p:graphicFrame>
        <p:nvGraphicFramePr>
          <p:cNvPr id="16" name="表格 15"/>
          <p:cNvGraphicFramePr/>
          <p:nvPr/>
        </p:nvGraphicFramePr>
        <p:xfrm>
          <a:off x="639953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20" name="表格 19"/>
          <p:cNvGraphicFramePr/>
          <p:nvPr/>
        </p:nvGraphicFramePr>
        <p:xfrm>
          <a:off x="721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graphicFrame>
        <p:nvGraphicFramePr>
          <p:cNvPr id="21" name="表格 20"/>
          <p:cNvGraphicFramePr/>
          <p:nvPr/>
        </p:nvGraphicFramePr>
        <p:xfrm>
          <a:off x="3735070" y="4869180"/>
          <a:ext cx="511175" cy="297180"/>
        </p:xfrm>
        <a:graphic>
          <a:graphicData uri="http://schemas.openxmlformats.org/drawingml/2006/table">
            <a:tbl>
              <a:tblPr firstRow="1" bandRow="1">
                <a:tableStyleId>{5C22544A-7EE6-4342-B048-85BDC9FD1C3A}</a:tableStyleId>
              </a:tblPr>
              <a:tblGrid>
                <a:gridCol w="202565"/>
                <a:gridCol w="30861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r>
            </a:tbl>
          </a:graphicData>
        </a:graphic>
      </p:graphicFrame>
      <p:graphicFrame>
        <p:nvGraphicFramePr>
          <p:cNvPr id="22" name="表格 21"/>
          <p:cNvGraphicFramePr/>
          <p:nvPr/>
        </p:nvGraphicFramePr>
        <p:xfrm>
          <a:off x="4671060"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r>
            </a:tbl>
          </a:graphicData>
        </a:graphic>
      </p:graphicFrame>
      <p:graphicFrame>
        <p:nvGraphicFramePr>
          <p:cNvPr id="23" name="表格 22"/>
          <p:cNvGraphicFramePr/>
          <p:nvPr/>
        </p:nvGraphicFramePr>
        <p:xfrm>
          <a:off x="8059420" y="4869180"/>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graphicFrame>
        <p:nvGraphicFramePr>
          <p:cNvPr id="26" name="表格 25"/>
          <p:cNvGraphicFramePr/>
          <p:nvPr/>
        </p:nvGraphicFramePr>
        <p:xfrm>
          <a:off x="5520055" y="4869180"/>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r>
            </a:tbl>
          </a:graphicData>
        </a:graphic>
      </p:graphicFrame>
      <p:cxnSp>
        <p:nvCxnSpPr>
          <p:cNvPr id="27" name="肘形连接符 26"/>
          <p:cNvCxnSpPr>
            <a:endCxn id="23" idx="0"/>
          </p:cNvCxnSpPr>
          <p:nvPr/>
        </p:nvCxnSpPr>
        <p:spPr>
          <a:xfrm>
            <a:off x="2783840" y="2708910"/>
            <a:ext cx="5595620" cy="2160270"/>
          </a:xfrm>
          <a:prstGeom prst="bent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H="1" flipV="1">
            <a:off x="2378710" y="2978785"/>
            <a:ext cx="1624330" cy="2181860"/>
          </a:xfrm>
          <a:prstGeom prst="bentConnector4">
            <a:avLst>
              <a:gd name="adj1" fmla="val -31626"/>
              <a:gd name="adj2" fmla="val 129685"/>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32" name="肘形连接符 31"/>
          <p:cNvCxnSpPr/>
          <p:nvPr/>
        </p:nvCxnSpPr>
        <p:spPr>
          <a:xfrm>
            <a:off x="2351405" y="3429000"/>
            <a:ext cx="2639695" cy="1737360"/>
          </a:xfrm>
          <a:prstGeom prst="bentConnector4">
            <a:avLst>
              <a:gd name="adj1" fmla="val -12316"/>
              <a:gd name="adj2" fmla="val 147514"/>
            </a:avLst>
          </a:prstGeom>
          <a:ln w="28575">
            <a:tailEnd type="arrow" w="med" len="med"/>
          </a:ln>
        </p:spPr>
        <p:style>
          <a:lnRef idx="1">
            <a:schemeClr val="accent3"/>
          </a:lnRef>
          <a:fillRef idx="0">
            <a:schemeClr val="accent3"/>
          </a:fillRef>
          <a:effectRef idx="0">
            <a:schemeClr val="accent3"/>
          </a:effectRef>
          <a:fontRef idx="minor">
            <a:schemeClr val="tx1"/>
          </a:fontRef>
        </p:style>
      </p:cxnSp>
      <p:cxnSp>
        <p:nvCxnSpPr>
          <p:cNvPr id="33" name="肘形连接符 32"/>
          <p:cNvCxnSpPr>
            <a:endCxn id="26" idx="2"/>
          </p:cNvCxnSpPr>
          <p:nvPr/>
        </p:nvCxnSpPr>
        <p:spPr>
          <a:xfrm>
            <a:off x="2495550" y="3861435"/>
            <a:ext cx="3344545" cy="1304925"/>
          </a:xfrm>
          <a:prstGeom prst="bentConnector4">
            <a:avLst>
              <a:gd name="adj1" fmla="val -9303"/>
              <a:gd name="adj2" fmla="val 176204"/>
            </a:avLst>
          </a:prstGeom>
          <a:ln w="28575">
            <a:tailEnd type="arrow" w="med" len="med"/>
          </a:ln>
        </p:spPr>
        <p:style>
          <a:lnRef idx="1">
            <a:schemeClr val="accent3"/>
          </a:lnRef>
          <a:fillRef idx="0">
            <a:schemeClr val="accent3"/>
          </a:fillRef>
          <a:effectRef idx="0">
            <a:schemeClr val="accent3"/>
          </a:effectRef>
          <a:fontRef idx="minor">
            <a:schemeClr val="tx1"/>
          </a:fontRef>
        </p:style>
      </p:cxnSp>
      <p:cxnSp>
        <p:nvCxnSpPr>
          <p:cNvPr id="2" name="肘形连接符 1"/>
          <p:cNvCxnSpPr>
            <a:stCxn id="16" idx="1"/>
            <a:endCxn id="15" idx="0"/>
          </p:cNvCxnSpPr>
          <p:nvPr/>
        </p:nvCxnSpPr>
        <p:spPr>
          <a:xfrm rot="10800000">
            <a:off x="3190240" y="4869180"/>
            <a:ext cx="3208655" cy="148590"/>
          </a:xfrm>
          <a:prstGeom prst="bentConnector4">
            <a:avLst>
              <a:gd name="adj1" fmla="val 5066"/>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肘形连接符 3"/>
          <p:cNvCxnSpPr>
            <a:stCxn id="20" idx="1"/>
            <a:endCxn id="16" idx="0"/>
          </p:cNvCxnSpPr>
          <p:nvPr/>
        </p:nvCxnSpPr>
        <p:spPr>
          <a:xfrm rot="10800000">
            <a:off x="6719570" y="4869180"/>
            <a:ext cx="491490" cy="148590"/>
          </a:xfrm>
          <a:prstGeom prst="bentConnector4">
            <a:avLst>
              <a:gd name="adj1" fmla="val 17442"/>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23" idx="1"/>
            <a:endCxn id="20" idx="0"/>
          </p:cNvCxnSpPr>
          <p:nvPr/>
        </p:nvCxnSpPr>
        <p:spPr>
          <a:xfrm rot="10800000">
            <a:off x="7531100" y="4869180"/>
            <a:ext cx="528320" cy="148590"/>
          </a:xfrm>
          <a:prstGeom prst="bentConnector4">
            <a:avLst>
              <a:gd name="adj1" fmla="val 19712"/>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705725" y="5309235"/>
            <a:ext cx="1786890" cy="368300"/>
          </a:xfrm>
          <a:prstGeom prst="rect">
            <a:avLst/>
          </a:prstGeom>
          <a:noFill/>
        </p:spPr>
        <p:txBody>
          <a:bodyPr wrap="square" rtlCol="0">
            <a:spAutoFit/>
          </a:bodyPr>
          <a:p>
            <a:r>
              <a:rPr lang="zh-CN" altLang="en-US"/>
              <a:t>静态数组存</a:t>
            </a:r>
            <a:r>
              <a:rPr lang="zh-CN" altLang="en-US"/>
              <a:t>边</a:t>
            </a:r>
            <a:endParaRPr lang="zh-CN" altLang="en-US"/>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91440" tIns="45720" rIns="91440" bIns="45720" anchor="ctr" anchorCtr="0"/>
          <a:p>
            <a:pPr eaLnBrk="1" hangingPunct="1"/>
            <a:r>
              <a:rPr lang="zh-CN" altLang="en-US" dirty="0"/>
              <a:t>术语</a:t>
            </a:r>
            <a:endParaRPr lang="zh-CN" altLang="en-US" dirty="0"/>
          </a:p>
        </p:txBody>
      </p:sp>
      <p:sp>
        <p:nvSpPr>
          <p:cNvPr id="9219" name="内容占位符 2"/>
          <p:cNvSpPr>
            <a:spLocks noGrp="1"/>
          </p:cNvSpPr>
          <p:nvPr>
            <p:ph idx="1"/>
          </p:nvPr>
        </p:nvSpPr>
        <p:spPr>
          <a:xfrm>
            <a:off x="925195" y="836930"/>
            <a:ext cx="9285605" cy="1727200"/>
          </a:xfrm>
        </p:spPr>
        <p:txBody>
          <a:bodyPr vert="horz" wrap="square" lIns="91440" tIns="45720" rIns="91440" bIns="45720" anchor="t" anchorCtr="0"/>
          <a:p>
            <a:pPr eaLnBrk="1" hangingPunct="1"/>
            <a:r>
              <a:rPr b="1" dirty="0"/>
              <a:t>图有多种，包括 无向图 (undirected graph)，有向图 (directed graph)，混合图 (mixed graph) 等。</a:t>
            </a:r>
            <a:endParaRPr b="1" dirty="0"/>
          </a:p>
        </p:txBody>
      </p:sp>
      <p:sp>
        <p:nvSpPr>
          <p:cNvPr id="2" name="文本框 1"/>
          <p:cNvSpPr txBox="1"/>
          <p:nvPr/>
        </p:nvSpPr>
        <p:spPr>
          <a:xfrm>
            <a:off x="925830" y="3876040"/>
            <a:ext cx="10307955" cy="2847340"/>
          </a:xfrm>
          <a:prstGeom prst="rect">
            <a:avLst/>
          </a:prstGeom>
          <a:noFill/>
        </p:spPr>
        <p:txBody>
          <a:bodyPr wrap="square" rtlCol="0" anchor="t">
            <a:noAutofit/>
          </a:bodyPr>
          <a:p>
            <a:r>
              <a:rPr lang="zh-CN" altLang="en-US"/>
              <a:t>若 G 为无向图</a:t>
            </a:r>
            <a:endParaRPr lang="zh-CN" altLang="en-US"/>
          </a:p>
          <a:p>
            <a:pPr marL="360045" indent="-16510">
              <a:buFont typeface="Arial" panose="020B0604020202020204" pitchFamily="34" charset="0"/>
              <a:buChar char="•"/>
            </a:pPr>
            <a:r>
              <a:rPr lang="zh-CN" altLang="en-US"/>
              <a:t>则 E 中的每个元素为一个无序二元组 (u, v)，称作 无向边 (undirected edge)，简称 边 (edge)，其中 u, v </a:t>
            </a:r>
            <a:r>
              <a:rPr lang="zh-CN" altLang="en-US">
                <a:cs typeface="Cambria" panose="02040503050406030204" pitchFamily="18" charset="0"/>
              </a:rPr>
              <a:t>∈</a:t>
            </a:r>
            <a:r>
              <a:rPr lang="zh-CN" altLang="en-US"/>
              <a:t> V。设 e = (u, v)，则 u 和 v 称为 e 的 端点 (endpoint)。</a:t>
            </a:r>
            <a:endParaRPr lang="zh-CN" altLang="en-US"/>
          </a:p>
          <a:p>
            <a:r>
              <a:rPr lang="zh-CN" altLang="en-US"/>
              <a:t>若 G 为有向图</a:t>
            </a:r>
            <a:endParaRPr lang="zh-CN" altLang="en-US"/>
          </a:p>
          <a:p>
            <a:pPr marL="333375" indent="-8890">
              <a:buFont typeface="Arial" panose="020B0604020202020204" pitchFamily="34" charset="0"/>
              <a:buChar char="•"/>
            </a:pPr>
            <a:r>
              <a:rPr lang="zh-CN" altLang="en-US"/>
              <a:t>则 E 中的每一个元素为一个有序二元组 (u, v)，有时也写作 u </a:t>
            </a:r>
            <a:r>
              <a:rPr lang="en-US" altLang="zh-CN"/>
              <a:t>--&gt;</a:t>
            </a:r>
            <a:r>
              <a:rPr lang="zh-CN" altLang="en-US"/>
              <a:t> v，称作 有向边 (directed edge) 或 弧 (arc)，在不引起混淆的情况下也可以称作 边 (edge)。</a:t>
            </a:r>
            <a:endParaRPr lang="zh-CN" altLang="en-US"/>
          </a:p>
          <a:p>
            <a:pPr marL="333375" indent="-8890">
              <a:buFont typeface="Arial" panose="020B0604020202020204" pitchFamily="34" charset="0"/>
              <a:buChar char="•"/>
            </a:pPr>
            <a:r>
              <a:rPr lang="zh-CN" altLang="en-US"/>
              <a:t>设 e = u </a:t>
            </a:r>
            <a:r>
              <a:rPr lang="en-US" altLang="zh-CN"/>
              <a:t>--&gt;</a:t>
            </a:r>
            <a:r>
              <a:rPr lang="zh-CN" altLang="en-US"/>
              <a:t> v，则此时 u 称为 e 的 起点 (tail)，v 称为 e 的 终点 (head)，起点和终点也称为 e 的 端点 (endpoint)。并称 u 是 v 的直接前驱，v 是 u 的直接后继。</a:t>
            </a:r>
            <a:endParaRPr lang="zh-CN" altLang="en-US"/>
          </a:p>
        </p:txBody>
      </p:sp>
      <p:sp>
        <p:nvSpPr>
          <p:cNvPr id="3" name="椭圆 2"/>
          <p:cNvSpPr/>
          <p:nvPr/>
        </p:nvSpPr>
        <p:spPr>
          <a:xfrm>
            <a:off x="2855595" y="20612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 name="椭圆 3"/>
          <p:cNvSpPr/>
          <p:nvPr/>
        </p:nvSpPr>
        <p:spPr>
          <a:xfrm>
            <a:off x="4007485" y="20612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10" name="椭圆 9"/>
          <p:cNvSpPr/>
          <p:nvPr/>
        </p:nvSpPr>
        <p:spPr>
          <a:xfrm>
            <a:off x="5123815" y="20612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11" name="椭圆 10"/>
          <p:cNvSpPr/>
          <p:nvPr/>
        </p:nvSpPr>
        <p:spPr>
          <a:xfrm>
            <a:off x="3359785" y="31413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12" name="椭圆 11"/>
          <p:cNvSpPr/>
          <p:nvPr/>
        </p:nvSpPr>
        <p:spPr>
          <a:xfrm>
            <a:off x="4476115" y="31413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13" name="直接连接符 12"/>
          <p:cNvCxnSpPr>
            <a:stCxn id="3" idx="4"/>
            <a:endCxn id="11" idx="1"/>
          </p:cNvCxnSpPr>
          <p:nvPr/>
        </p:nvCxnSpPr>
        <p:spPr>
          <a:xfrm>
            <a:off x="3071495" y="2493010"/>
            <a:ext cx="35179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3" idx="6"/>
            <a:endCxn id="4" idx="2"/>
          </p:cNvCxnSpPr>
          <p:nvPr/>
        </p:nvCxnSpPr>
        <p:spPr>
          <a:xfrm>
            <a:off x="3287395" y="2277110"/>
            <a:ext cx="720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6"/>
            <a:endCxn id="10" idx="2"/>
          </p:cNvCxnSpPr>
          <p:nvPr/>
        </p:nvCxnSpPr>
        <p:spPr>
          <a:xfrm>
            <a:off x="4439285" y="2277110"/>
            <a:ext cx="6845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 idx="4"/>
            <a:endCxn id="11" idx="7"/>
          </p:cNvCxnSpPr>
          <p:nvPr/>
        </p:nvCxnSpPr>
        <p:spPr>
          <a:xfrm flipH="1">
            <a:off x="3728085" y="2493010"/>
            <a:ext cx="49530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 idx="5"/>
            <a:endCxn id="12" idx="0"/>
          </p:cNvCxnSpPr>
          <p:nvPr/>
        </p:nvCxnSpPr>
        <p:spPr>
          <a:xfrm>
            <a:off x="4375785" y="2429510"/>
            <a:ext cx="31623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4"/>
            <a:endCxn id="12" idx="7"/>
          </p:cNvCxnSpPr>
          <p:nvPr/>
        </p:nvCxnSpPr>
        <p:spPr>
          <a:xfrm flipH="1">
            <a:off x="4844415" y="2493010"/>
            <a:ext cx="49530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6"/>
            <a:endCxn id="12" idx="2"/>
          </p:cNvCxnSpPr>
          <p:nvPr/>
        </p:nvCxnSpPr>
        <p:spPr>
          <a:xfrm>
            <a:off x="3791585" y="3357245"/>
            <a:ext cx="6845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98590" y="21164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7632700" y="17729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8766810" y="21164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002780" y="319659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8119110" y="319659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6714490" y="2548255"/>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6930390" y="1988820"/>
            <a:ext cx="702310" cy="3435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064500" y="1988820"/>
            <a:ext cx="702310" cy="3435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4"/>
            <a:endCxn id="47" idx="7"/>
          </p:cNvCxnSpPr>
          <p:nvPr/>
        </p:nvCxnSpPr>
        <p:spPr>
          <a:xfrm flipH="1">
            <a:off x="7371080" y="2204720"/>
            <a:ext cx="477520" cy="10553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001000" y="2141220"/>
            <a:ext cx="334010" cy="10553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6" idx="4"/>
            <a:endCxn id="48" idx="7"/>
          </p:cNvCxnSpPr>
          <p:nvPr/>
        </p:nvCxnSpPr>
        <p:spPr>
          <a:xfrm flipH="1">
            <a:off x="8487410" y="2548255"/>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7434580" y="3412490"/>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4824730"/>
          </a:xfrm>
        </p:spPr>
        <p:txBody>
          <a:bodyPr vert="horz" wrap="square" lIns="91440" tIns="45720" rIns="91440" bIns="45720" anchor="t" anchorCtr="0"/>
          <a:p>
            <a:pPr eaLnBrk="1" hangingPunct="1"/>
            <a:r>
              <a:rPr sz="2800" b="1" dirty="0"/>
              <a:t>本质上是用链表实现的邻接表</a:t>
            </a:r>
            <a:endParaRPr sz="2800" b="1" dirty="0"/>
          </a:p>
          <a:p>
            <a:pPr eaLnBrk="1" hangingPunct="1"/>
            <a:r>
              <a:rPr lang="zh-CN" altLang="en-US" sz="2800" b="1" dirty="0"/>
              <a:t>数据</a:t>
            </a:r>
            <a:r>
              <a:rPr lang="zh-CN" altLang="en-US" sz="2800" b="1" dirty="0"/>
              <a:t>结构</a:t>
            </a:r>
            <a:endParaRPr lang="zh-CN" altLang="en-US" sz="2800" b="1" dirty="0"/>
          </a:p>
          <a:p>
            <a:pPr marL="343535" lvl="1" indent="0" eaLnBrk="1" hangingPunct="1">
              <a:buNone/>
            </a:pPr>
            <a:r>
              <a:rPr lang="zh-CN" altLang="en-US" sz="1800" b="1" dirty="0">
                <a:sym typeface="+mn-ea"/>
              </a:rPr>
              <a:t>// 边结构体</a:t>
            </a:r>
            <a:endParaRPr lang="zh-CN" altLang="en-US" sz="1800" b="1" dirty="0"/>
          </a:p>
          <a:p>
            <a:pPr marL="343535" lvl="1" indent="0" eaLnBrk="1" hangingPunct="1">
              <a:buNone/>
            </a:pPr>
            <a:r>
              <a:rPr lang="zh-CN" altLang="en-US" sz="1800" b="1" dirty="0">
                <a:sym typeface="+mn-ea"/>
              </a:rPr>
              <a:t>struct </a:t>
            </a:r>
            <a:r>
              <a:rPr lang="en-US" altLang="zh-CN" sz="1800" b="1" dirty="0">
                <a:sym typeface="+mn-ea"/>
              </a:rPr>
              <a:t>e_</a:t>
            </a:r>
            <a:r>
              <a:rPr lang="zh-CN" altLang="en-US" sz="1800" b="1" dirty="0">
                <a:sym typeface="+mn-ea"/>
              </a:rPr>
              <a:t>node {</a:t>
            </a:r>
            <a:endParaRPr lang="zh-CN" altLang="en-US" sz="1800" b="1" dirty="0"/>
          </a:p>
          <a:p>
            <a:pPr marL="343535" lvl="1" indent="0" eaLnBrk="1" hangingPunct="1">
              <a:buNone/>
            </a:pPr>
            <a:r>
              <a:rPr lang="zh-CN" altLang="en-US" sz="1800" b="1" dirty="0">
                <a:sym typeface="+mn-ea"/>
              </a:rPr>
              <a:t>	int </a:t>
            </a:r>
            <a:r>
              <a:rPr lang="en-US" altLang="zh-CN" sz="1800" b="1" dirty="0">
                <a:sym typeface="+mn-ea"/>
              </a:rPr>
              <a:t>u,</a:t>
            </a:r>
            <a:r>
              <a:rPr lang="zh-CN" altLang="en-US" sz="1800" b="1" dirty="0">
                <a:sym typeface="+mn-ea"/>
              </a:rPr>
              <a:t>v;</a:t>
            </a:r>
            <a:r>
              <a:rPr lang="en-US" altLang="zh-CN" sz="1800" b="1" dirty="0">
                <a:sym typeface="+mn-ea"/>
              </a:rPr>
              <a:t>  </a:t>
            </a:r>
            <a:r>
              <a:rPr lang="zh-CN" altLang="en-US" sz="1800" b="1" dirty="0">
                <a:sym typeface="+mn-ea"/>
              </a:rPr>
              <a:t>// 端点，</a:t>
            </a:r>
            <a:r>
              <a:rPr lang="en-US" altLang="zh-CN" sz="1800" b="1" dirty="0">
                <a:sym typeface="+mn-ea"/>
              </a:rPr>
              <a:t>u</a:t>
            </a:r>
            <a:r>
              <a:rPr lang="zh-CN" altLang="en-US" sz="1800" b="1" dirty="0">
                <a:sym typeface="+mn-ea"/>
              </a:rPr>
              <a:t>可省去</a:t>
            </a:r>
            <a:endParaRPr lang="zh-CN" altLang="en-US" sz="1800" b="1" dirty="0"/>
          </a:p>
          <a:p>
            <a:pPr marL="343535" lvl="1" indent="0" eaLnBrk="1" hangingPunct="1">
              <a:buNone/>
            </a:pPr>
            <a:r>
              <a:rPr lang="zh-CN" altLang="en-US" sz="1800" b="1" dirty="0">
                <a:sym typeface="+mn-ea"/>
              </a:rPr>
              <a:t>	int </a:t>
            </a:r>
            <a:r>
              <a:rPr lang="en-US" altLang="zh-CN" sz="1800" b="1" dirty="0">
                <a:sym typeface="+mn-ea"/>
              </a:rPr>
              <a:t>w</a:t>
            </a:r>
            <a:r>
              <a:rPr lang="zh-CN" altLang="en-US" sz="1800" b="1" dirty="0">
                <a:sym typeface="+mn-ea"/>
              </a:rPr>
              <a:t>;</a:t>
            </a:r>
            <a:r>
              <a:rPr lang="en-US" altLang="zh-CN" sz="1800" b="1" dirty="0">
                <a:sym typeface="+mn-ea"/>
              </a:rPr>
              <a:t>    </a:t>
            </a:r>
            <a:r>
              <a:rPr lang="zh-CN" altLang="en-US" sz="1800" b="1" dirty="0">
                <a:sym typeface="+mn-ea"/>
              </a:rPr>
              <a:t>// 边的附属信息，如权值</a:t>
            </a:r>
            <a:endParaRPr lang="zh-CN" altLang="en-US" sz="1800" b="1" dirty="0">
              <a:sym typeface="+mn-ea"/>
            </a:endParaRPr>
          </a:p>
          <a:p>
            <a:pPr marL="343535" lvl="1" indent="0" eaLnBrk="1" hangingPunct="1">
              <a:buNone/>
            </a:pPr>
            <a:r>
              <a:rPr lang="zh-CN" altLang="en-US" sz="1800" b="1" dirty="0">
                <a:sym typeface="+mn-ea"/>
              </a:rPr>
              <a:t> </a:t>
            </a:r>
            <a:r>
              <a:rPr lang="en-US" altLang="zh-CN" sz="1800" b="1" dirty="0">
                <a:sym typeface="+mn-ea"/>
              </a:rPr>
              <a:t>         int nxt; //</a:t>
            </a:r>
            <a:r>
              <a:rPr lang="zh-CN" altLang="en-US" sz="1800" b="1" dirty="0">
                <a:sym typeface="+mn-ea"/>
              </a:rPr>
              <a:t>链表指针</a:t>
            </a:r>
            <a:endParaRPr lang="zh-CN" altLang="en-US" sz="1800" b="1" dirty="0"/>
          </a:p>
          <a:p>
            <a:pPr marL="343535" lvl="1" indent="0" eaLnBrk="1" hangingPunct="1">
              <a:buNone/>
            </a:pPr>
            <a:r>
              <a:rPr lang="zh-CN" altLang="en-US" sz="1800" b="1" dirty="0">
                <a:sym typeface="+mn-ea"/>
              </a:rPr>
              <a:t>}</a:t>
            </a:r>
            <a:r>
              <a:rPr lang="en-US" altLang="zh-CN" sz="1800" b="1" dirty="0">
                <a:sym typeface="+mn-ea"/>
              </a:rPr>
              <a:t>Map[maxe]</a:t>
            </a:r>
            <a:r>
              <a:rPr lang="zh-CN" altLang="en-US" sz="1800" b="1" dirty="0">
                <a:sym typeface="+mn-ea"/>
              </a:rPr>
              <a:t>;</a:t>
            </a:r>
            <a:r>
              <a:rPr lang="en-US" altLang="zh-CN" sz="1800" b="1" dirty="0">
                <a:sym typeface="+mn-ea"/>
              </a:rPr>
              <a:t>//</a:t>
            </a:r>
            <a:r>
              <a:rPr lang="zh-CN" altLang="en-US" sz="1800" b="1" dirty="0">
                <a:sym typeface="+mn-ea"/>
              </a:rPr>
              <a:t>边数组</a:t>
            </a:r>
            <a:endParaRPr lang="zh-CN" altLang="en-US" sz="1800" b="1" dirty="0"/>
          </a:p>
          <a:p>
            <a:pPr marL="343535" lvl="1" indent="0" eaLnBrk="1" hangingPunct="1">
              <a:buNone/>
            </a:pPr>
            <a:r>
              <a:rPr lang="en-US" altLang="zh-CN" sz="1800" b="1" dirty="0">
                <a:sym typeface="+mn-ea"/>
              </a:rPr>
              <a:t>int e_cnt;//</a:t>
            </a:r>
            <a:r>
              <a:rPr lang="zh-CN" altLang="en-US" sz="1800" b="1" dirty="0">
                <a:sym typeface="+mn-ea"/>
              </a:rPr>
              <a:t>临时存边指针及当前边数</a:t>
            </a:r>
            <a:endParaRPr lang="zh-CN" altLang="en-US" sz="1800" b="1" dirty="0"/>
          </a:p>
          <a:p>
            <a:pPr marL="343535" lvl="1" indent="0" eaLnBrk="1" hangingPunct="1">
              <a:buNone/>
            </a:pPr>
            <a:r>
              <a:rPr lang="en-US" altLang="zh-CN" sz="1800" b="1" dirty="0">
                <a:sym typeface="+mn-ea"/>
              </a:rPr>
              <a:t>int head[maxn];//head[i]</a:t>
            </a:r>
            <a:r>
              <a:rPr lang="zh-CN" altLang="en-US" sz="1800" b="1" dirty="0">
                <a:sym typeface="+mn-ea"/>
              </a:rPr>
              <a:t>为链头位置</a:t>
            </a:r>
            <a:endParaRPr lang="zh-CN" altLang="en-US" sz="1800" b="1" dirty="0">
              <a:sym typeface="+mn-ea"/>
            </a:endParaRPr>
          </a:p>
          <a:p>
            <a:pPr marL="343535" lvl="1" indent="0" eaLnBrk="1" hangingPunct="1">
              <a:buNone/>
            </a:pPr>
            <a:endParaRPr lang="zh-CN" altLang="en-US" sz="1800" b="1" dirty="0"/>
          </a:p>
          <a:p>
            <a:pPr marL="184785" lvl="0" indent="-184785" eaLnBrk="1" hangingPunct="1"/>
            <a:r>
              <a:rPr sz="3150">
                <a:sym typeface="+mn-ea"/>
              </a:rPr>
              <a:t>实现</a:t>
            </a:r>
            <a:endParaRPr sz="315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42823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508365" y="15563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696450" y="19888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93242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048750" y="30689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644130" y="24206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860030" y="17722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940165" y="17722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148320" y="19246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8876665" y="19246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417050" y="24206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64220" y="32848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907655" y="16281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156065" y="16205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560310" y="26104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148320" y="22364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8868410" y="22244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508365" y="29165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732645" y="2700655"/>
            <a:ext cx="487680" cy="368300"/>
          </a:xfrm>
          <a:prstGeom prst="rect">
            <a:avLst/>
          </a:prstGeom>
          <a:noFill/>
        </p:spPr>
        <p:txBody>
          <a:bodyPr wrap="square" rtlCol="0">
            <a:spAutoFit/>
          </a:bodyPr>
          <a:p>
            <a:r>
              <a:rPr lang="en-US" altLang="zh-CN"/>
              <a:t>50</a:t>
            </a:r>
            <a:endParaRPr lang="en-US" altLang="zh-CN"/>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内容占位符 2"/>
          <p:cNvSpPr>
            <a:spLocks noGrp="1"/>
          </p:cNvSpPr>
          <p:nvPr>
            <p:ph idx="1"/>
          </p:nvPr>
        </p:nvSpPr>
        <p:spPr>
          <a:xfrm>
            <a:off x="1990090" y="908685"/>
            <a:ext cx="6817995" cy="831215"/>
          </a:xfrm>
        </p:spPr>
        <p:txBody>
          <a:bodyPr vert="horz" wrap="square" lIns="91440" tIns="45720" rIns="91440" bIns="45720" anchor="t" anchorCtr="0"/>
          <a:p>
            <a:pPr eaLnBrk="1" hangingPunct="1"/>
            <a:r>
              <a:rPr sz="2800" b="1" dirty="0"/>
              <a:t>本质上是用链表实现的邻接表</a:t>
            </a:r>
            <a:endParaRPr sz="2800" b="1" dirty="0"/>
          </a:p>
          <a:p>
            <a:pPr eaLnBrk="1" hangingPunct="1"/>
            <a:endParaRPr lang="zh-CN" altLang="en-US" sz="3150" b="1" dirty="0">
              <a:sym typeface="+mn-ea"/>
            </a:endParaRPr>
          </a:p>
        </p:txBody>
      </p:sp>
      <p:sp>
        <p:nvSpPr>
          <p:cNvPr id="12291" name="标题 1"/>
          <p:cNvSpPr>
            <a:spLocks noGrp="1"/>
          </p:cNvSpPr>
          <p:nvPr>
            <p:ph type="title"/>
          </p:nvPr>
        </p:nvSpPr>
        <p:spPr/>
        <p:txBody>
          <a:bodyPr vert="horz" wrap="square" lIns="91440" tIns="45720" rIns="91440" bIns="45720" anchor="ctr" anchorCtr="0"/>
          <a:p>
            <a:pPr eaLnBrk="1" hangingPunct="1"/>
            <a:r>
              <a:rPr lang="zh-CN" altLang="en-US" dirty="0"/>
              <a:t>邻接表</a:t>
            </a:r>
            <a:r>
              <a:rPr lang="zh-CN" altLang="en-US" dirty="0">
                <a:sym typeface="+mn-ea"/>
              </a:rPr>
              <a:t>存图</a:t>
            </a:r>
            <a:r>
              <a:rPr lang="en-US" altLang="zh-CN" dirty="0">
                <a:sym typeface="+mn-ea"/>
              </a:rPr>
              <a:t>_</a:t>
            </a:r>
            <a:r>
              <a:rPr lang="zh-CN" altLang="en-US" dirty="0">
                <a:sym typeface="+mn-ea"/>
              </a:rPr>
              <a:t>链式前向</a:t>
            </a:r>
            <a:r>
              <a:rPr lang="zh-CN" altLang="en-US" dirty="0">
                <a:sym typeface="+mn-ea"/>
              </a:rPr>
              <a:t>星实现</a:t>
            </a:r>
            <a:endParaRPr lang="zh-CN" altLang="en-US" dirty="0">
              <a:sym typeface="+mn-ea"/>
            </a:endParaRPr>
          </a:p>
        </p:txBody>
      </p:sp>
      <p:sp>
        <p:nvSpPr>
          <p:cNvPr id="44" name="椭圆 43"/>
          <p:cNvSpPr/>
          <p:nvPr/>
        </p:nvSpPr>
        <p:spPr>
          <a:xfrm>
            <a:off x="7635240" y="11252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8715375" y="69278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903460" y="112522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8139430" y="22053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9255760" y="220535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851140" y="1557020"/>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8067040" y="908685"/>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9147175" y="908685"/>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3"/>
            <a:endCxn id="47" idx="0"/>
          </p:cNvCxnSpPr>
          <p:nvPr/>
        </p:nvCxnSpPr>
        <p:spPr>
          <a:xfrm flipH="1">
            <a:off x="8355330" y="1061085"/>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5"/>
            <a:endCxn id="48" idx="0"/>
          </p:cNvCxnSpPr>
          <p:nvPr/>
        </p:nvCxnSpPr>
        <p:spPr>
          <a:xfrm>
            <a:off x="9083675" y="1061085"/>
            <a:ext cx="38798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9624060" y="1557020"/>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571230" y="2421255"/>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114665" y="764540"/>
            <a:ext cx="456565" cy="368300"/>
          </a:xfrm>
          <a:prstGeom prst="rect">
            <a:avLst/>
          </a:prstGeom>
          <a:noFill/>
        </p:spPr>
        <p:txBody>
          <a:bodyPr wrap="square" rtlCol="0">
            <a:spAutoFit/>
          </a:bodyPr>
          <a:p>
            <a:r>
              <a:rPr lang="en-US" altLang="zh-CN"/>
              <a:t>12</a:t>
            </a:r>
            <a:endParaRPr lang="en-US" altLang="zh-CN"/>
          </a:p>
        </p:txBody>
      </p:sp>
      <p:sp>
        <p:nvSpPr>
          <p:cNvPr id="7" name="文本框 6"/>
          <p:cNvSpPr txBox="1"/>
          <p:nvPr/>
        </p:nvSpPr>
        <p:spPr>
          <a:xfrm>
            <a:off x="9363075" y="756920"/>
            <a:ext cx="456565" cy="368300"/>
          </a:xfrm>
          <a:prstGeom prst="rect">
            <a:avLst/>
          </a:prstGeom>
          <a:noFill/>
        </p:spPr>
        <p:txBody>
          <a:bodyPr wrap="square" rtlCol="0">
            <a:spAutoFit/>
          </a:bodyPr>
          <a:p>
            <a:r>
              <a:rPr lang="en-US" altLang="zh-CN"/>
              <a:t>5</a:t>
            </a:r>
            <a:endParaRPr lang="en-US" altLang="zh-CN"/>
          </a:p>
        </p:txBody>
      </p:sp>
      <p:sp>
        <p:nvSpPr>
          <p:cNvPr id="8" name="文本框 7"/>
          <p:cNvSpPr txBox="1"/>
          <p:nvPr/>
        </p:nvSpPr>
        <p:spPr>
          <a:xfrm>
            <a:off x="7767320" y="1746885"/>
            <a:ext cx="456565" cy="368300"/>
          </a:xfrm>
          <a:prstGeom prst="rect">
            <a:avLst/>
          </a:prstGeom>
          <a:noFill/>
        </p:spPr>
        <p:txBody>
          <a:bodyPr wrap="square" rtlCol="0">
            <a:spAutoFit/>
          </a:bodyPr>
          <a:p>
            <a:r>
              <a:rPr lang="en-US" altLang="zh-CN"/>
              <a:t>3</a:t>
            </a:r>
            <a:endParaRPr lang="en-US" altLang="zh-CN"/>
          </a:p>
        </p:txBody>
      </p:sp>
      <p:sp>
        <p:nvSpPr>
          <p:cNvPr id="9" name="文本框 8"/>
          <p:cNvSpPr txBox="1"/>
          <p:nvPr/>
        </p:nvSpPr>
        <p:spPr>
          <a:xfrm>
            <a:off x="8355330" y="1372870"/>
            <a:ext cx="487680" cy="368300"/>
          </a:xfrm>
          <a:prstGeom prst="rect">
            <a:avLst/>
          </a:prstGeom>
          <a:noFill/>
        </p:spPr>
        <p:txBody>
          <a:bodyPr wrap="square" rtlCol="0">
            <a:spAutoFit/>
          </a:bodyPr>
          <a:p>
            <a:r>
              <a:rPr lang="en-US" altLang="zh-CN"/>
              <a:t>21</a:t>
            </a:r>
            <a:endParaRPr lang="en-US" altLang="zh-CN"/>
          </a:p>
        </p:txBody>
      </p:sp>
      <p:sp>
        <p:nvSpPr>
          <p:cNvPr id="10" name="文本框 9"/>
          <p:cNvSpPr txBox="1"/>
          <p:nvPr/>
        </p:nvSpPr>
        <p:spPr>
          <a:xfrm>
            <a:off x="9075420" y="1360805"/>
            <a:ext cx="487680" cy="368300"/>
          </a:xfrm>
          <a:prstGeom prst="rect">
            <a:avLst/>
          </a:prstGeom>
          <a:noFill/>
        </p:spPr>
        <p:txBody>
          <a:bodyPr wrap="square" rtlCol="0">
            <a:spAutoFit/>
          </a:bodyPr>
          <a:p>
            <a:r>
              <a:rPr lang="en-US" altLang="zh-CN"/>
              <a:t>13</a:t>
            </a:r>
            <a:endParaRPr lang="en-US" altLang="zh-CN"/>
          </a:p>
        </p:txBody>
      </p:sp>
      <p:sp>
        <p:nvSpPr>
          <p:cNvPr id="11" name="文本框 10"/>
          <p:cNvSpPr txBox="1"/>
          <p:nvPr/>
        </p:nvSpPr>
        <p:spPr>
          <a:xfrm>
            <a:off x="8715375" y="2052955"/>
            <a:ext cx="487680" cy="368300"/>
          </a:xfrm>
          <a:prstGeom prst="rect">
            <a:avLst/>
          </a:prstGeom>
          <a:noFill/>
        </p:spPr>
        <p:txBody>
          <a:bodyPr wrap="square" rtlCol="0">
            <a:spAutoFit/>
          </a:bodyPr>
          <a:p>
            <a:r>
              <a:rPr lang="en-US" altLang="zh-CN"/>
              <a:t>31</a:t>
            </a:r>
            <a:endParaRPr lang="en-US" altLang="zh-CN"/>
          </a:p>
        </p:txBody>
      </p:sp>
      <p:sp>
        <p:nvSpPr>
          <p:cNvPr id="12" name="文本框 11"/>
          <p:cNvSpPr txBox="1"/>
          <p:nvPr/>
        </p:nvSpPr>
        <p:spPr>
          <a:xfrm>
            <a:off x="9939655" y="1837055"/>
            <a:ext cx="487680" cy="368300"/>
          </a:xfrm>
          <a:prstGeom prst="rect">
            <a:avLst/>
          </a:prstGeom>
          <a:noFill/>
        </p:spPr>
        <p:txBody>
          <a:bodyPr wrap="square" rtlCol="0">
            <a:spAutoFit/>
          </a:bodyPr>
          <a:p>
            <a:r>
              <a:rPr lang="en-US" altLang="zh-CN"/>
              <a:t>50</a:t>
            </a:r>
            <a:endParaRPr lang="en-US" altLang="zh-CN"/>
          </a:p>
        </p:txBody>
      </p:sp>
      <p:graphicFrame>
        <p:nvGraphicFramePr>
          <p:cNvPr id="3" name="表格 2"/>
          <p:cNvGraphicFramePr/>
          <p:nvPr>
            <p:custDataLst>
              <p:tags r:id="rId1"/>
            </p:custDataLst>
          </p:nvPr>
        </p:nvGraphicFramePr>
        <p:xfrm>
          <a:off x="2351405" y="2131695"/>
          <a:ext cx="491490" cy="2423795"/>
        </p:xfrm>
        <a:graphic>
          <a:graphicData uri="http://schemas.openxmlformats.org/drawingml/2006/table">
            <a:tbl>
              <a:tblPr firstRow="1" bandRow="1">
                <a:tableStyleId>{5C22544A-7EE6-4342-B048-85BDC9FD1C3A}</a:tableStyleId>
              </a:tblPr>
              <a:tblGrid>
                <a:gridCol w="491490"/>
              </a:tblGrid>
              <a:tr h="290830">
                <a:tc>
                  <a:txBody>
                    <a:bodyPr/>
                    <a:p>
                      <a:pPr algn="ctr">
                        <a:buNone/>
                      </a:pPr>
                      <a:r>
                        <a:rPr lang="zh-CN" altLang="en-US" sz="1000"/>
                        <a:t>表头</a:t>
                      </a:r>
                      <a:endParaRPr lang="zh-CN" altLang="en-US" sz="1000"/>
                    </a:p>
                  </a:txBody>
                  <a:tcPr anchor="ctr" anchorCtr="0"/>
                </a:tc>
              </a:tr>
              <a:tr h="426720">
                <a:tc>
                  <a:txBody>
                    <a:bodyPr/>
                    <a:p>
                      <a:pPr algn="ctr">
                        <a:buNone/>
                      </a:pPr>
                      <a:r>
                        <a:rPr lang="en-US" altLang="zh-CN" sz="1600"/>
                        <a:t>7</a:t>
                      </a:r>
                      <a:endParaRPr lang="en-US" altLang="zh-CN" sz="1600"/>
                    </a:p>
                  </a:txBody>
                  <a:tcPr anchor="ctr" anchorCtr="0"/>
                </a:tc>
              </a:tr>
              <a:tr h="426720">
                <a:tc>
                  <a:txBody>
                    <a:bodyPr/>
                    <a:p>
                      <a:pPr algn="ctr">
                        <a:buNone/>
                      </a:pPr>
                      <a:r>
                        <a:rPr lang="en-US" altLang="zh-CN" sz="1600"/>
                        <a:t>2</a:t>
                      </a:r>
                      <a:endParaRPr lang="en-US" altLang="zh-CN" sz="1600"/>
                    </a:p>
                  </a:txBody>
                  <a:tcPr anchor="ctr" anchorCtr="0"/>
                </a:tc>
              </a:tr>
              <a:tr h="426720">
                <a:tc>
                  <a:txBody>
                    <a:bodyPr/>
                    <a:p>
                      <a:pPr algn="ctr">
                        <a:buNone/>
                      </a:pPr>
                      <a:r>
                        <a:rPr lang="en-US" altLang="zh-CN" sz="1600"/>
                        <a:t>3</a:t>
                      </a:r>
                      <a:endParaRPr lang="en-US" altLang="zh-CN" sz="1600"/>
                    </a:p>
                  </a:txBody>
                  <a:tcPr anchor="ctr" anchorCtr="0"/>
                </a:tc>
              </a:tr>
              <a:tr h="426085">
                <a:tc>
                  <a:txBody>
                    <a:bodyPr/>
                    <a:p>
                      <a:pPr algn="ctr">
                        <a:buNone/>
                      </a:pPr>
                      <a:r>
                        <a:rPr lang="en-US" altLang="zh-CN" sz="1600"/>
                        <a:t>4</a:t>
                      </a:r>
                      <a:endParaRPr lang="en-US" altLang="zh-CN" sz="1600"/>
                    </a:p>
                  </a:txBody>
                  <a:tcPr anchor="ctr" anchorCtr="0"/>
                </a:tc>
              </a:tr>
              <a:tr h="426720">
                <a:tc>
                  <a:txBody>
                    <a:bodyPr/>
                    <a:p>
                      <a:pPr algn="ctr">
                        <a:buNone/>
                      </a:pPr>
                      <a:r>
                        <a:rPr lang="en-US" altLang="zh-CN" sz="1600"/>
                        <a:t>5</a:t>
                      </a:r>
                      <a:endParaRPr lang="en-US" altLang="zh-CN" sz="1600"/>
                    </a:p>
                  </a:txBody>
                  <a:tcPr anchor="ctr" anchorCtr="0"/>
                </a:tc>
              </a:tr>
            </a:tbl>
          </a:graphicData>
        </a:graphic>
      </p:graphicFrame>
      <p:graphicFrame>
        <p:nvGraphicFramePr>
          <p:cNvPr id="15" name="表格 14"/>
          <p:cNvGraphicFramePr/>
          <p:nvPr/>
        </p:nvGraphicFramePr>
        <p:xfrm>
          <a:off x="2701290" y="4869180"/>
          <a:ext cx="951230" cy="297180"/>
        </p:xfrm>
        <a:graphic>
          <a:graphicData uri="http://schemas.openxmlformats.org/drawingml/2006/table">
            <a:tbl>
              <a:tblPr firstRow="1" bandRow="1">
                <a:tableStyleId>{5C22544A-7EE6-4342-B048-85BDC9FD1C3A}</a:tableStyleId>
              </a:tblPr>
              <a:tblGrid>
                <a:gridCol w="286385"/>
                <a:gridCol w="431165"/>
                <a:gridCol w="233680"/>
              </a:tblGrid>
              <a:tr h="297180">
                <a:tc>
                  <a:txBody>
                    <a:bodyPr/>
                    <a:p>
                      <a:pPr>
                        <a:buNone/>
                      </a:pPr>
                      <a:r>
                        <a:rPr lang="en-US" altLang="zh-CN"/>
                        <a:t>2</a:t>
                      </a:r>
                      <a:endParaRPr lang="en-US" altLang="zh-CN"/>
                    </a:p>
                  </a:txBody>
                  <a:tcPr/>
                </a:tc>
                <a:tc>
                  <a:txBody>
                    <a:bodyPr/>
                    <a:p>
                      <a:pPr>
                        <a:buNone/>
                      </a:pPr>
                      <a:r>
                        <a:rPr lang="en-US" altLang="zh-CN"/>
                        <a:t>12</a:t>
                      </a:r>
                      <a:endParaRPr lang="en-US" altLang="zh-CN"/>
                    </a:p>
                  </a:txBody>
                  <a:tcPr/>
                </a:tc>
                <a:tc>
                  <a:txBody>
                    <a:bodyPr/>
                    <a:p>
                      <a:pPr>
                        <a:buNone/>
                      </a:pPr>
                      <a:endParaRPr lang="en-US" altLang="zh-CN"/>
                    </a:p>
                  </a:txBody>
                  <a:tcPr/>
                </a:tc>
              </a:tr>
            </a:tbl>
          </a:graphicData>
        </a:graphic>
      </p:graphicFrame>
      <p:graphicFrame>
        <p:nvGraphicFramePr>
          <p:cNvPr id="16" name="表格 15"/>
          <p:cNvGraphicFramePr/>
          <p:nvPr/>
        </p:nvGraphicFramePr>
        <p:xfrm>
          <a:off x="6847205" y="486346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3</a:t>
                      </a:r>
                      <a:endParaRPr lang="en-US" altLang="zh-CN"/>
                    </a:p>
                  </a:txBody>
                  <a:tcPr/>
                </a:tc>
                <a:tc>
                  <a:txBody>
                    <a:bodyPr/>
                    <a:p>
                      <a:pPr>
                        <a:buNone/>
                      </a:pPr>
                      <a:r>
                        <a:rPr lang="en-US" altLang="zh-CN"/>
                        <a:t>21</a:t>
                      </a:r>
                      <a:endParaRPr lang="en-US" altLang="zh-CN"/>
                    </a:p>
                  </a:txBody>
                  <a:tcPr/>
                </a:tc>
              </a:tr>
            </a:tbl>
          </a:graphicData>
        </a:graphic>
      </p:graphicFrame>
      <p:graphicFrame>
        <p:nvGraphicFramePr>
          <p:cNvPr id="20" name="表格 19"/>
          <p:cNvGraphicFramePr/>
          <p:nvPr/>
        </p:nvGraphicFramePr>
        <p:xfrm>
          <a:off x="7658735" y="4863465"/>
          <a:ext cx="857250" cy="297180"/>
        </p:xfrm>
        <a:graphic>
          <a:graphicData uri="http://schemas.openxmlformats.org/drawingml/2006/table">
            <a:tbl>
              <a:tblPr firstRow="1" bandRow="1">
                <a:tableStyleId>{5C22544A-7EE6-4342-B048-85BDC9FD1C3A}</a:tableStyleId>
              </a:tblPr>
              <a:tblGrid>
                <a:gridCol w="339090"/>
                <a:gridCol w="518160"/>
              </a:tblGrid>
              <a:tr h="297180">
                <a:tc>
                  <a:txBody>
                    <a:bodyPr/>
                    <a:p>
                      <a:pPr>
                        <a:buNone/>
                      </a:pPr>
                      <a:r>
                        <a:rPr lang="en-US" altLang="zh-CN"/>
                        <a:t>4</a:t>
                      </a:r>
                      <a:endParaRPr lang="en-US" altLang="zh-CN"/>
                    </a:p>
                  </a:txBody>
                  <a:tcPr/>
                </a:tc>
                <a:tc>
                  <a:txBody>
                    <a:bodyPr/>
                    <a:p>
                      <a:pPr>
                        <a:buNone/>
                      </a:pPr>
                      <a:r>
                        <a:rPr lang="en-US" altLang="zh-CN"/>
                        <a:t>5</a:t>
                      </a:r>
                      <a:endParaRPr lang="en-US" altLang="zh-CN"/>
                    </a:p>
                  </a:txBody>
                  <a:tcPr/>
                </a:tc>
              </a:tr>
            </a:tbl>
          </a:graphicData>
        </a:graphic>
      </p:graphicFrame>
      <p:graphicFrame>
        <p:nvGraphicFramePr>
          <p:cNvPr id="21" name="表格 20"/>
          <p:cNvGraphicFramePr/>
          <p:nvPr/>
        </p:nvGraphicFramePr>
        <p:xfrm>
          <a:off x="3735070" y="4869180"/>
          <a:ext cx="624840" cy="297180"/>
        </p:xfrm>
        <a:graphic>
          <a:graphicData uri="http://schemas.openxmlformats.org/drawingml/2006/table">
            <a:tbl>
              <a:tblPr firstRow="1" bandRow="1">
                <a:tableStyleId>{5C22544A-7EE6-4342-B048-85BDC9FD1C3A}</a:tableStyleId>
              </a:tblPr>
              <a:tblGrid>
                <a:gridCol w="208280"/>
                <a:gridCol w="208280"/>
                <a:gridCol w="208280"/>
              </a:tblGrid>
              <a:tr h="297180">
                <a:tc>
                  <a:txBody>
                    <a:bodyPr/>
                    <a:p>
                      <a:pPr>
                        <a:buNone/>
                      </a:pPr>
                      <a:r>
                        <a:rPr lang="en-US" altLang="zh-CN"/>
                        <a:t>3</a:t>
                      </a:r>
                      <a:endParaRPr lang="en-US" altLang="zh-CN"/>
                    </a:p>
                  </a:txBody>
                  <a:tcPr/>
                </a:tc>
                <a:tc>
                  <a:txBody>
                    <a:bodyPr/>
                    <a:p>
                      <a:pPr>
                        <a:buNone/>
                      </a:pPr>
                      <a:r>
                        <a:rPr lang="en-US" altLang="zh-CN"/>
                        <a:t>3</a:t>
                      </a:r>
                      <a:endParaRPr lang="en-US" altLang="zh-CN"/>
                    </a:p>
                  </a:txBody>
                  <a:tcPr/>
                </a:tc>
                <a:tc>
                  <a:txBody>
                    <a:bodyPr/>
                    <a:p>
                      <a:pPr>
                        <a:buNone/>
                      </a:pPr>
                      <a:endParaRPr lang="en-US" altLang="zh-CN"/>
                    </a:p>
                  </a:txBody>
                  <a:tcPr/>
                </a:tc>
              </a:tr>
            </a:tbl>
          </a:graphicData>
        </a:graphic>
      </p:graphicFrame>
      <p:graphicFrame>
        <p:nvGraphicFramePr>
          <p:cNvPr id="22" name="表格 21"/>
          <p:cNvGraphicFramePr/>
          <p:nvPr/>
        </p:nvGraphicFramePr>
        <p:xfrm>
          <a:off x="4501515" y="4869180"/>
          <a:ext cx="859790" cy="297180"/>
        </p:xfrm>
        <a:graphic>
          <a:graphicData uri="http://schemas.openxmlformats.org/drawingml/2006/table">
            <a:tbl>
              <a:tblPr firstRow="1" bandRow="1">
                <a:tableStyleId>{5C22544A-7EE6-4342-B048-85BDC9FD1C3A}</a:tableStyleId>
              </a:tblPr>
              <a:tblGrid>
                <a:gridCol w="259715"/>
                <a:gridCol w="391795"/>
                <a:gridCol w="208280"/>
              </a:tblGrid>
              <a:tr h="297180">
                <a:tc>
                  <a:txBody>
                    <a:bodyPr/>
                    <a:p>
                      <a:pPr>
                        <a:buNone/>
                      </a:pPr>
                      <a:r>
                        <a:rPr lang="en-US" altLang="zh-CN"/>
                        <a:t>5</a:t>
                      </a:r>
                      <a:endParaRPr lang="en-US" altLang="zh-CN"/>
                    </a:p>
                  </a:txBody>
                  <a:tcPr/>
                </a:tc>
                <a:tc>
                  <a:txBody>
                    <a:bodyPr/>
                    <a:p>
                      <a:pPr>
                        <a:buNone/>
                      </a:pPr>
                      <a:r>
                        <a:rPr lang="en-US" altLang="zh-CN"/>
                        <a:t>31</a:t>
                      </a:r>
                      <a:endParaRPr lang="en-US" altLang="zh-CN"/>
                    </a:p>
                  </a:txBody>
                  <a:tcPr/>
                </a:tc>
                <a:tc>
                  <a:txBody>
                    <a:bodyPr/>
                    <a:p>
                      <a:pPr>
                        <a:buNone/>
                      </a:pPr>
                      <a:endParaRPr lang="en-US" altLang="zh-CN"/>
                    </a:p>
                  </a:txBody>
                  <a:tcPr/>
                </a:tc>
              </a:tr>
            </a:tbl>
          </a:graphicData>
        </a:graphic>
      </p:graphicFrame>
      <p:graphicFrame>
        <p:nvGraphicFramePr>
          <p:cNvPr id="23" name="表格 22"/>
          <p:cNvGraphicFramePr/>
          <p:nvPr/>
        </p:nvGraphicFramePr>
        <p:xfrm>
          <a:off x="8507095" y="4863465"/>
          <a:ext cx="640080" cy="297180"/>
        </p:xfrm>
        <a:graphic>
          <a:graphicData uri="http://schemas.openxmlformats.org/drawingml/2006/table">
            <a:tbl>
              <a:tblPr firstRow="1" bandRow="1">
                <a:tableStyleId>{5C22544A-7EE6-4342-B048-85BDC9FD1C3A}</a:tableStyleId>
              </a:tblPr>
              <a:tblGrid>
                <a:gridCol w="253365"/>
                <a:gridCol w="386715"/>
              </a:tblGrid>
              <a:tr h="297180">
                <a:tc>
                  <a:txBody>
                    <a:bodyPr/>
                    <a:p>
                      <a:pPr>
                        <a:buNone/>
                      </a:pPr>
                      <a:r>
                        <a:rPr lang="en-US" altLang="zh-CN"/>
                        <a:t>5</a:t>
                      </a:r>
                      <a:endParaRPr lang="en-US" altLang="zh-CN"/>
                    </a:p>
                  </a:txBody>
                  <a:tcPr/>
                </a:tc>
                <a:tc>
                  <a:txBody>
                    <a:bodyPr/>
                    <a:p>
                      <a:pPr>
                        <a:buNone/>
                      </a:pPr>
                      <a:r>
                        <a:rPr lang="en-US" altLang="zh-CN"/>
                        <a:t>13</a:t>
                      </a:r>
                      <a:endParaRPr lang="en-US" altLang="zh-CN"/>
                    </a:p>
                  </a:txBody>
                  <a:tcPr/>
                </a:tc>
              </a:tr>
            </a:tbl>
          </a:graphicData>
        </a:graphic>
      </p:graphicFrame>
      <p:graphicFrame>
        <p:nvGraphicFramePr>
          <p:cNvPr id="26" name="表格 25"/>
          <p:cNvGraphicFramePr/>
          <p:nvPr/>
        </p:nvGraphicFramePr>
        <p:xfrm>
          <a:off x="5502910" y="4878070"/>
          <a:ext cx="945515" cy="297180"/>
        </p:xfrm>
        <a:graphic>
          <a:graphicData uri="http://schemas.openxmlformats.org/drawingml/2006/table">
            <a:tbl>
              <a:tblPr firstRow="1" bandRow="1">
                <a:tableStyleId>{5C22544A-7EE6-4342-B048-85BDC9FD1C3A}</a:tableStyleId>
              </a:tblPr>
              <a:tblGrid>
                <a:gridCol w="285115"/>
                <a:gridCol w="452120"/>
                <a:gridCol w="208280"/>
              </a:tblGrid>
              <a:tr h="297180">
                <a:tc>
                  <a:txBody>
                    <a:bodyPr/>
                    <a:p>
                      <a:pPr>
                        <a:buNone/>
                      </a:pPr>
                      <a:r>
                        <a:rPr lang="en-US" altLang="zh-CN"/>
                        <a:t>5</a:t>
                      </a:r>
                      <a:endParaRPr lang="en-US" altLang="zh-CN"/>
                    </a:p>
                  </a:txBody>
                  <a:tcPr/>
                </a:tc>
                <a:tc>
                  <a:txBody>
                    <a:bodyPr/>
                    <a:p>
                      <a:pPr>
                        <a:buNone/>
                      </a:pPr>
                      <a:r>
                        <a:rPr lang="en-US" altLang="zh-CN"/>
                        <a:t>50</a:t>
                      </a:r>
                      <a:endParaRPr lang="en-US" altLang="zh-CN"/>
                    </a:p>
                  </a:txBody>
                  <a:tcPr/>
                </a:tc>
                <a:tc>
                  <a:txBody>
                    <a:bodyPr/>
                    <a:p>
                      <a:pPr>
                        <a:buNone/>
                      </a:pPr>
                      <a:endParaRPr lang="en-US" altLang="zh-CN"/>
                    </a:p>
                  </a:txBody>
                  <a:tcPr/>
                </a:tc>
              </a:tr>
            </a:tbl>
          </a:graphicData>
        </a:graphic>
      </p:graphicFrame>
      <p:cxnSp>
        <p:nvCxnSpPr>
          <p:cNvPr id="27" name="肘形连接符 26"/>
          <p:cNvCxnSpPr>
            <a:endCxn id="23" idx="0"/>
          </p:cNvCxnSpPr>
          <p:nvPr/>
        </p:nvCxnSpPr>
        <p:spPr>
          <a:xfrm>
            <a:off x="2783840" y="2708910"/>
            <a:ext cx="6043295" cy="2154555"/>
          </a:xfrm>
          <a:prstGeom prst="bentConnector2">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H="1" flipV="1">
            <a:off x="2378710" y="2978785"/>
            <a:ext cx="1624330" cy="2181860"/>
          </a:xfrm>
          <a:prstGeom prst="bentConnector4">
            <a:avLst>
              <a:gd name="adj1" fmla="val -31626"/>
              <a:gd name="adj2" fmla="val 129685"/>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32" name="肘形连接符 31"/>
          <p:cNvCxnSpPr/>
          <p:nvPr/>
        </p:nvCxnSpPr>
        <p:spPr>
          <a:xfrm>
            <a:off x="2351405" y="3429000"/>
            <a:ext cx="2639695" cy="1737360"/>
          </a:xfrm>
          <a:prstGeom prst="bentConnector4">
            <a:avLst>
              <a:gd name="adj1" fmla="val -12316"/>
              <a:gd name="adj2" fmla="val 147514"/>
            </a:avLst>
          </a:prstGeom>
          <a:ln w="28575">
            <a:tailEnd type="arrow" w="med" len="med"/>
          </a:ln>
        </p:spPr>
        <p:style>
          <a:lnRef idx="1">
            <a:schemeClr val="accent3"/>
          </a:lnRef>
          <a:fillRef idx="0">
            <a:schemeClr val="accent3"/>
          </a:fillRef>
          <a:effectRef idx="0">
            <a:schemeClr val="accent3"/>
          </a:effectRef>
          <a:fontRef idx="minor">
            <a:schemeClr val="tx1"/>
          </a:fontRef>
        </p:style>
      </p:cxnSp>
      <p:cxnSp>
        <p:nvCxnSpPr>
          <p:cNvPr id="33" name="肘形连接符 32"/>
          <p:cNvCxnSpPr>
            <a:endCxn id="26" idx="2"/>
          </p:cNvCxnSpPr>
          <p:nvPr/>
        </p:nvCxnSpPr>
        <p:spPr>
          <a:xfrm>
            <a:off x="2631440" y="3870325"/>
            <a:ext cx="3344545" cy="1304925"/>
          </a:xfrm>
          <a:prstGeom prst="bentConnector4">
            <a:avLst>
              <a:gd name="adj1" fmla="val -13290"/>
              <a:gd name="adj2" fmla="val 176204"/>
            </a:avLst>
          </a:prstGeom>
          <a:ln w="28575">
            <a:tailEnd type="arrow" w="med" len="med"/>
          </a:ln>
        </p:spPr>
        <p:style>
          <a:lnRef idx="1">
            <a:schemeClr val="accent4"/>
          </a:lnRef>
          <a:fillRef idx="0">
            <a:schemeClr val="accent4"/>
          </a:fillRef>
          <a:effectRef idx="0">
            <a:schemeClr val="accent4"/>
          </a:effectRef>
          <a:fontRef idx="minor">
            <a:schemeClr val="tx1"/>
          </a:fontRef>
        </p:style>
      </p:cxnSp>
      <p:cxnSp>
        <p:nvCxnSpPr>
          <p:cNvPr id="2" name="肘形连接符 1"/>
          <p:cNvCxnSpPr>
            <a:stCxn id="16" idx="1"/>
            <a:endCxn id="15" idx="0"/>
          </p:cNvCxnSpPr>
          <p:nvPr/>
        </p:nvCxnSpPr>
        <p:spPr>
          <a:xfrm rot="10800000">
            <a:off x="3176905" y="4868545"/>
            <a:ext cx="3670300" cy="142875"/>
          </a:xfrm>
          <a:prstGeom prst="bentConnector4">
            <a:avLst>
              <a:gd name="adj1" fmla="val 4982"/>
              <a:gd name="adj2" fmla="val 270667"/>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肘形连接符 3"/>
          <p:cNvCxnSpPr>
            <a:stCxn id="20" idx="1"/>
            <a:endCxn id="16" idx="0"/>
          </p:cNvCxnSpPr>
          <p:nvPr/>
        </p:nvCxnSpPr>
        <p:spPr>
          <a:xfrm rot="10800000">
            <a:off x="7167245" y="4863465"/>
            <a:ext cx="491490" cy="148590"/>
          </a:xfrm>
          <a:prstGeom prst="bentConnector4">
            <a:avLst>
              <a:gd name="adj1" fmla="val 17442"/>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a:stCxn id="23" idx="1"/>
            <a:endCxn id="20" idx="0"/>
          </p:cNvCxnSpPr>
          <p:nvPr/>
        </p:nvCxnSpPr>
        <p:spPr>
          <a:xfrm rot="10800000">
            <a:off x="7978775" y="4863465"/>
            <a:ext cx="528320" cy="148590"/>
          </a:xfrm>
          <a:prstGeom prst="bentConnector4">
            <a:avLst>
              <a:gd name="adj1" fmla="val 19712"/>
              <a:gd name="adj2" fmla="val 260256"/>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288530" y="5361305"/>
            <a:ext cx="1786890" cy="368300"/>
          </a:xfrm>
          <a:prstGeom prst="rect">
            <a:avLst/>
          </a:prstGeom>
          <a:noFill/>
        </p:spPr>
        <p:txBody>
          <a:bodyPr wrap="square" rtlCol="0">
            <a:spAutoFit/>
          </a:bodyPr>
          <a:p>
            <a:r>
              <a:rPr lang="zh-CN" altLang="en-US"/>
              <a:t>静态数组存</a:t>
            </a:r>
            <a:r>
              <a:rPr lang="zh-CN" altLang="en-US"/>
              <a:t>边</a:t>
            </a:r>
            <a:endParaRPr lang="zh-CN" altLang="en-US"/>
          </a:p>
        </p:txBody>
      </p:sp>
      <p:sp>
        <p:nvSpPr>
          <p:cNvPr id="14" name="文本框 13"/>
          <p:cNvSpPr txBox="1"/>
          <p:nvPr/>
        </p:nvSpPr>
        <p:spPr>
          <a:xfrm>
            <a:off x="2999740" y="2789555"/>
            <a:ext cx="5396230" cy="1753235"/>
          </a:xfrm>
          <a:prstGeom prst="rect">
            <a:avLst/>
          </a:prstGeom>
          <a:noFill/>
        </p:spPr>
        <p:txBody>
          <a:bodyPr wrap="square" rtlCol="0" anchor="t">
            <a:spAutoFit/>
          </a:bodyPr>
          <a:p>
            <a:pPr marL="343535" lvl="1" indent="0" eaLnBrk="1" hangingPunct="1">
              <a:buNone/>
            </a:pPr>
            <a:r>
              <a:rPr lang="en-US" altLang="zh-CN" sz="1800" b="1" dirty="0">
                <a:sym typeface="+mn-ea"/>
              </a:rPr>
              <a:t>void</a:t>
            </a:r>
            <a:r>
              <a:rPr lang="zh-CN" altLang="en-US" sz="1800" b="1" dirty="0">
                <a:sym typeface="+mn-ea"/>
              </a:rPr>
              <a:t> add_edge(int u,int v</a:t>
            </a:r>
            <a:r>
              <a:rPr lang="en-US" altLang="zh-CN" sz="1800" b="1" dirty="0">
                <a:sym typeface="+mn-ea"/>
              </a:rPr>
              <a:t>,int w</a:t>
            </a:r>
            <a:r>
              <a:rPr lang="zh-CN" altLang="en-US" sz="1800" b="1" dirty="0">
                <a:sym typeface="+mn-ea"/>
              </a:rPr>
              <a:t>){//添加一条边</a:t>
            </a:r>
            <a:endParaRPr lang="zh-CN" altLang="en-US" sz="1800" b="1" dirty="0"/>
          </a:p>
          <a:p>
            <a:pPr marL="343535" lvl="1" indent="0" eaLnBrk="1" hangingPunct="1">
              <a:buNone/>
            </a:pPr>
            <a:r>
              <a:rPr lang="zh-CN" altLang="en-US" sz="1800" b="1" dirty="0">
                <a:sym typeface="+mn-ea"/>
              </a:rPr>
              <a:t>	</a:t>
            </a:r>
            <a:r>
              <a:rPr lang="en-US" altLang="zh-CN" sz="1800" b="1" dirty="0">
                <a:sym typeface="+mn-ea"/>
              </a:rPr>
              <a:t>e_cnt++;//</a:t>
            </a:r>
            <a:r>
              <a:rPr lang="zh-CN" altLang="en-US" sz="1800" b="1" dirty="0">
                <a:sym typeface="+mn-ea"/>
              </a:rPr>
              <a:t>边存储</a:t>
            </a:r>
            <a:r>
              <a:rPr lang="zh-CN" altLang="en-US" sz="1800" b="1" dirty="0">
                <a:sym typeface="+mn-ea"/>
              </a:rPr>
              <a:t>数据定</a:t>
            </a:r>
            <a:r>
              <a:rPr lang="zh-CN" altLang="en-US" sz="1800" b="1" dirty="0">
                <a:sym typeface="+mn-ea"/>
              </a:rPr>
              <a:t>位</a:t>
            </a:r>
            <a:endParaRPr lang="zh-CN" altLang="en-US" sz="1800" b="1" dirty="0">
              <a:sym typeface="+mn-ea"/>
            </a:endParaRPr>
          </a:p>
          <a:p>
            <a:pPr marL="343535" lvl="1" indent="0" eaLnBrk="1" hangingPunct="1">
              <a:buNone/>
            </a:pPr>
            <a:r>
              <a:rPr lang="zh-CN" altLang="en-US" sz="1800" b="1" dirty="0">
                <a:sym typeface="+mn-ea"/>
              </a:rPr>
              <a:t> </a:t>
            </a:r>
            <a:r>
              <a:rPr lang="en-US" altLang="zh-CN" sz="1800" b="1" dirty="0">
                <a:sym typeface="+mn-ea"/>
              </a:rPr>
              <a:t>          Map</a:t>
            </a:r>
            <a:r>
              <a:rPr lang="zh-CN" altLang="en-US" sz="1800" b="1" dirty="0">
                <a:sym typeface="+mn-ea"/>
              </a:rPr>
              <a:t>[</a:t>
            </a:r>
            <a:r>
              <a:rPr lang="en-US" altLang="zh-CN" sz="1800" b="1" dirty="0">
                <a:sym typeface="+mn-ea"/>
              </a:rPr>
              <a:t>e_cnt</a:t>
            </a:r>
            <a:r>
              <a:rPr lang="zh-CN" altLang="en-US" sz="1800" b="1" dirty="0">
                <a:sym typeface="+mn-ea"/>
              </a:rPr>
              <a:t>]</a:t>
            </a:r>
            <a:r>
              <a:rPr lang="en-US" altLang="zh-CN" sz="1800" b="1" dirty="0">
                <a:sym typeface="+mn-ea"/>
              </a:rPr>
              <a:t>={u,</a:t>
            </a:r>
            <a:r>
              <a:rPr lang="zh-CN" altLang="en-US" sz="1800" b="1" dirty="0">
                <a:sym typeface="+mn-ea"/>
              </a:rPr>
              <a:t>v</a:t>
            </a:r>
            <a:r>
              <a:rPr lang="en-US" altLang="zh-CN" sz="1800" b="1" dirty="0">
                <a:sym typeface="+mn-ea"/>
              </a:rPr>
              <a:t>,w,0}</a:t>
            </a:r>
            <a:r>
              <a:rPr lang="zh-CN" altLang="en-US" sz="1800" b="1" dirty="0">
                <a:sym typeface="+mn-ea"/>
              </a:rPr>
              <a:t>;</a:t>
            </a:r>
            <a:endParaRPr lang="zh-CN" altLang="en-US" sz="1800" b="1" dirty="0">
              <a:sym typeface="+mn-ea"/>
            </a:endParaRPr>
          </a:p>
          <a:p>
            <a:pPr marL="343535" lvl="1" indent="0" eaLnBrk="1" hangingPunct="1">
              <a:buNone/>
            </a:pPr>
            <a:r>
              <a:rPr lang="zh-CN" altLang="en-US" sz="1800" b="1" dirty="0">
                <a:sym typeface="+mn-ea"/>
              </a:rPr>
              <a:t> </a:t>
            </a:r>
            <a:r>
              <a:rPr lang="en-US" altLang="zh-CN" sz="1800" b="1" dirty="0">
                <a:sym typeface="+mn-ea"/>
              </a:rPr>
              <a:t>          Map[e_cnt].nxt=head[u];//</a:t>
            </a:r>
            <a:r>
              <a:rPr lang="zh-CN" altLang="en-US" sz="1800" b="1" dirty="0">
                <a:sym typeface="+mn-ea"/>
              </a:rPr>
              <a:t>握手</a:t>
            </a:r>
            <a:endParaRPr lang="zh-CN" altLang="en-US" sz="1800" b="1" dirty="0">
              <a:sym typeface="+mn-ea"/>
            </a:endParaRPr>
          </a:p>
          <a:p>
            <a:pPr marL="343535" lvl="1" indent="0" eaLnBrk="1" hangingPunct="1">
              <a:buNone/>
            </a:pPr>
            <a:r>
              <a:rPr lang="zh-CN" altLang="en-US" sz="1800" b="1" dirty="0">
                <a:sym typeface="+mn-ea"/>
              </a:rPr>
              <a:t> </a:t>
            </a:r>
            <a:r>
              <a:rPr lang="en-US" altLang="zh-CN" sz="1800" b="1" dirty="0">
                <a:sym typeface="+mn-ea"/>
              </a:rPr>
              <a:t>          head[u]=e_cnt;//</a:t>
            </a:r>
            <a:r>
              <a:rPr lang="zh-CN" altLang="en-US" sz="1800" b="1" dirty="0">
                <a:sym typeface="+mn-ea"/>
              </a:rPr>
              <a:t>重新确定链头位置</a:t>
            </a:r>
            <a:endParaRPr lang="zh-CN" altLang="en-US" sz="1800" b="1" dirty="0">
              <a:sym typeface="+mn-ea"/>
            </a:endParaRPr>
          </a:p>
          <a:p>
            <a:pPr marL="343535" lvl="1" indent="0" eaLnBrk="1" hangingPunct="1">
              <a:buNone/>
            </a:pPr>
            <a:r>
              <a:rPr lang="zh-CN" altLang="en-US" sz="1800" b="1" dirty="0">
                <a:sym typeface="+mn-ea"/>
              </a:rPr>
              <a:t>}</a:t>
            </a:r>
            <a:endParaRPr lang="zh-CN" altLang="en-US" sz="1800" b="1" dirty="0">
              <a:sym typeface="+mn-ea"/>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all" spc="0" normalizeH="0" baseline="0" noProof="0" smtClean="0">
                <a:ln>
                  <a:noFill/>
                </a:ln>
                <a:solidFill>
                  <a:schemeClr val="tx2"/>
                </a:solidFill>
                <a:effectLst/>
                <a:uLnTx/>
                <a:uFillTx/>
                <a:latin typeface="+mj-lt"/>
                <a:ea typeface="+mj-ea"/>
                <a:cs typeface="+mj-cs"/>
              </a:rPr>
              <a:t>图的遍历</a:t>
            </a:r>
            <a:endParaRPr kumimoji="0" lang="zh-CN" altLang="en-US" sz="4400" b="0" i="0" u="none" strike="noStrike" kern="1200" cap="all" spc="0" normalizeH="0" baseline="0" noProof="0">
              <a:ln>
                <a:noFill/>
              </a:ln>
              <a:solidFill>
                <a:schemeClr val="tx2"/>
              </a:solidFill>
              <a:effectLst/>
              <a:uLnTx/>
              <a:uFillTx/>
              <a:latin typeface="+mj-lt"/>
              <a:ea typeface="+mj-ea"/>
              <a:cs typeface="+mj-cs"/>
            </a:endParaRPr>
          </a:p>
        </p:txBody>
      </p:sp>
      <p:sp>
        <p:nvSpPr>
          <p:cNvPr id="3" name="文本占位符 2"/>
          <p:cNvSpPr>
            <a:spLocks noGrp="1"/>
          </p:cNvSpPr>
          <p:nvPr>
            <p:ph type="body" idx="1"/>
          </p:nvPr>
        </p:nvSpPr>
        <p:spPr>
          <a:xfrm>
            <a:off x="2209800" y="1428750"/>
            <a:ext cx="7772400" cy="1500188"/>
          </a:xfrm>
        </p:spPr>
        <p:txBody>
          <a:bodyPr vert="horz" wrap="square" lIns="91440" tIns="45720" rIns="91440" bIns="45720" numCol="1" rtlCol="0" anchor="b" anchorCtr="0" compatLnSpc="1">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endParaRPr kumimoji="0" lang="zh-CN" altLang="en-US" sz="20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a:spLocks noGrp="1"/>
          </p:cNvSpPr>
          <p:nvPr>
            <p:ph type="title"/>
          </p:nvPr>
        </p:nvSpPr>
        <p:spPr/>
        <p:txBody>
          <a:bodyPr vert="horz" wrap="square" lIns="91440" tIns="45720" rIns="91440" bIns="45720" anchor="ctr" anchorCtr="0"/>
          <a:p>
            <a:pPr eaLnBrk="1" hangingPunct="1"/>
            <a:r>
              <a:rPr lang="zh-CN" altLang="en-US" dirty="0"/>
              <a:t>图的遍历</a:t>
            </a:r>
            <a:endParaRPr lang="zh-CN" altLang="en-US" dirty="0"/>
          </a:p>
        </p:txBody>
      </p:sp>
      <p:sp>
        <p:nvSpPr>
          <p:cNvPr id="40963" name="内容占位符 2"/>
          <p:cNvSpPr>
            <a:spLocks noGrp="1"/>
          </p:cNvSpPr>
          <p:nvPr>
            <p:ph idx="1"/>
          </p:nvPr>
        </p:nvSpPr>
        <p:spPr>
          <a:xfrm>
            <a:off x="1524000" y="1600200"/>
            <a:ext cx="9144000" cy="4525963"/>
          </a:xfrm>
        </p:spPr>
        <p:txBody>
          <a:bodyPr vert="horz" wrap="square" lIns="91440" tIns="45720" rIns="91440" bIns="45720" anchor="t" anchorCtr="0"/>
          <a:p>
            <a:pPr eaLnBrk="1" hangingPunct="1">
              <a:spcBef>
                <a:spcPct val="50000"/>
              </a:spcBef>
            </a:pPr>
            <a:r>
              <a:rPr lang="zh-CN" altLang="en-US" sz="2800" b="1" dirty="0">
                <a:latin typeface="华文楷体" panose="02010600040101010101" pitchFamily="2" charset="-122"/>
              </a:rPr>
              <a:t>给出一个图</a:t>
            </a:r>
            <a:r>
              <a:rPr lang="en-US" altLang="zh-CN" sz="2800" b="1" dirty="0">
                <a:latin typeface="华文楷体" panose="02010600040101010101" pitchFamily="2" charset="-122"/>
              </a:rPr>
              <a:t>G</a:t>
            </a:r>
            <a:r>
              <a:rPr lang="zh-CN" altLang="en-US" sz="2800" b="1" dirty="0">
                <a:latin typeface="华文楷体" panose="02010600040101010101" pitchFamily="2" charset="-122"/>
              </a:rPr>
              <a:t>，从某一个初始点出发，按照一定的搜索方法对图中的每一个结点访问</a:t>
            </a:r>
            <a:r>
              <a:rPr lang="zh-CN" altLang="en-US" sz="2800" b="1" dirty="0">
                <a:solidFill>
                  <a:srgbClr val="FF0000"/>
                </a:solidFill>
                <a:latin typeface="华文楷体" panose="02010600040101010101" pitchFamily="2" charset="-122"/>
              </a:rPr>
              <a:t>仅且访问一次</a:t>
            </a:r>
            <a:r>
              <a:rPr lang="zh-CN" altLang="en-US" sz="2800" b="1" dirty="0">
                <a:latin typeface="华文楷体" panose="02010600040101010101" pitchFamily="2" charset="-122"/>
              </a:rPr>
              <a:t>的过程。</a:t>
            </a:r>
            <a:endParaRPr lang="zh-CN" altLang="en-US" sz="2800" b="1" dirty="0">
              <a:latin typeface="华文楷体" panose="02010600040101010101" pitchFamily="2" charset="-122"/>
            </a:endParaRPr>
          </a:p>
          <a:p>
            <a:pPr eaLnBrk="1" hangingPunct="1">
              <a:spcBef>
                <a:spcPct val="50000"/>
              </a:spcBef>
            </a:pPr>
            <a:r>
              <a:rPr lang="zh-CN" altLang="en-US" sz="2800" b="1" dirty="0">
                <a:latin typeface="华文楷体" panose="02010600040101010101" pitchFamily="2" charset="-122"/>
              </a:rPr>
              <a:t>    访问结点：处理结点的过程，如输出、查找结点的信息。</a:t>
            </a:r>
            <a:endParaRPr lang="zh-CN" altLang="en-US" sz="2800" b="1" dirty="0">
              <a:latin typeface="华文楷体" panose="02010600040101010101" pitchFamily="2" charset="-122"/>
            </a:endParaRPr>
          </a:p>
          <a:p>
            <a:pPr eaLnBrk="1" hangingPunct="1">
              <a:spcBef>
                <a:spcPct val="50000"/>
              </a:spcBef>
            </a:pPr>
            <a:r>
              <a:rPr lang="zh-CN" altLang="en-US" sz="2800" b="1" dirty="0">
                <a:latin typeface="华文楷体" panose="02010600040101010101" pitchFamily="2" charset="-122"/>
              </a:rPr>
              <a:t>    按照搜索方法的不同，通常有两种遍历方法：</a:t>
            </a:r>
            <a:endParaRPr lang="en-US" altLang="zh-CN" sz="2800" b="1" dirty="0"/>
          </a:p>
          <a:p>
            <a:pPr eaLnBrk="1" hangingPunct="1"/>
            <a:r>
              <a:rPr lang="zh-CN" altLang="en-US" sz="2800" b="1" dirty="0"/>
              <a:t>深度优先遍历</a:t>
            </a:r>
            <a:r>
              <a:rPr lang="en-US" altLang="zh-CN" sz="2800" b="1" dirty="0"/>
              <a:t>dfs</a:t>
            </a:r>
            <a:endParaRPr lang="en-US" altLang="zh-CN" sz="2800" b="1" dirty="0"/>
          </a:p>
          <a:p>
            <a:pPr eaLnBrk="1" hangingPunct="1"/>
            <a:r>
              <a:rPr lang="zh-CN" altLang="en-US" sz="2800" b="1" dirty="0"/>
              <a:t>宽度优先遍历</a:t>
            </a:r>
            <a:r>
              <a:rPr lang="en-US" altLang="zh-CN" sz="2800" b="1" dirty="0"/>
              <a:t>bfs</a:t>
            </a:r>
            <a:endParaRPr lang="en-US" altLang="zh-CN" sz="2800" b="1"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98425"/>
            <a:ext cx="8229600" cy="73818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smtClean="0">
                <a:ln>
                  <a:noFill/>
                </a:ln>
                <a:solidFill>
                  <a:schemeClr val="tx2"/>
                </a:solidFill>
                <a:effectLst/>
                <a:uLnTx/>
                <a:uFillTx/>
                <a:latin typeface="+mj-lt"/>
                <a:ea typeface="+mj-ea"/>
                <a:cs typeface="+mj-cs"/>
              </a:rPr>
              <a:t>dfs</a:t>
            </a: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遍历</a:t>
            </a:r>
            <a:endParaRPr kumimoji="0" lang="zh-CN" altLang="en-US" sz="4400" b="0" i="0" u="none" strike="noStrike" kern="1200" cap="none" spc="0" normalizeH="0" baseline="0" noProof="0">
              <a:ln>
                <a:noFill/>
              </a:ln>
              <a:solidFill>
                <a:schemeClr val="tx2"/>
              </a:solidFill>
              <a:effectLst/>
              <a:uLnTx/>
              <a:uFillTx/>
              <a:latin typeface="+mj-lt"/>
              <a:ea typeface="+mj-ea"/>
              <a:cs typeface="+mj-cs"/>
            </a:endParaRPr>
          </a:p>
        </p:txBody>
      </p:sp>
      <p:sp>
        <p:nvSpPr>
          <p:cNvPr id="41987" name="内容占位符 2"/>
          <p:cNvSpPr>
            <a:spLocks noGrp="1"/>
          </p:cNvSpPr>
          <p:nvPr>
            <p:ph idx="1"/>
          </p:nvPr>
        </p:nvSpPr>
        <p:spPr>
          <a:xfrm>
            <a:off x="1847850" y="836613"/>
            <a:ext cx="8229600" cy="3600450"/>
          </a:xfrm>
        </p:spPr>
        <p:txBody>
          <a:bodyPr vert="horz" wrap="square" lIns="91440" tIns="45720" rIns="91440" bIns="45720" anchor="t" anchorCtr="0"/>
          <a:p>
            <a:pPr eaLnBrk="1" hangingPunct="1"/>
            <a:r>
              <a:rPr lang="zh-CN" altLang="en-US" sz="2400" b="1" dirty="0">
                <a:latin typeface="华文楷体" panose="02010600040101010101" pitchFamily="2" charset="-122"/>
              </a:rPr>
              <a:t>遍历算法（递归过程）</a:t>
            </a:r>
            <a:r>
              <a:rPr lang="en-US" altLang="zh-CN" sz="2400" b="1" dirty="0">
                <a:latin typeface="华文楷体" panose="02010600040101010101" pitchFamily="2" charset="-122"/>
              </a:rPr>
              <a:t>,</a:t>
            </a:r>
            <a:r>
              <a:rPr lang="zh-CN" altLang="en-US" sz="2400" b="1" dirty="0">
                <a:latin typeface="华文楷体" panose="02010600040101010101" pitchFamily="2" charset="-122"/>
              </a:rPr>
              <a:t>类似树的先根遍历： </a:t>
            </a:r>
            <a:endParaRPr lang="zh-CN" altLang="en-US" sz="2400" b="1" dirty="0">
              <a:latin typeface="华文楷体" panose="02010600040101010101" pitchFamily="2" charset="-122"/>
            </a:endParaRPr>
          </a:p>
          <a:p>
            <a:pPr eaLnBrk="1" hangingPunct="1"/>
            <a:r>
              <a:rPr lang="zh-CN" altLang="en-US" sz="2400" b="1" dirty="0">
                <a:latin typeface="华文楷体" panose="02010600040101010101" pitchFamily="2" charset="-122"/>
              </a:rPr>
              <a:t>  </a:t>
            </a:r>
            <a:r>
              <a:rPr lang="en-US" altLang="zh-CN" sz="2400" b="1" dirty="0">
                <a:latin typeface="华文楷体" panose="02010600040101010101" pitchFamily="2" charset="-122"/>
              </a:rPr>
              <a:t>1)</a:t>
            </a:r>
            <a:r>
              <a:rPr lang="zh-CN" altLang="en-US" sz="2400" b="1" dirty="0">
                <a:latin typeface="华文楷体" panose="02010600040101010101" pitchFamily="2" charset="-122"/>
              </a:rPr>
              <a:t>从某一初始顶点</a:t>
            </a:r>
            <a:r>
              <a:rPr lang="en-US" altLang="zh-CN" sz="2400" b="1" dirty="0">
                <a:latin typeface="华文楷体" panose="02010600040101010101" pitchFamily="2" charset="-122"/>
              </a:rPr>
              <a:t>v</a:t>
            </a:r>
            <a:r>
              <a:rPr lang="zh-CN" altLang="en-US" sz="2400" b="1" dirty="0">
                <a:latin typeface="华文楷体" panose="02010600040101010101" pitchFamily="2" charset="-122"/>
              </a:rPr>
              <a:t>出发，访问该顶点，并对该点作被访问标记（以免被重复访问）。</a:t>
            </a:r>
            <a:endParaRPr lang="zh-CN" altLang="en-US" sz="2400" b="1" dirty="0">
              <a:latin typeface="华文楷体" panose="02010600040101010101" pitchFamily="2" charset="-122"/>
            </a:endParaRPr>
          </a:p>
          <a:p>
            <a:pPr eaLnBrk="1" hangingPunct="1"/>
            <a:r>
              <a:rPr lang="zh-CN" altLang="en-US" sz="2400" b="1" dirty="0">
                <a:latin typeface="华文楷体" panose="02010600040101010101" pitchFamily="2" charset="-122"/>
              </a:rPr>
              <a:t>  </a:t>
            </a:r>
            <a:r>
              <a:rPr lang="en-US" altLang="zh-CN" sz="2400" b="1" dirty="0">
                <a:latin typeface="华文楷体" panose="02010600040101010101" pitchFamily="2" charset="-122"/>
              </a:rPr>
              <a:t>2)</a:t>
            </a:r>
            <a:r>
              <a:rPr lang="zh-CN" altLang="en-US" sz="2400" b="1" dirty="0">
                <a:latin typeface="华文楷体" panose="02010600040101010101" pitchFamily="2" charset="-122"/>
              </a:rPr>
              <a:t>再从</a:t>
            </a:r>
            <a:r>
              <a:rPr lang="en-US" altLang="zh-CN" sz="2400" b="1" dirty="0">
                <a:latin typeface="华文楷体" panose="02010600040101010101" pitchFamily="2" charset="-122"/>
              </a:rPr>
              <a:t>v</a:t>
            </a:r>
            <a:r>
              <a:rPr lang="zh-CN" altLang="en-US" sz="2400" b="1" dirty="0">
                <a:latin typeface="华文楷体" panose="02010600040101010101" pitchFamily="2" charset="-122"/>
              </a:rPr>
              <a:t>的未被访问的邻接点</a:t>
            </a:r>
            <a:r>
              <a:rPr lang="en-US" altLang="zh-CN" sz="2400" b="1" dirty="0">
                <a:latin typeface="华文楷体" panose="02010600040101010101" pitchFamily="2" charset="-122"/>
              </a:rPr>
              <a:t>j</a:t>
            </a:r>
            <a:r>
              <a:rPr lang="zh-CN" altLang="en-US" sz="2400" b="1" dirty="0">
                <a:latin typeface="华文楷体" panose="02010600040101010101" pitchFamily="2" charset="-122"/>
              </a:rPr>
              <a:t>出发继续深度优先遍历图，直到图中所有和</a:t>
            </a:r>
            <a:r>
              <a:rPr lang="en-US" altLang="zh-CN" sz="2400" b="1" dirty="0">
                <a:latin typeface="华文楷体" panose="02010600040101010101" pitchFamily="2" charset="-122"/>
              </a:rPr>
              <a:t>v</a:t>
            </a:r>
            <a:r>
              <a:rPr lang="zh-CN" altLang="en-US" sz="2400" b="1" dirty="0">
                <a:latin typeface="华文楷体" panose="02010600040101010101" pitchFamily="2" charset="-122"/>
              </a:rPr>
              <a:t>有路径相通的顶点都被访问到。</a:t>
            </a:r>
            <a:endParaRPr lang="en-US" altLang="zh-CN" sz="2400" b="1" dirty="0">
              <a:latin typeface="华文楷体" panose="02010600040101010101" pitchFamily="2" charset="-122"/>
            </a:endParaRPr>
          </a:p>
          <a:p>
            <a:pPr eaLnBrk="1" hangingPunct="1"/>
            <a:r>
              <a:rPr lang="en-US" altLang="zh-CN" sz="2400" b="1" dirty="0">
                <a:latin typeface="华文楷体" panose="02010600040101010101" pitchFamily="2" charset="-122"/>
              </a:rPr>
              <a:t>  3)</a:t>
            </a:r>
            <a:r>
              <a:rPr lang="zh-CN" altLang="en-US" sz="2400" b="1" dirty="0">
                <a:latin typeface="华文楷体" panose="02010600040101010101" pitchFamily="2" charset="-122"/>
              </a:rPr>
              <a:t>若图中尚有顶点未被访问，则另选图中一个未被访问的顶点作起始点，重复上述过程，直到全部顶点访问完毕。</a:t>
            </a:r>
            <a:endParaRPr lang="zh-CN" altLang="en-US" sz="2400" dirty="0"/>
          </a:p>
        </p:txBody>
      </p:sp>
      <p:sp>
        <p:nvSpPr>
          <p:cNvPr id="18" name="Oval 45"/>
          <p:cNvSpPr/>
          <p:nvPr/>
        </p:nvSpPr>
        <p:spPr>
          <a:xfrm>
            <a:off x="5294948" y="4085273"/>
            <a:ext cx="43180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1</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19" name="Oval 46"/>
          <p:cNvSpPr/>
          <p:nvPr/>
        </p:nvSpPr>
        <p:spPr>
          <a:xfrm>
            <a:off x="4655503" y="4877118"/>
            <a:ext cx="43180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2</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20" name="Oval 47"/>
          <p:cNvSpPr/>
          <p:nvPr/>
        </p:nvSpPr>
        <p:spPr>
          <a:xfrm>
            <a:off x="6023928" y="5741353"/>
            <a:ext cx="43180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5</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21" name="Oval 48"/>
          <p:cNvSpPr/>
          <p:nvPr/>
        </p:nvSpPr>
        <p:spPr>
          <a:xfrm>
            <a:off x="5231448" y="5444808"/>
            <a:ext cx="43180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3</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22" name="Oval 49"/>
          <p:cNvSpPr/>
          <p:nvPr/>
        </p:nvSpPr>
        <p:spPr>
          <a:xfrm>
            <a:off x="6671945" y="4661218"/>
            <a:ext cx="43180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4</a:t>
            </a:r>
            <a:endParaRPr lang="en-US" altLang="zh-CN" sz="2000" b="1" dirty="0">
              <a:solidFill>
                <a:schemeClr val="bg1"/>
              </a:solidFill>
              <a:latin typeface="Times New Roman" panose="02020603050405020304" pitchFamily="18" charset="0"/>
              <a:ea typeface="宋体" panose="02010600030101010101" pitchFamily="2" charset="-122"/>
            </a:endParaRPr>
          </a:p>
        </p:txBody>
      </p:sp>
      <p:cxnSp>
        <p:nvCxnSpPr>
          <p:cNvPr id="31" name="直接箭头连接符 30"/>
          <p:cNvCxnSpPr>
            <a:stCxn id="18" idx="3"/>
            <a:endCxn id="19" idx="0"/>
          </p:cNvCxnSpPr>
          <p:nvPr/>
        </p:nvCxnSpPr>
        <p:spPr>
          <a:xfrm flipH="1">
            <a:off x="4871403" y="4453573"/>
            <a:ext cx="487045" cy="4235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9" idx="5"/>
            <a:endCxn id="21" idx="1"/>
          </p:cNvCxnSpPr>
          <p:nvPr/>
        </p:nvCxnSpPr>
        <p:spPr>
          <a:xfrm>
            <a:off x="5023803" y="5245418"/>
            <a:ext cx="271145" cy="2628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1" idx="5"/>
            <a:endCxn id="20" idx="2"/>
          </p:cNvCxnSpPr>
          <p:nvPr/>
        </p:nvCxnSpPr>
        <p:spPr>
          <a:xfrm>
            <a:off x="5599748" y="5813108"/>
            <a:ext cx="424180" cy="1441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8" idx="6"/>
            <a:endCxn id="22" idx="1"/>
          </p:cNvCxnSpPr>
          <p:nvPr/>
        </p:nvCxnSpPr>
        <p:spPr>
          <a:xfrm>
            <a:off x="5726748" y="4301173"/>
            <a:ext cx="1008380" cy="4235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1946910" y="407733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3081020" y="373380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4215130" y="407733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2451100" y="515747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3567430" y="515747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2162810" y="4509135"/>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2378710" y="3949700"/>
            <a:ext cx="702310" cy="3435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3512820" y="3949700"/>
            <a:ext cx="702310" cy="3435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819400" y="4165600"/>
            <a:ext cx="477520" cy="10553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449320" y="4102100"/>
            <a:ext cx="334010" cy="10553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3935730" y="4509135"/>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2882900" y="5373370"/>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a:stCxn id="18" idx="4"/>
            <a:endCxn id="21" idx="0"/>
          </p:cNvCxnSpPr>
          <p:nvPr/>
        </p:nvCxnSpPr>
        <p:spPr>
          <a:xfrm flipH="1">
            <a:off x="5447665" y="4517390"/>
            <a:ext cx="63500" cy="927735"/>
          </a:xfrm>
          <a:prstGeom prst="line">
            <a:avLst/>
          </a:prstGeom>
          <a:ln w="38100">
            <a:solidFill>
              <a:schemeClr val="bg1">
                <a:lumMod val="75000"/>
              </a:schemeClr>
            </a:solidFill>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18" idx="5"/>
            <a:endCxn id="20" idx="1"/>
          </p:cNvCxnSpPr>
          <p:nvPr/>
        </p:nvCxnSpPr>
        <p:spPr>
          <a:xfrm>
            <a:off x="5663565" y="4453890"/>
            <a:ext cx="423545" cy="1350645"/>
          </a:xfrm>
          <a:prstGeom prst="line">
            <a:avLst/>
          </a:prstGeom>
          <a:ln w="38100">
            <a:solidFill>
              <a:schemeClr val="bg1">
                <a:lumMod val="75000"/>
              </a:schemeClr>
            </a:solidFill>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22" idx="3"/>
            <a:endCxn id="20" idx="7"/>
          </p:cNvCxnSpPr>
          <p:nvPr/>
        </p:nvCxnSpPr>
        <p:spPr>
          <a:xfrm flipH="1">
            <a:off x="6392545" y="5029835"/>
            <a:ext cx="342900" cy="774700"/>
          </a:xfrm>
          <a:prstGeom prst="line">
            <a:avLst/>
          </a:prstGeom>
          <a:ln w="38100">
            <a:solidFill>
              <a:schemeClr val="bg1">
                <a:lumMod val="75000"/>
              </a:schemeClr>
            </a:solidFill>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592445" y="6245225"/>
            <a:ext cx="935990" cy="368300"/>
          </a:xfrm>
          <a:prstGeom prst="rect">
            <a:avLst/>
          </a:prstGeom>
          <a:noFill/>
        </p:spPr>
        <p:txBody>
          <a:bodyPr wrap="square" rtlCol="0">
            <a:spAutoFit/>
          </a:bodyPr>
          <a:p>
            <a:r>
              <a:rPr lang="zh-CN" altLang="en-US"/>
              <a:t>搜索</a:t>
            </a:r>
            <a:r>
              <a:rPr lang="zh-CN" altLang="en-US"/>
              <a:t>树</a:t>
            </a:r>
            <a:endParaRPr lang="zh-CN" altLang="en-US"/>
          </a:p>
        </p:txBody>
      </p:sp>
      <p:sp>
        <p:nvSpPr>
          <p:cNvPr id="7" name="文本框 6"/>
          <p:cNvSpPr txBox="1"/>
          <p:nvPr/>
        </p:nvSpPr>
        <p:spPr>
          <a:xfrm>
            <a:off x="7975600" y="5245735"/>
            <a:ext cx="1976755" cy="368300"/>
          </a:xfrm>
          <a:prstGeom prst="rect">
            <a:avLst/>
          </a:prstGeom>
          <a:noFill/>
        </p:spPr>
        <p:txBody>
          <a:bodyPr wrap="square" rtlCol="0">
            <a:spAutoFit/>
          </a:bodyPr>
          <a:p>
            <a:r>
              <a:rPr lang="zh-CN" altLang="en-US"/>
              <a:t>dfs点访问时间戳</a:t>
            </a:r>
            <a:endParaRPr lang="zh-CN" altLang="en-US"/>
          </a:p>
        </p:txBody>
      </p:sp>
      <p:graphicFrame>
        <p:nvGraphicFramePr>
          <p:cNvPr id="8" name="表格 7"/>
          <p:cNvGraphicFramePr/>
          <p:nvPr>
            <p:custDataLst>
              <p:tags r:id="rId1"/>
            </p:custDataLst>
          </p:nvPr>
        </p:nvGraphicFramePr>
        <p:xfrm>
          <a:off x="7492365" y="5589270"/>
          <a:ext cx="2975610" cy="676910"/>
        </p:xfrm>
        <a:graphic>
          <a:graphicData uri="http://schemas.openxmlformats.org/drawingml/2006/table">
            <a:tbl>
              <a:tblPr firstRow="1" bandRow="1">
                <a:tableStyleId>{5C22544A-7EE6-4342-B048-85BDC9FD1C3A}</a:tableStyleId>
              </a:tblPr>
              <a:tblGrid>
                <a:gridCol w="495935"/>
                <a:gridCol w="495935"/>
                <a:gridCol w="495935"/>
                <a:gridCol w="495935"/>
                <a:gridCol w="495935"/>
                <a:gridCol w="495935"/>
              </a:tblGrid>
              <a:tr h="342900">
                <a:tc>
                  <a:txBody>
                    <a:bodyPr/>
                    <a:p>
                      <a:pPr>
                        <a:buNone/>
                      </a:pPr>
                      <a:r>
                        <a:rPr lang="en-US" altLang="zh-CN"/>
                        <a:t>v</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r>
              <a:tr h="334010">
                <a:tc>
                  <a:txBody>
                    <a:bodyPr/>
                    <a:p>
                      <a:pPr>
                        <a:buNone/>
                      </a:pPr>
                      <a:r>
                        <a:rPr lang="en-US" altLang="zh-CN"/>
                        <a:t>dfn</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4</a:t>
                      </a:r>
                      <a:endParaRPr lang="en-US" altLang="zh-CN"/>
                    </a:p>
                  </a:txBody>
                  <a:tcPr/>
                </a:tc>
              </a:tr>
            </a:tbl>
          </a:graphicData>
        </a:graphic>
      </p:graphicFrame>
      <p:graphicFrame>
        <p:nvGraphicFramePr>
          <p:cNvPr id="10" name="表格 9"/>
          <p:cNvGraphicFramePr/>
          <p:nvPr/>
        </p:nvGraphicFramePr>
        <p:xfrm>
          <a:off x="7536180" y="4138930"/>
          <a:ext cx="2956560" cy="749300"/>
        </p:xfrm>
        <a:graphic>
          <a:graphicData uri="http://schemas.openxmlformats.org/drawingml/2006/table">
            <a:tbl>
              <a:tblPr firstRow="1" bandRow="1">
                <a:tableStyleId>{5C22544A-7EE6-4342-B048-85BDC9FD1C3A}</a:tableStyleId>
              </a:tblPr>
              <a:tblGrid>
                <a:gridCol w="492760"/>
                <a:gridCol w="492760"/>
                <a:gridCol w="492760"/>
                <a:gridCol w="492760"/>
                <a:gridCol w="492760"/>
                <a:gridCol w="492760"/>
              </a:tblGrid>
              <a:tr h="374650">
                <a:tc>
                  <a:txBody>
                    <a:bodyPr/>
                    <a:p>
                      <a:pPr>
                        <a:buNone/>
                      </a:pPr>
                      <a:r>
                        <a:rPr lang="en-US" altLang="zh-CN"/>
                        <a:t>t</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r>
              <a:tr h="374650">
                <a:tc>
                  <a:txBody>
                    <a:bodyPr/>
                    <a:p>
                      <a:pPr>
                        <a:buNone/>
                      </a:pPr>
                      <a:r>
                        <a:rPr lang="en-US" altLang="zh-CN"/>
                        <a:t>rnk</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4</a:t>
                      </a:r>
                      <a:endParaRPr lang="en-US" altLang="zh-CN"/>
                    </a:p>
                  </a:txBody>
                  <a:tcPr/>
                </a:tc>
              </a:tr>
            </a:tbl>
          </a:graphicData>
        </a:graphic>
      </p:graphicFrame>
      <p:sp>
        <p:nvSpPr>
          <p:cNvPr id="11" name="文本框 10"/>
          <p:cNvSpPr txBox="1"/>
          <p:nvPr/>
        </p:nvSpPr>
        <p:spPr>
          <a:xfrm>
            <a:off x="8341360" y="3717290"/>
            <a:ext cx="1771015" cy="368300"/>
          </a:xfrm>
          <a:prstGeom prst="rect">
            <a:avLst/>
          </a:prstGeom>
          <a:noFill/>
        </p:spPr>
        <p:txBody>
          <a:bodyPr wrap="square" rtlCol="0">
            <a:spAutoFit/>
          </a:bodyPr>
          <a:p>
            <a:r>
              <a:rPr lang="en-US" altLang="zh-CN">
                <a:sym typeface="+mn-ea"/>
              </a:rPr>
              <a:t>dfs</a:t>
            </a:r>
            <a:r>
              <a:rPr lang="zh-CN" altLang="en-US">
                <a:sym typeface="+mn-ea"/>
              </a:rPr>
              <a:t>搜索序列</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p:txBody>
          <a:bodyPr vert="horz" wrap="square" lIns="91440" tIns="45720" rIns="91440" bIns="45720" anchor="ctr" anchorCtr="0"/>
          <a:p>
            <a:pPr eaLnBrk="1" hangingPunct="1"/>
            <a:r>
              <a:rPr lang="zh-CN" altLang="en-US" dirty="0"/>
              <a:t>例程</a:t>
            </a:r>
            <a:endParaRPr lang="zh-CN" altLang="en-US" dirty="0"/>
          </a:p>
        </p:txBody>
      </p:sp>
      <p:sp>
        <p:nvSpPr>
          <p:cNvPr id="43011" name="内容占位符 2"/>
          <p:cNvSpPr>
            <a:spLocks noGrp="1"/>
          </p:cNvSpPr>
          <p:nvPr>
            <p:ph idx="1"/>
          </p:nvPr>
        </p:nvSpPr>
        <p:spPr>
          <a:xfrm>
            <a:off x="1981200" y="1600200"/>
            <a:ext cx="8229600" cy="3124200"/>
          </a:xfrm>
        </p:spPr>
        <p:txBody>
          <a:bodyPr vert="horz" wrap="square" lIns="91440" tIns="45720" rIns="91440" bIns="45720" anchor="t" anchorCtr="0"/>
          <a:p>
            <a:pPr eaLnBrk="1" hangingPunct="1"/>
            <a:r>
              <a:rPr lang="en-US" altLang="zh-CN" dirty="0">
                <a:latin typeface="Times New Roman" panose="02020603050405020304" pitchFamily="18" charset="0"/>
                <a:cs typeface="Times New Roman" panose="02020603050405020304" pitchFamily="18" charset="0"/>
              </a:rPr>
              <a:t>int visit[MX</a:t>
            </a:r>
            <a:r>
              <a:rPr lang="en-US" altLang="zh-CN" dirty="0">
                <a:latin typeface="Times New Roman" panose="02020603050405020304" pitchFamily="18" charset="0"/>
                <a:cs typeface="Times New Roman" panose="02020603050405020304" pitchFamily="18" charset="0"/>
              </a:rPr>
              <a:t>N];//</a:t>
            </a:r>
            <a:r>
              <a:rPr lang="zh-CN" altLang="en-US" dirty="0">
                <a:latin typeface="Times New Roman" panose="02020603050405020304" pitchFamily="18" charset="0"/>
                <a:cs typeface="Times New Roman" panose="02020603050405020304" pitchFamily="18" charset="0"/>
              </a:rPr>
              <a:t>初始化全</a:t>
            </a:r>
            <a:r>
              <a:rPr lang="en-US" altLang="zh-CN" dirty="0">
                <a:latin typeface="Times New Roman" panose="02020603050405020304" pitchFamily="18" charset="0"/>
                <a:cs typeface="Times New Roman" panose="02020603050405020304" pitchFamily="18" charset="0"/>
              </a:rPr>
              <a:t>0</a:t>
            </a:r>
            <a:r>
              <a:rPr lang="zh-CN" altLang="en-US" dirty="0">
                <a:latin typeface="Times New Roman" panose="02020603050405020304" pitchFamily="18" charset="0"/>
                <a:cs typeface="Times New Roman" panose="02020603050405020304" pitchFamily="18" charset="0"/>
              </a:rPr>
              <a:t>，都未访问</a:t>
            </a:r>
            <a:endParaRPr lang="en-US" altLang="zh-CN" dirty="0">
              <a:latin typeface="Times New Roman" panose="02020603050405020304" pitchFamily="18" charset="0"/>
              <a:cs typeface="Times New Roman" panose="02020603050405020304" pitchFamily="18" charset="0"/>
            </a:endParaRPr>
          </a:p>
          <a:p>
            <a:pPr eaLnBrk="1" hangingPunct="1"/>
            <a:r>
              <a:rPr lang="en-US" altLang="zh-CN" dirty="0">
                <a:latin typeface="Times New Roman" panose="02020603050405020304" pitchFamily="18" charset="0"/>
                <a:cs typeface="Times New Roman" panose="02020603050405020304" pitchFamily="18" charset="0"/>
              </a:rPr>
              <a:t>vector&lt;int&gt; Map[MXN];//</a:t>
            </a:r>
            <a:r>
              <a:rPr lang="zh-CN" altLang="en-US" dirty="0">
                <a:latin typeface="Times New Roman" panose="02020603050405020304" pitchFamily="18" charset="0"/>
                <a:cs typeface="Times New Roman" panose="02020603050405020304" pitchFamily="18" charset="0"/>
              </a:rPr>
              <a:t>邻接表</a:t>
            </a:r>
            <a:endParaRPr lang="zh-CN" altLang="en-US" dirty="0">
              <a:latin typeface="Times New Roman" panose="02020603050405020304" pitchFamily="18" charset="0"/>
              <a:cs typeface="Times New Roman" panose="02020603050405020304" pitchFamily="18" charset="0"/>
            </a:endParaRPr>
          </a:p>
          <a:p>
            <a:pPr eaLnBrk="1" hangingPunct="1"/>
            <a:r>
              <a:rPr lang="en-US" altLang="zh-CN" dirty="0">
                <a:latin typeface="Times New Roman" panose="02020603050405020304" pitchFamily="18" charset="0"/>
                <a:cs typeface="Times New Roman" panose="02020603050405020304" pitchFamily="18" charset="0"/>
              </a:rPr>
              <a:t>int </a:t>
            </a:r>
            <a:r>
              <a:rPr lang="en-US" altLang="zh-CN" dirty="0">
                <a:latin typeface="Times New Roman" panose="02020603050405020304" pitchFamily="18" charset="0"/>
                <a:cs typeface="Times New Roman" panose="02020603050405020304" pitchFamily="18" charset="0"/>
              </a:rPr>
              <a:t>tm=0,dfn[MXN];//</a:t>
            </a:r>
            <a:r>
              <a:rPr dirty="0">
                <a:latin typeface="Times New Roman" panose="02020603050405020304" pitchFamily="18" charset="0"/>
                <a:cs typeface="Times New Roman" panose="02020603050405020304" pitchFamily="18" charset="0"/>
              </a:rPr>
              <a:t>时间戳</a:t>
            </a:r>
            <a:endParaRPr dirty="0">
              <a:latin typeface="Times New Roman" panose="02020603050405020304" pitchFamily="18" charset="0"/>
              <a:cs typeface="Times New Roman" panose="02020603050405020304" pitchFamily="18" charset="0"/>
            </a:endParaRPr>
          </a:p>
          <a:p>
            <a:pPr eaLnBrk="1" hangingPunct="1"/>
            <a:r>
              <a:rPr lang="en-US" altLang="zh-CN" dirty="0">
                <a:latin typeface="Times New Roman" panose="02020603050405020304" pitchFamily="18" charset="0"/>
                <a:cs typeface="Times New Roman" panose="02020603050405020304" pitchFamily="18" charset="0"/>
              </a:rPr>
              <a:t>int rnk[MXN];//DFS</a:t>
            </a:r>
            <a:r>
              <a:rPr dirty="0">
                <a:latin typeface="Times New Roman" panose="02020603050405020304" pitchFamily="18" charset="0"/>
                <a:cs typeface="Times New Roman" panose="02020603050405020304" pitchFamily="18" charset="0"/>
              </a:rPr>
              <a:t>访问序列</a:t>
            </a:r>
            <a:endParaRPr lang="en-US" altLang="zh-CN" dirty="0">
              <a:latin typeface="Times New Roman" panose="02020603050405020304" pitchFamily="18" charset="0"/>
              <a:cs typeface="Times New Roman" panose="02020603050405020304" pitchFamily="18" charset="0"/>
            </a:endParaRPr>
          </a:p>
          <a:p>
            <a:pPr eaLnBrk="1" hangingPunct="1"/>
            <a:r>
              <a:rPr lang="en-US" altLang="zh-CN" dirty="0">
                <a:latin typeface="Times New Roman" panose="02020603050405020304" pitchFamily="18" charset="0"/>
                <a:cs typeface="Times New Roman" panose="02020603050405020304" pitchFamily="18" charset="0"/>
              </a:rPr>
              <a:t>for(i=1;i&lt;=n;i++)</a:t>
            </a:r>
            <a:endParaRPr lang="en-US" altLang="zh-CN" dirty="0">
              <a:latin typeface="Times New Roman" panose="02020603050405020304" pitchFamily="18" charset="0"/>
              <a:cs typeface="Times New Roman" panose="02020603050405020304" pitchFamily="18" charset="0"/>
            </a:endParaRPr>
          </a:p>
          <a:p>
            <a:pPr eaLnBrk="1" hangingPunct="1"/>
            <a:r>
              <a:rPr lang="en-US" altLang="zh-CN" dirty="0">
                <a:latin typeface="Times New Roman" panose="02020603050405020304" pitchFamily="18" charset="0"/>
                <a:cs typeface="Times New Roman" panose="02020603050405020304" pitchFamily="18" charset="0"/>
              </a:rPr>
              <a:t>     if(!visit[i])  dfs(i);</a:t>
            </a:r>
            <a:endParaRPr lang="zh-CN" altLang="en-US" dirty="0">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p:txBody>
          <a:bodyPr vert="horz" wrap="square" lIns="91440" tIns="45720" rIns="91440" bIns="45720" anchor="ctr" anchorCtr="0"/>
          <a:p>
            <a:pPr eaLnBrk="1" hangingPunct="1"/>
            <a:r>
              <a:rPr lang="en-US" altLang="zh-CN" dirty="0"/>
              <a:t>dfs</a:t>
            </a:r>
            <a:r>
              <a:rPr lang="zh-CN" altLang="en-US" dirty="0"/>
              <a:t>过程</a:t>
            </a:r>
            <a:r>
              <a:rPr lang="en-US" altLang="zh-CN" dirty="0"/>
              <a:t>_</a:t>
            </a:r>
            <a:r>
              <a:rPr lang="zh-CN" altLang="en-US" dirty="0"/>
              <a:t>非递归栈</a:t>
            </a:r>
            <a:r>
              <a:rPr lang="zh-CN" altLang="en-US" dirty="0"/>
              <a:t>实现</a:t>
            </a:r>
            <a:endParaRPr lang="zh-CN" altLang="en-US" dirty="0"/>
          </a:p>
        </p:txBody>
      </p:sp>
      <p:sp>
        <p:nvSpPr>
          <p:cNvPr id="3" name="内容占位符 2"/>
          <p:cNvSpPr>
            <a:spLocks noGrp="1"/>
          </p:cNvSpPr>
          <p:nvPr>
            <p:ph idx="1"/>
          </p:nvPr>
        </p:nvSpPr>
        <p:spPr>
          <a:xfrm>
            <a:off x="1919605" y="980440"/>
            <a:ext cx="8229600" cy="5400675"/>
          </a:xfrm>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void dfs(int s) {</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a:t>
            </a:r>
            <a:r>
              <a:rPr kumimoji="0" sz="2000" b="0" i="0" u="none" strike="noStrike" kern="1200" cap="none" spc="0" normalizeH="0" baseline="0" noProof="0" smtClean="0">
                <a:ln>
                  <a:noFill/>
                </a:ln>
                <a:solidFill>
                  <a:schemeClr val="tx1"/>
                </a:solidFill>
                <a:effectLst/>
                <a:uLnTx/>
                <a:uFillTx/>
                <a:latin typeface="+mn-lt"/>
                <a:ea typeface="+mn-ea"/>
                <a:cs typeface="+mn-cs"/>
              </a:rPr>
              <a:t>改自</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oi-wiki</a:t>
            </a:r>
            <a:endParaRPr kumimoji="0" lang="en-US" altLang="zh-CN"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stack&lt;int&gt; st;</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a:t>
            </a:r>
            <a:r>
              <a:rPr kumimoji="0" sz="2000" b="0" i="0" u="none" strike="noStrike" kern="1200" cap="none" spc="0" normalizeH="0" baseline="0" noProof="0" smtClean="0">
                <a:ln>
                  <a:noFill/>
                </a:ln>
                <a:solidFill>
                  <a:schemeClr val="tx1"/>
                </a:solidFill>
                <a:effectLst/>
                <a:uLnTx/>
                <a:uFillTx/>
                <a:latin typeface="+mn-lt"/>
                <a:ea typeface="+mn-ea"/>
                <a:cs typeface="+mn-cs"/>
              </a:rPr>
              <a:t>自定义堆栈</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st.push(s);  vis[s] = true;</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 </a:t>
            </a:r>
            <a:r>
              <a:rPr lang="en-US" altLang="zh-CN" sz="2000" kern="1200" noProof="0">
                <a:ln>
                  <a:noFill/>
                </a:ln>
                <a:effectLst/>
                <a:uLnTx/>
                <a:uFillTx/>
                <a:latin typeface="+mn-lt"/>
                <a:ea typeface="+mn-ea"/>
                <a:sym typeface="+mn-ea"/>
              </a:rPr>
              <a:t>dfn[u]=++tm; rnk[tm]=u;</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while (!st.empty()) {</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int u = st.top();    st.pop();</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   </a:t>
            </a:r>
            <a:r>
              <a:rPr kumimoji="0" sz="2000" b="0" i="0" u="none" strike="noStrike" kern="1200" cap="none" spc="0" normalizeH="0" baseline="0" noProof="0" smtClean="0">
                <a:ln>
                  <a:noFill/>
                </a:ln>
                <a:solidFill>
                  <a:schemeClr val="tx1"/>
                </a:solidFill>
                <a:effectLst/>
                <a:uLnTx/>
                <a:uFillTx/>
                <a:latin typeface="+mn-lt"/>
                <a:ea typeface="+mn-ea"/>
                <a:cs typeface="+mn-cs"/>
              </a:rPr>
              <a:t>    for (int v : </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Map</a:t>
            </a:r>
            <a:r>
              <a:rPr kumimoji="0" sz="2000" b="0" i="0" u="none" strike="noStrike" kern="1200" cap="none" spc="0" normalizeH="0" baseline="0" noProof="0" smtClean="0">
                <a:ln>
                  <a:noFill/>
                </a:ln>
                <a:solidFill>
                  <a:schemeClr val="tx1"/>
                </a:solidFill>
                <a:effectLst/>
                <a:uLnTx/>
                <a:uFillTx/>
                <a:latin typeface="+mn-lt"/>
                <a:ea typeface="+mn-ea"/>
                <a:cs typeface="+mn-cs"/>
              </a:rPr>
              <a:t>[u]) {</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if (!vis[v]) {</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2000" b="0" i="0" u="none" strike="noStrike" kern="1200" cap="none" spc="0" normalizeH="0" baseline="0" noProof="0" smtClean="0">
                <a:ln>
                  <a:noFill/>
                </a:ln>
                <a:solidFill>
                  <a:schemeClr val="tx1"/>
                </a:solidFill>
                <a:effectLst/>
                <a:uLnTx/>
                <a:uFillTx/>
                <a:latin typeface="+mn-lt"/>
                <a:ea typeface="+mn-ea"/>
                <a:cs typeface="+mn-cs"/>
              </a:rPr>
              <a:t>       </a:t>
            </a:r>
            <a:r>
              <a:rPr lang="en-US" altLang="zh-CN" sz="2000" kern="1200" noProof="0">
                <a:ln>
                  <a:noFill/>
                </a:ln>
                <a:effectLst/>
                <a:uLnTx/>
                <a:uFillTx/>
                <a:latin typeface="+mn-lt"/>
                <a:ea typeface="+mn-ea"/>
                <a:sym typeface="+mn-ea"/>
              </a:rPr>
              <a:t>dfn[v]=++tm; rnk[tm]=v;</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vis[v] = true;  // 确保栈里没有重复元素</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st.push(v);</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  }</a:t>
            </a:r>
            <a:endParaRPr kumimoji="0"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000" b="0" i="0" u="none" strike="noStrike" kern="1200" cap="none" spc="0" normalizeH="0" baseline="0" noProof="0" smtClean="0">
                <a:ln>
                  <a:noFill/>
                </a:ln>
                <a:solidFill>
                  <a:schemeClr val="tx1"/>
                </a:solidFill>
                <a:effectLst/>
                <a:uLnTx/>
                <a:uFillTx/>
                <a:latin typeface="+mn-lt"/>
                <a:ea typeface="+mn-ea"/>
                <a:cs typeface="+mn-cs"/>
              </a:rPr>
              <a:t>}</a:t>
            </a:r>
            <a:endParaRPr kumimoji="0" sz="2000" b="0" i="0" u="none" strike="noStrike" kern="1200" cap="none" spc="0" normalizeH="0" baseline="0" noProof="0" smtClean="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68" end="104"/>
                                            </p:txEl>
                                          </p:spTgt>
                                        </p:tgtEl>
                                        <p:attrNameLst>
                                          <p:attrName>style.visibility</p:attrName>
                                        </p:attrNameLst>
                                      </p:cBhvr>
                                      <p:to>
                                        <p:strVal val="visible"/>
                                      </p:to>
                                    </p:set>
                                    <p:anim calcmode="lin" valueType="num">
                                      <p:cBhvr additive="base">
                                        <p:cTn id="7" dur="500" fill="hold"/>
                                        <p:tgtEl>
                                          <p:spTgt spid="3">
                                            <p:txEl>
                                              <p:charRg st="68" end="10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68" end="10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p:txBody>
          <a:bodyPr vert="horz" wrap="square" lIns="91440" tIns="45720" rIns="91440" bIns="45720" anchor="ctr" anchorCtr="0"/>
          <a:p>
            <a:pPr eaLnBrk="1" hangingPunct="1"/>
            <a:r>
              <a:rPr lang="en-US" altLang="zh-CN" dirty="0"/>
              <a:t>dfs</a:t>
            </a:r>
            <a:r>
              <a:rPr lang="zh-CN" altLang="en-US" dirty="0"/>
              <a:t>过程</a:t>
            </a:r>
            <a:r>
              <a:rPr lang="en-US" altLang="zh-CN" dirty="0"/>
              <a:t>_</a:t>
            </a:r>
            <a:r>
              <a:rPr lang="zh-CN" altLang="en-US" dirty="0"/>
              <a:t>递归</a:t>
            </a:r>
            <a:r>
              <a:rPr lang="zh-CN" altLang="en-US" dirty="0"/>
              <a:t>实现</a:t>
            </a:r>
            <a:endParaRPr lang="zh-CN" altLang="en-US" dirty="0"/>
          </a:p>
        </p:txBody>
      </p:sp>
      <p:sp>
        <p:nvSpPr>
          <p:cNvPr id="3" name="内容占位符 2"/>
          <p:cNvSpPr>
            <a:spLocks noGrp="1"/>
          </p:cNvSpPr>
          <p:nvPr>
            <p:ph idx="1"/>
          </p:nvPr>
        </p:nvSpPr>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void dfs(int u){//从u点出发继续遍历</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	dfn[u]=++tm;rnk[tm]=u;//访问戳和访问序列</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	vis[u]=true;//标记已访问</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	for (int v:Map[u]){//遍历所有邻接点</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		if (vis[v]) continue;</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		dfs(v);</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	}</a:t>
            </a:r>
            <a:endParaRPr kumimoji="0" sz="2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sz="2800" b="0" i="0" u="none" strike="noStrike" kern="1200" cap="none" spc="0" normalizeH="0" baseline="0" noProof="0" smtClean="0">
                <a:ln>
                  <a:noFill/>
                </a:ln>
                <a:solidFill>
                  <a:schemeClr val="tx1"/>
                </a:solidFill>
                <a:effectLst/>
                <a:uLnTx/>
                <a:uFillTx/>
                <a:latin typeface="+mn-lt"/>
                <a:ea typeface="+mn-ea"/>
                <a:cs typeface="+mn-cs"/>
              </a:rPr>
              <a:t>}</a:t>
            </a:r>
            <a:endParaRPr kumimoji="0" sz="2800" b="0" i="0" u="none" strike="noStrike" kern="1200" cap="none" spc="0" normalizeH="0" baseline="0" noProof="0" smtClean="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68" end="104"/>
                                            </p:txEl>
                                          </p:spTgt>
                                        </p:tgtEl>
                                        <p:attrNameLst>
                                          <p:attrName>style.visibility</p:attrName>
                                        </p:attrNameLst>
                                      </p:cBhvr>
                                      <p:to>
                                        <p:strVal val="visible"/>
                                      </p:to>
                                    </p:set>
                                    <p:anim calcmode="lin" valueType="num">
                                      <p:cBhvr additive="base">
                                        <p:cTn id="7" dur="500" fill="hold"/>
                                        <p:tgtEl>
                                          <p:spTgt spid="3">
                                            <p:txEl>
                                              <p:charRg st="68" end="10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68" end="10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图的连通性</a:t>
            </a:r>
            <a:r>
              <a:rPr lang="zh-CN" altLang="en-US"/>
              <a:t>判断</a:t>
            </a:r>
            <a:endParaRPr lang="zh-CN" altLang="en-US"/>
          </a:p>
        </p:txBody>
      </p:sp>
      <p:sp>
        <p:nvSpPr>
          <p:cNvPr id="5" name="文本占位符 4"/>
          <p:cNvSpPr>
            <a:spLocks noGrp="1"/>
          </p:cNvSpPr>
          <p:nvPr>
            <p:ph type="body" idx="1"/>
          </p:nvPr>
        </p:nvSpPr>
        <p:spPr/>
        <p:txBody>
          <a:bodyPr/>
          <a:p>
            <a:r>
              <a:rPr lang="en-US" altLang="zh-CN"/>
              <a:t>dfs</a:t>
            </a:r>
            <a:r>
              <a:rPr lang="zh-CN" altLang="en-US"/>
              <a:t>的</a:t>
            </a:r>
            <a:r>
              <a:rPr lang="zh-CN" altLang="en-US"/>
              <a:t>应用</a:t>
            </a:r>
            <a:endParaRPr lang="zh-CN" altLang="en-US"/>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854200" y="950913"/>
            <a:ext cx="5578475" cy="8604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latin typeface="Times New Roman" panose="02020603050405020304" pitchFamily="18" charset="0"/>
                <a:ea typeface="楷体_GB2312"/>
              </a:rPr>
              <a:t>连通：“连成一片”。</a:t>
            </a:r>
            <a:endParaRPr lang="zh-CN" altLang="en-US" sz="2000" b="1" dirty="0">
              <a:latin typeface="Times New Roman" panose="02020603050405020304" pitchFamily="18" charset="0"/>
              <a:ea typeface="楷体_GB2312"/>
            </a:endParaRPr>
          </a:p>
          <a:p>
            <a:pPr marL="0" lvl="0" indent="0" eaLnBrk="1" hangingPunct="1">
              <a:spcBef>
                <a:spcPct val="50000"/>
              </a:spcBef>
              <a:buClrTx/>
              <a:buSzTx/>
              <a:buFontTx/>
              <a:buNone/>
            </a:pPr>
            <a:r>
              <a:rPr lang="zh-CN" altLang="en-US" sz="2000" b="1" dirty="0">
                <a:latin typeface="Times New Roman" panose="02020603050405020304" pitchFamily="18" charset="0"/>
                <a:ea typeface="楷体_GB2312"/>
              </a:rPr>
              <a:t>连通图：“能连成一片的图”。</a:t>
            </a:r>
            <a:endParaRPr lang="zh-CN" altLang="en-US" sz="2000" b="1" dirty="0">
              <a:latin typeface="Times New Roman" panose="02020603050405020304" pitchFamily="18" charset="0"/>
              <a:ea typeface="楷体_GB2312"/>
            </a:endParaRPr>
          </a:p>
        </p:txBody>
      </p:sp>
      <p:grpSp>
        <p:nvGrpSpPr>
          <p:cNvPr id="45060" name="Group 17"/>
          <p:cNvGrpSpPr/>
          <p:nvPr/>
        </p:nvGrpSpPr>
        <p:grpSpPr>
          <a:xfrm>
            <a:off x="7656513" y="3336925"/>
            <a:ext cx="2881312" cy="2736850"/>
            <a:chOff x="3696" y="1888"/>
            <a:chExt cx="1815" cy="1724"/>
          </a:xfrm>
        </p:grpSpPr>
        <p:sp>
          <p:nvSpPr>
            <p:cNvPr id="45069" name="Oval 18"/>
            <p:cNvSpPr/>
            <p:nvPr/>
          </p:nvSpPr>
          <p:spPr>
            <a:xfrm>
              <a:off x="4286" y="1888"/>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1</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70" name="Oval 19"/>
            <p:cNvSpPr/>
            <p:nvPr/>
          </p:nvSpPr>
          <p:spPr>
            <a:xfrm>
              <a:off x="3696" y="2568"/>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2</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71" name="Oval 20"/>
            <p:cNvSpPr/>
            <p:nvPr/>
          </p:nvSpPr>
          <p:spPr>
            <a:xfrm>
              <a:off x="4195" y="3203"/>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5</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72" name="Oval 21"/>
            <p:cNvSpPr/>
            <p:nvPr/>
          </p:nvSpPr>
          <p:spPr>
            <a:xfrm>
              <a:off x="4604" y="2704"/>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3</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73" name="Oval 22"/>
            <p:cNvSpPr/>
            <p:nvPr/>
          </p:nvSpPr>
          <p:spPr>
            <a:xfrm>
              <a:off x="5239" y="2568"/>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4</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74" name="Line 23"/>
            <p:cNvSpPr/>
            <p:nvPr/>
          </p:nvSpPr>
          <p:spPr>
            <a:xfrm flipH="1">
              <a:off x="3922" y="2115"/>
              <a:ext cx="410" cy="498"/>
            </a:xfrm>
            <a:prstGeom prst="line">
              <a:avLst/>
            </a:prstGeom>
            <a:ln w="28575" cap="flat" cmpd="sng">
              <a:solidFill>
                <a:schemeClr val="tx1"/>
              </a:solidFill>
              <a:prstDash val="solid"/>
              <a:headEnd type="none" w="med" len="med"/>
              <a:tailEnd type="none" w="med" len="med"/>
            </a:ln>
          </p:spPr>
        </p:sp>
        <p:sp>
          <p:nvSpPr>
            <p:cNvPr id="45075" name="Line 24"/>
            <p:cNvSpPr/>
            <p:nvPr/>
          </p:nvSpPr>
          <p:spPr>
            <a:xfrm>
              <a:off x="3877" y="2840"/>
              <a:ext cx="363" cy="408"/>
            </a:xfrm>
            <a:prstGeom prst="line">
              <a:avLst/>
            </a:prstGeom>
            <a:ln w="28575" cap="flat" cmpd="sng">
              <a:solidFill>
                <a:schemeClr val="tx1"/>
              </a:solidFill>
              <a:prstDash val="solid"/>
              <a:headEnd type="none" w="med" len="med"/>
              <a:tailEnd type="none" w="med" len="med"/>
            </a:ln>
          </p:spPr>
        </p:sp>
        <p:sp>
          <p:nvSpPr>
            <p:cNvPr id="45076" name="Line 25"/>
            <p:cNvSpPr/>
            <p:nvPr/>
          </p:nvSpPr>
          <p:spPr>
            <a:xfrm>
              <a:off x="4422" y="2614"/>
              <a:ext cx="227" cy="136"/>
            </a:xfrm>
            <a:prstGeom prst="line">
              <a:avLst/>
            </a:prstGeom>
            <a:ln w="28575" cap="flat" cmpd="sng">
              <a:solidFill>
                <a:schemeClr val="tx1"/>
              </a:solidFill>
              <a:prstDash val="solid"/>
              <a:headEnd type="none" w="med" len="med"/>
              <a:tailEnd type="none" w="med" len="med"/>
            </a:ln>
          </p:spPr>
        </p:sp>
        <p:sp>
          <p:nvSpPr>
            <p:cNvPr id="45077" name="Line 26"/>
            <p:cNvSpPr/>
            <p:nvPr/>
          </p:nvSpPr>
          <p:spPr>
            <a:xfrm>
              <a:off x="4513" y="2115"/>
              <a:ext cx="727" cy="544"/>
            </a:xfrm>
            <a:prstGeom prst="line">
              <a:avLst/>
            </a:prstGeom>
            <a:ln w="28575" cap="flat" cmpd="sng">
              <a:solidFill>
                <a:schemeClr val="tx1"/>
              </a:solidFill>
              <a:prstDash val="solid"/>
              <a:headEnd type="none" w="med" len="med"/>
              <a:tailEnd type="none" w="med" len="med"/>
            </a:ln>
          </p:spPr>
        </p:sp>
        <p:sp>
          <p:nvSpPr>
            <p:cNvPr id="45078" name="Line 27"/>
            <p:cNvSpPr/>
            <p:nvPr/>
          </p:nvSpPr>
          <p:spPr>
            <a:xfrm flipV="1">
              <a:off x="4467" y="2795"/>
              <a:ext cx="817" cy="499"/>
            </a:xfrm>
            <a:prstGeom prst="line">
              <a:avLst/>
            </a:prstGeom>
            <a:ln w="28575" cap="flat" cmpd="sng">
              <a:solidFill>
                <a:schemeClr val="tx1"/>
              </a:solidFill>
              <a:prstDash val="solid"/>
              <a:headEnd type="none" w="med" len="med"/>
              <a:tailEnd type="none" w="med" len="med"/>
            </a:ln>
          </p:spPr>
        </p:sp>
        <p:sp>
          <p:nvSpPr>
            <p:cNvPr id="45079" name="Oval 28"/>
            <p:cNvSpPr/>
            <p:nvPr/>
          </p:nvSpPr>
          <p:spPr>
            <a:xfrm>
              <a:off x="4195" y="2387"/>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6</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80" name="Oval 29"/>
            <p:cNvSpPr/>
            <p:nvPr/>
          </p:nvSpPr>
          <p:spPr>
            <a:xfrm>
              <a:off x="5239" y="3067"/>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7</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5081" name="Line 30"/>
            <p:cNvSpPr/>
            <p:nvPr/>
          </p:nvSpPr>
          <p:spPr>
            <a:xfrm flipV="1">
              <a:off x="5012" y="3294"/>
              <a:ext cx="272" cy="136"/>
            </a:xfrm>
            <a:prstGeom prst="line">
              <a:avLst/>
            </a:prstGeom>
            <a:ln w="28575" cap="flat" cmpd="sng">
              <a:solidFill>
                <a:schemeClr val="tx1"/>
              </a:solidFill>
              <a:prstDash val="solid"/>
              <a:headEnd type="none" w="med" len="med"/>
              <a:tailEnd type="none" w="med" len="med"/>
            </a:ln>
          </p:spPr>
        </p:sp>
        <p:sp>
          <p:nvSpPr>
            <p:cNvPr id="45082" name="Oval 31"/>
            <p:cNvSpPr/>
            <p:nvPr/>
          </p:nvSpPr>
          <p:spPr>
            <a:xfrm>
              <a:off x="4784" y="3340"/>
              <a:ext cx="272" cy="272"/>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8</a:t>
              </a:r>
              <a:endParaRPr lang="en-US" altLang="zh-CN" sz="2000" b="1" dirty="0">
                <a:solidFill>
                  <a:schemeClr val="bg1"/>
                </a:solidFill>
                <a:latin typeface="Times New Roman" panose="02020603050405020304" pitchFamily="18" charset="0"/>
                <a:ea typeface="宋体" panose="02010600030101010101" pitchFamily="2" charset="-122"/>
              </a:endParaRPr>
            </a:p>
          </p:txBody>
        </p:sp>
      </p:grpSp>
      <p:sp>
        <p:nvSpPr>
          <p:cNvPr id="45061" name="Text Box 32"/>
          <p:cNvSpPr txBox="1"/>
          <p:nvPr/>
        </p:nvSpPr>
        <p:spPr>
          <a:xfrm>
            <a:off x="8762683" y="2424113"/>
            <a:ext cx="18351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latin typeface="Times New Roman" panose="02020603050405020304" pitchFamily="18" charset="0"/>
                <a:ea typeface="宋体" panose="02010600030101010101" pitchFamily="2" charset="-122"/>
              </a:rPr>
              <a:t>图一：连通图</a:t>
            </a:r>
            <a:endParaRPr lang="zh-CN" altLang="en-US" sz="2000" b="1" dirty="0">
              <a:latin typeface="Times New Roman" panose="02020603050405020304" pitchFamily="18" charset="0"/>
              <a:ea typeface="宋体" panose="02010600030101010101" pitchFamily="2" charset="-122"/>
            </a:endParaRPr>
          </a:p>
        </p:txBody>
      </p:sp>
      <p:sp>
        <p:nvSpPr>
          <p:cNvPr id="45062" name="Text Box 33"/>
          <p:cNvSpPr txBox="1"/>
          <p:nvPr/>
        </p:nvSpPr>
        <p:spPr>
          <a:xfrm>
            <a:off x="8255000" y="6161088"/>
            <a:ext cx="208915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latin typeface="Times New Roman" panose="02020603050405020304" pitchFamily="18" charset="0"/>
                <a:ea typeface="宋体" panose="02010600030101010101" pitchFamily="2" charset="-122"/>
              </a:rPr>
              <a:t>图二：非连通图</a:t>
            </a:r>
            <a:endParaRPr lang="zh-CN" altLang="en-US" sz="2000" b="1" dirty="0">
              <a:latin typeface="Times New Roman" panose="02020603050405020304" pitchFamily="18" charset="0"/>
              <a:ea typeface="宋体" panose="02010600030101010101" pitchFamily="2" charset="-122"/>
            </a:endParaRPr>
          </a:p>
        </p:txBody>
      </p:sp>
      <p:sp>
        <p:nvSpPr>
          <p:cNvPr id="35" name="Text Box 34"/>
          <p:cNvSpPr txBox="1"/>
          <p:nvPr/>
        </p:nvSpPr>
        <p:spPr>
          <a:xfrm>
            <a:off x="1816100" y="1997075"/>
            <a:ext cx="6821170" cy="13220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000" b="1" dirty="0">
                <a:latin typeface="Times New Roman" panose="02020603050405020304" pitchFamily="18" charset="0"/>
                <a:ea typeface="宋体" panose="02010600030101010101" pitchFamily="2" charset="-122"/>
              </a:rPr>
              <a:t>定义：</a:t>
            </a:r>
            <a:endParaRPr lang="zh-CN" altLang="en-US"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zh-CN" altLang="en-US" sz="2000" b="1" dirty="0">
                <a:solidFill>
                  <a:srgbClr val="FF0000"/>
                </a:solidFill>
                <a:latin typeface="楷体_GB2312"/>
                <a:ea typeface="楷体_GB2312"/>
              </a:rPr>
              <a:t>连通</a:t>
            </a:r>
            <a:r>
              <a:rPr lang="zh-CN" altLang="en-US" sz="2000" b="1" dirty="0">
                <a:latin typeface="楷体_GB2312"/>
                <a:ea typeface="楷体_GB2312"/>
              </a:rPr>
              <a:t>：如果从顶点</a:t>
            </a:r>
            <a:r>
              <a:rPr lang="en-US" altLang="zh-CN" sz="2000" b="1" dirty="0">
                <a:latin typeface="楷体_GB2312"/>
                <a:ea typeface="楷体_GB2312"/>
              </a:rPr>
              <a:t>u</a:t>
            </a:r>
            <a:r>
              <a:rPr lang="zh-CN" altLang="en-US" sz="2000" b="1" dirty="0">
                <a:latin typeface="楷体_GB2312"/>
                <a:ea typeface="楷体_GB2312"/>
              </a:rPr>
              <a:t>到</a:t>
            </a:r>
            <a:r>
              <a:rPr lang="en-US" altLang="zh-CN" sz="2000" b="1" dirty="0">
                <a:latin typeface="楷体_GB2312"/>
                <a:ea typeface="楷体_GB2312"/>
              </a:rPr>
              <a:t>v</a:t>
            </a:r>
            <a:r>
              <a:rPr lang="zh-CN" altLang="en-US" sz="2000" b="1" dirty="0">
                <a:latin typeface="楷体_GB2312"/>
                <a:ea typeface="楷体_GB2312"/>
              </a:rPr>
              <a:t>有路径，则称</a:t>
            </a:r>
            <a:r>
              <a:rPr lang="en-US" altLang="zh-CN" sz="2000" b="1" dirty="0">
                <a:latin typeface="楷体_GB2312"/>
                <a:ea typeface="楷体_GB2312"/>
              </a:rPr>
              <a:t>u</a:t>
            </a:r>
            <a:r>
              <a:rPr lang="zh-CN" altLang="en-US" sz="2000" b="1" dirty="0">
                <a:latin typeface="楷体_GB2312"/>
                <a:ea typeface="楷体_GB2312"/>
              </a:rPr>
              <a:t>和</a:t>
            </a:r>
            <a:r>
              <a:rPr lang="en-US" altLang="zh-CN" sz="2000" b="1" dirty="0">
                <a:latin typeface="楷体_GB2312"/>
                <a:ea typeface="楷体_GB2312"/>
              </a:rPr>
              <a:t>v</a:t>
            </a:r>
            <a:r>
              <a:rPr lang="zh-CN" altLang="en-US" sz="2000" b="1" dirty="0">
                <a:latin typeface="楷体_GB2312"/>
                <a:ea typeface="楷体_GB2312"/>
              </a:rPr>
              <a:t>是连通的。</a:t>
            </a:r>
            <a:endParaRPr lang="zh-CN" altLang="en-US" sz="2000" b="1" dirty="0">
              <a:latin typeface="楷体_GB2312"/>
              <a:ea typeface="楷体_GB2312"/>
            </a:endParaRPr>
          </a:p>
          <a:p>
            <a:pPr marL="0" lvl="0" indent="0" eaLnBrk="1" hangingPunct="1">
              <a:spcBef>
                <a:spcPct val="0"/>
              </a:spcBef>
              <a:buClrTx/>
              <a:buSzTx/>
              <a:buFontTx/>
              <a:buNone/>
            </a:pPr>
            <a:r>
              <a:rPr lang="zh-CN" altLang="en-US" sz="2000" b="1" dirty="0">
                <a:solidFill>
                  <a:srgbClr val="FF0000"/>
                </a:solidFill>
                <a:latin typeface="楷体_GB2312"/>
                <a:ea typeface="楷体_GB2312"/>
              </a:rPr>
              <a:t>连通图</a:t>
            </a:r>
            <a:r>
              <a:rPr lang="zh-CN" altLang="en-US" sz="2000" b="1" dirty="0">
                <a:latin typeface="楷体_GB2312"/>
                <a:ea typeface="楷体_GB2312"/>
              </a:rPr>
              <a:t>：图中任意两个顶点</a:t>
            </a:r>
            <a:r>
              <a:rPr lang="en-US" altLang="zh-CN" sz="2000" b="1" dirty="0">
                <a:latin typeface="楷体_GB2312"/>
                <a:ea typeface="楷体_GB2312"/>
              </a:rPr>
              <a:t>u</a:t>
            </a:r>
            <a:r>
              <a:rPr lang="zh-CN" altLang="en-US" sz="2000" b="1" dirty="0">
                <a:latin typeface="楷体_GB2312"/>
                <a:ea typeface="楷体_GB2312"/>
              </a:rPr>
              <a:t>和</a:t>
            </a:r>
            <a:r>
              <a:rPr lang="en-US" altLang="zh-CN" sz="2000" b="1" dirty="0">
                <a:latin typeface="楷体_GB2312"/>
                <a:ea typeface="楷体_GB2312"/>
              </a:rPr>
              <a:t>v</a:t>
            </a:r>
            <a:r>
              <a:rPr lang="zh-CN" altLang="en-US" sz="2000" b="1" dirty="0">
                <a:latin typeface="楷体_GB2312"/>
                <a:ea typeface="楷体_GB2312"/>
              </a:rPr>
              <a:t>都是连通的，称为连通图。</a:t>
            </a:r>
            <a:endParaRPr lang="zh-CN" altLang="en-US" sz="2000" b="1" dirty="0">
              <a:latin typeface="楷体_GB2312"/>
              <a:ea typeface="楷体_GB2312"/>
            </a:endParaRPr>
          </a:p>
          <a:p>
            <a:pPr marL="0" lvl="0" indent="0" eaLnBrk="1" hangingPunct="1">
              <a:spcBef>
                <a:spcPct val="0"/>
              </a:spcBef>
              <a:buClrTx/>
              <a:buSzTx/>
              <a:buFontTx/>
              <a:buNone/>
            </a:pPr>
            <a:r>
              <a:rPr lang="zh-CN" altLang="en-US" sz="2000" b="1" dirty="0">
                <a:latin typeface="楷体_GB2312"/>
                <a:ea typeface="楷体_GB2312"/>
              </a:rPr>
              <a:t>        否则称为非连通图。</a:t>
            </a:r>
            <a:endParaRPr lang="zh-CN" altLang="en-US" sz="2000" b="1" dirty="0">
              <a:latin typeface="楷体_GB2312"/>
              <a:ea typeface="楷体_GB2312"/>
            </a:endParaRPr>
          </a:p>
        </p:txBody>
      </p:sp>
      <p:sp>
        <p:nvSpPr>
          <p:cNvPr id="36" name="Text Box 35"/>
          <p:cNvSpPr txBox="1"/>
          <p:nvPr/>
        </p:nvSpPr>
        <p:spPr>
          <a:xfrm>
            <a:off x="1854200" y="3521075"/>
            <a:ext cx="4752975"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solidFill>
                  <a:srgbClr val="FF0000"/>
                </a:solidFill>
                <a:latin typeface="Times New Roman" panose="02020603050405020304" pitchFamily="18" charset="0"/>
                <a:ea typeface="宋体" panose="02010600030101010101" pitchFamily="2" charset="-122"/>
              </a:rPr>
              <a:t>连通分量</a:t>
            </a:r>
            <a:r>
              <a:rPr lang="zh-CN" altLang="en-US" sz="2000" b="1" dirty="0">
                <a:latin typeface="Times New Roman" panose="02020603050405020304" pitchFamily="18" charset="0"/>
                <a:ea typeface="宋体" panose="02010600030101010101" pitchFamily="2" charset="-122"/>
              </a:rPr>
              <a:t>：无向图中的</a:t>
            </a:r>
            <a:r>
              <a:rPr lang="zh-CN" altLang="en-US" sz="2000" b="1" dirty="0">
                <a:solidFill>
                  <a:srgbClr val="FF0000"/>
                </a:solidFill>
                <a:latin typeface="Times New Roman" panose="02020603050405020304" pitchFamily="18" charset="0"/>
                <a:ea typeface="宋体" panose="02010600030101010101" pitchFamily="2" charset="-122"/>
              </a:rPr>
              <a:t>极大连通子图</a:t>
            </a:r>
            <a:r>
              <a:rPr lang="zh-CN" altLang="en-US" sz="2000" b="1" dirty="0">
                <a:latin typeface="Times New Roman" panose="02020603050405020304" pitchFamily="18" charset="0"/>
                <a:ea typeface="宋体" panose="02010600030101010101" pitchFamily="2" charset="-122"/>
              </a:rPr>
              <a:t>。</a:t>
            </a:r>
            <a:endParaRPr lang="zh-CN" altLang="en-US" sz="2000" b="1" dirty="0">
              <a:latin typeface="Times New Roman" panose="02020603050405020304" pitchFamily="18" charset="0"/>
              <a:ea typeface="宋体" panose="02010600030101010101" pitchFamily="2" charset="-122"/>
            </a:endParaRPr>
          </a:p>
        </p:txBody>
      </p:sp>
      <p:sp>
        <p:nvSpPr>
          <p:cNvPr id="37" name="Text Box 36"/>
          <p:cNvSpPr txBox="1"/>
          <p:nvPr/>
        </p:nvSpPr>
        <p:spPr>
          <a:xfrm>
            <a:off x="2109788" y="4060825"/>
            <a:ext cx="4537075" cy="8604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latin typeface="楷体_GB2312"/>
                <a:ea typeface="楷体_GB2312"/>
              </a:rPr>
              <a:t>图二中有</a:t>
            </a:r>
            <a:r>
              <a:rPr lang="en-US" altLang="zh-CN" sz="2000" b="1" dirty="0">
                <a:latin typeface="楷体_GB2312"/>
                <a:ea typeface="楷体_GB2312"/>
              </a:rPr>
              <a:t>3</a:t>
            </a:r>
            <a:r>
              <a:rPr lang="zh-CN" altLang="en-US" sz="2000" b="1" dirty="0">
                <a:latin typeface="楷体_GB2312"/>
                <a:ea typeface="楷体_GB2312"/>
              </a:rPr>
              <a:t>个连通分量：</a:t>
            </a:r>
            <a:endParaRPr lang="zh-CN" altLang="en-US" sz="2000" b="1" dirty="0">
              <a:latin typeface="楷体_GB2312"/>
              <a:ea typeface="楷体_GB2312"/>
            </a:endParaRPr>
          </a:p>
          <a:p>
            <a:pPr marL="0" lvl="0" indent="0" eaLnBrk="1" hangingPunct="1">
              <a:spcBef>
                <a:spcPct val="50000"/>
              </a:spcBef>
              <a:buClrTx/>
              <a:buSzTx/>
              <a:buFontTx/>
              <a:buNone/>
            </a:pPr>
            <a:r>
              <a:rPr lang="en-US" altLang="zh-CN" sz="2000" b="1" dirty="0">
                <a:latin typeface="楷体_GB2312"/>
                <a:ea typeface="楷体_GB2312"/>
              </a:rPr>
              <a:t>{1 2 4 5} {3 6} {7 8}</a:t>
            </a:r>
            <a:endParaRPr lang="en-US" altLang="zh-CN" sz="2000" b="1" dirty="0">
              <a:latin typeface="楷体_GB2312"/>
              <a:ea typeface="楷体_GB2312"/>
            </a:endParaRPr>
          </a:p>
        </p:txBody>
      </p:sp>
      <p:sp>
        <p:nvSpPr>
          <p:cNvPr id="38" name="Text Box 37"/>
          <p:cNvSpPr txBox="1"/>
          <p:nvPr/>
        </p:nvSpPr>
        <p:spPr>
          <a:xfrm>
            <a:off x="2020888" y="5118100"/>
            <a:ext cx="4033837" cy="398780"/>
          </a:xfrm>
          <a:prstGeom prst="rect">
            <a:avLst/>
          </a:prstGeom>
          <a:no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latin typeface="Times New Roman" panose="02020603050405020304" pitchFamily="18" charset="0"/>
                <a:ea typeface="宋体" panose="02010600030101010101" pitchFamily="2" charset="-122"/>
              </a:rPr>
              <a:t>求连通分量数，最大连通分量等。</a:t>
            </a:r>
            <a:endParaRPr lang="zh-CN" altLang="en-US" sz="2000" b="1" dirty="0">
              <a:latin typeface="Times New Roman" panose="02020603050405020304" pitchFamily="18" charset="0"/>
              <a:ea typeface="宋体" panose="02010600030101010101" pitchFamily="2" charset="-122"/>
            </a:endParaRPr>
          </a:p>
        </p:txBody>
      </p:sp>
      <p:sp>
        <p:nvSpPr>
          <p:cNvPr id="39" name="Text Box 38"/>
          <p:cNvSpPr txBox="1"/>
          <p:nvPr/>
        </p:nvSpPr>
        <p:spPr>
          <a:xfrm>
            <a:off x="2020888" y="5797550"/>
            <a:ext cx="4968875" cy="398780"/>
          </a:xfrm>
          <a:prstGeom prst="rect">
            <a:avLst/>
          </a:prstGeom>
          <a:no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000" b="1" dirty="0">
                <a:solidFill>
                  <a:srgbClr val="FF0000"/>
                </a:solidFill>
                <a:latin typeface="Times New Roman" panose="02020603050405020304" pitchFamily="18" charset="0"/>
                <a:ea typeface="宋体" panose="02010600030101010101" pitchFamily="2" charset="-122"/>
              </a:rPr>
              <a:t>有向图</a:t>
            </a:r>
            <a:r>
              <a:rPr lang="zh-CN" altLang="en-US" sz="2000" b="1" dirty="0">
                <a:latin typeface="Times New Roman" panose="02020603050405020304" pitchFamily="18" charset="0"/>
                <a:ea typeface="宋体" panose="02010600030101010101" pitchFamily="2" charset="-122"/>
              </a:rPr>
              <a:t>：强连通、强连通图、强连通分量 </a:t>
            </a:r>
            <a:endParaRPr lang="zh-CN" altLang="en-US" sz="2000" b="1" dirty="0">
              <a:latin typeface="Times New Roman" panose="02020603050405020304" pitchFamily="18" charset="0"/>
              <a:ea typeface="宋体" panose="02010600030101010101" pitchFamily="2" charset="-122"/>
            </a:endParaRPr>
          </a:p>
        </p:txBody>
      </p:sp>
      <p:sp>
        <p:nvSpPr>
          <p:cNvPr id="45068" name="标题 1"/>
          <p:cNvSpPr txBox="1"/>
          <p:nvPr/>
        </p:nvSpPr>
        <p:spPr>
          <a:xfrm>
            <a:off x="1703388" y="274638"/>
            <a:ext cx="8229600" cy="671512"/>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b="1" dirty="0">
                <a:solidFill>
                  <a:schemeClr val="tx2"/>
                </a:solidFill>
                <a:latin typeface="Times New Roman" panose="02020603050405020304" pitchFamily="18" charset="0"/>
                <a:ea typeface="宋体" panose="02010600030101010101" pitchFamily="2" charset="-122"/>
              </a:rPr>
              <a:t>连通、连通图、连通分量  </a:t>
            </a:r>
            <a:r>
              <a:rPr lang="en-US" altLang="zh-CN" b="1" dirty="0">
                <a:solidFill>
                  <a:schemeClr val="tx2"/>
                </a:solidFill>
                <a:latin typeface="Times New Roman" panose="02020603050405020304" pitchFamily="18" charset="0"/>
                <a:ea typeface="宋体" panose="02010600030101010101" pitchFamily="2" charset="-122"/>
              </a:rPr>
              <a:t>(</a:t>
            </a:r>
            <a:r>
              <a:rPr lang="zh-CN" altLang="en-US" b="1" dirty="0">
                <a:solidFill>
                  <a:schemeClr val="tx2"/>
                </a:solidFill>
                <a:latin typeface="Times New Roman" panose="02020603050405020304" pitchFamily="18" charset="0"/>
                <a:ea typeface="宋体" panose="02010600030101010101" pitchFamily="2" charset="-122"/>
              </a:rPr>
              <a:t>无向图</a:t>
            </a:r>
            <a:r>
              <a:rPr lang="en-US" altLang="zh-CN" b="1" dirty="0">
                <a:solidFill>
                  <a:schemeClr val="tx2"/>
                </a:solidFill>
                <a:latin typeface="Times New Roman" panose="02020603050405020304" pitchFamily="18" charset="0"/>
                <a:ea typeface="宋体" panose="02010600030101010101" pitchFamily="2" charset="-122"/>
              </a:rPr>
              <a:t>)</a:t>
            </a:r>
            <a:endParaRPr lang="en-US" altLang="zh-CN" b="1" dirty="0">
              <a:solidFill>
                <a:schemeClr val="tx2"/>
              </a:solidFill>
              <a:latin typeface="Times New Roman" panose="02020603050405020304" pitchFamily="18" charset="0"/>
              <a:ea typeface="宋体" panose="02010600030101010101" pitchFamily="2" charset="-122"/>
            </a:endParaRPr>
          </a:p>
        </p:txBody>
      </p:sp>
      <p:sp>
        <p:nvSpPr>
          <p:cNvPr id="3" name="椭圆 2"/>
          <p:cNvSpPr/>
          <p:nvPr/>
        </p:nvSpPr>
        <p:spPr>
          <a:xfrm>
            <a:off x="7827010" y="76517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2" name="椭圆 1"/>
          <p:cNvSpPr/>
          <p:nvPr/>
        </p:nvSpPr>
        <p:spPr>
          <a:xfrm>
            <a:off x="8978900" y="76517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10" name="椭圆 9"/>
          <p:cNvSpPr/>
          <p:nvPr/>
        </p:nvSpPr>
        <p:spPr>
          <a:xfrm>
            <a:off x="10095230" y="76517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11" name="椭圆 10"/>
          <p:cNvSpPr/>
          <p:nvPr/>
        </p:nvSpPr>
        <p:spPr>
          <a:xfrm>
            <a:off x="8331200" y="18453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12" name="椭圆 11"/>
          <p:cNvSpPr/>
          <p:nvPr/>
        </p:nvSpPr>
        <p:spPr>
          <a:xfrm>
            <a:off x="9447530" y="18453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13" name="直接连接符 12"/>
          <p:cNvCxnSpPr>
            <a:stCxn id="3" idx="4"/>
            <a:endCxn id="11" idx="1"/>
          </p:cNvCxnSpPr>
          <p:nvPr/>
        </p:nvCxnSpPr>
        <p:spPr>
          <a:xfrm>
            <a:off x="8042910" y="1196975"/>
            <a:ext cx="35179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3" idx="6"/>
            <a:endCxn id="2" idx="2"/>
          </p:cNvCxnSpPr>
          <p:nvPr/>
        </p:nvCxnSpPr>
        <p:spPr>
          <a:xfrm>
            <a:off x="8258810" y="981075"/>
            <a:ext cx="720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2" idx="6"/>
            <a:endCxn id="10" idx="2"/>
          </p:cNvCxnSpPr>
          <p:nvPr/>
        </p:nvCxnSpPr>
        <p:spPr>
          <a:xfrm>
            <a:off x="9410700" y="981075"/>
            <a:ext cx="6845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 idx="4"/>
            <a:endCxn id="11" idx="7"/>
          </p:cNvCxnSpPr>
          <p:nvPr/>
        </p:nvCxnSpPr>
        <p:spPr>
          <a:xfrm flipH="1">
            <a:off x="8699500" y="1196975"/>
            <a:ext cx="49530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2" idx="5"/>
            <a:endCxn id="12" idx="0"/>
          </p:cNvCxnSpPr>
          <p:nvPr/>
        </p:nvCxnSpPr>
        <p:spPr>
          <a:xfrm>
            <a:off x="9347200" y="1133475"/>
            <a:ext cx="31623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4"/>
            <a:endCxn id="12" idx="7"/>
          </p:cNvCxnSpPr>
          <p:nvPr/>
        </p:nvCxnSpPr>
        <p:spPr>
          <a:xfrm flipH="1">
            <a:off x="9815830" y="1196975"/>
            <a:ext cx="495300" cy="7118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1" idx="6"/>
            <a:endCxn id="12" idx="2"/>
          </p:cNvCxnSpPr>
          <p:nvPr/>
        </p:nvCxnSpPr>
        <p:spPr>
          <a:xfrm>
            <a:off x="8763000" y="2061210"/>
            <a:ext cx="684530"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36" grpId="0"/>
      <p:bldP spid="37" grpId="0"/>
      <p:bldP spid="38" grpId="0" bldLvl="0" animBg="1"/>
      <p:bldP spid="3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p:txBody>
          <a:bodyPr vert="horz" wrap="square" lIns="91440" tIns="45720" rIns="91440" bIns="45720" anchor="ctr" anchorCtr="0"/>
          <a:p>
            <a:pPr eaLnBrk="1" hangingPunct="1"/>
            <a:r>
              <a:rPr lang="en-US" altLang="zh-CN" dirty="0"/>
              <a:t>2</a:t>
            </a:r>
            <a:r>
              <a:rPr lang="zh-CN" altLang="en-US" dirty="0"/>
              <a:t>、有权图</a:t>
            </a:r>
            <a:endParaRPr lang="zh-CN" altLang="en-US" dirty="0"/>
          </a:p>
        </p:txBody>
      </p:sp>
      <p:sp>
        <p:nvSpPr>
          <p:cNvPr id="10243" name="内容占位符 2"/>
          <p:cNvSpPr>
            <a:spLocks noGrp="1"/>
          </p:cNvSpPr>
          <p:nvPr>
            <p:ph idx="1"/>
          </p:nvPr>
        </p:nvSpPr>
        <p:spPr>
          <a:xfrm>
            <a:off x="668020" y="1341755"/>
            <a:ext cx="9542780" cy="1109345"/>
          </a:xfrm>
        </p:spPr>
        <p:txBody>
          <a:bodyPr vert="horz" wrap="square" lIns="91440" tIns="45720" rIns="91440" bIns="45720" anchor="t" anchorCtr="0"/>
          <a:p>
            <a:pPr eaLnBrk="1" hangingPunct="1"/>
            <a:r>
              <a:rPr lang="zh-CN" altLang="en-US" b="1" dirty="0"/>
              <a:t>图中的边有不同的权值可以表示收益或费用</a:t>
            </a:r>
            <a:r>
              <a:rPr lang="zh-CN" altLang="en-US" b="1" dirty="0"/>
              <a:t>等。</a:t>
            </a:r>
            <a:endParaRPr lang="en-US" altLang="zh-CN" b="1" dirty="0"/>
          </a:p>
          <a:p>
            <a:pPr eaLnBrk="1" hangingPunct="1"/>
            <a:endParaRPr lang="zh-CN" altLang="en-US" b="1" dirty="0"/>
          </a:p>
        </p:txBody>
      </p:sp>
      <p:sp>
        <p:nvSpPr>
          <p:cNvPr id="3" name="文本框 2"/>
          <p:cNvSpPr txBox="1"/>
          <p:nvPr/>
        </p:nvSpPr>
        <p:spPr>
          <a:xfrm>
            <a:off x="581025" y="2005965"/>
            <a:ext cx="5794375" cy="3670300"/>
          </a:xfrm>
          <a:prstGeom prst="rect">
            <a:avLst/>
          </a:prstGeom>
          <a:noFill/>
        </p:spPr>
        <p:txBody>
          <a:bodyPr wrap="square" rtlCol="0" anchor="t">
            <a:noAutofit/>
          </a:bodyPr>
          <a:p>
            <a:r>
              <a:rPr lang="zh-CN" altLang="en-US" sz="2000"/>
              <a:t>若 G 的每条边 e_k=(u_k,v_k) 都被赋予一个数作为该边的 权，则称 G 为 赋权图。如果这些权都是正实数，就称 G 为 正权图。</a:t>
            </a:r>
            <a:endParaRPr lang="zh-CN" altLang="en-US" sz="2000"/>
          </a:p>
          <a:p>
            <a:endParaRPr lang="zh-CN" altLang="en-US" sz="2000"/>
          </a:p>
          <a:p>
            <a:r>
              <a:rPr lang="zh-CN" altLang="en-US" sz="2000"/>
              <a:t>图 G 的点数 | V(G) | 也被称作图 G 的 阶 (order)。</a:t>
            </a:r>
            <a:endParaRPr lang="zh-CN" altLang="en-US" sz="2000"/>
          </a:p>
          <a:p>
            <a:endParaRPr lang="zh-CN" altLang="en-US" sz="2000"/>
          </a:p>
        </p:txBody>
      </p:sp>
      <p:sp>
        <p:nvSpPr>
          <p:cNvPr id="44" name="椭圆 43"/>
          <p:cNvSpPr/>
          <p:nvPr/>
        </p:nvSpPr>
        <p:spPr>
          <a:xfrm>
            <a:off x="6816090" y="29254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
        <p:nvSpPr>
          <p:cNvPr id="45" name="椭圆 44"/>
          <p:cNvSpPr/>
          <p:nvPr/>
        </p:nvSpPr>
        <p:spPr>
          <a:xfrm>
            <a:off x="7896225" y="249301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
        <p:nvSpPr>
          <p:cNvPr id="46" name="椭圆 45"/>
          <p:cNvSpPr/>
          <p:nvPr/>
        </p:nvSpPr>
        <p:spPr>
          <a:xfrm>
            <a:off x="9084310" y="292544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
        <p:nvSpPr>
          <p:cNvPr id="47" name="椭圆 46"/>
          <p:cNvSpPr/>
          <p:nvPr/>
        </p:nvSpPr>
        <p:spPr>
          <a:xfrm>
            <a:off x="7320280" y="400558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
        <p:nvSpPr>
          <p:cNvPr id="48" name="椭圆 47"/>
          <p:cNvSpPr/>
          <p:nvPr/>
        </p:nvSpPr>
        <p:spPr>
          <a:xfrm>
            <a:off x="8436610" y="400558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cxnSp>
        <p:nvCxnSpPr>
          <p:cNvPr id="49" name="直接连接符 48"/>
          <p:cNvCxnSpPr>
            <a:stCxn id="44" idx="4"/>
            <a:endCxn id="47" idx="1"/>
          </p:cNvCxnSpPr>
          <p:nvPr/>
        </p:nvCxnSpPr>
        <p:spPr>
          <a:xfrm>
            <a:off x="7031990" y="3357245"/>
            <a:ext cx="35179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6"/>
            <a:endCxn id="45" idx="2"/>
          </p:cNvCxnSpPr>
          <p:nvPr/>
        </p:nvCxnSpPr>
        <p:spPr>
          <a:xfrm flipV="1">
            <a:off x="7247890" y="2708910"/>
            <a:ext cx="648335" cy="432435"/>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5" idx="6"/>
            <a:endCxn id="46" idx="2"/>
          </p:cNvCxnSpPr>
          <p:nvPr/>
        </p:nvCxnSpPr>
        <p:spPr>
          <a:xfrm>
            <a:off x="8328025" y="2708910"/>
            <a:ext cx="756285" cy="4324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4"/>
            <a:endCxn id="47" idx="7"/>
          </p:cNvCxnSpPr>
          <p:nvPr/>
        </p:nvCxnSpPr>
        <p:spPr>
          <a:xfrm flipH="1">
            <a:off x="7688580" y="2924810"/>
            <a:ext cx="423545" cy="11442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5" idx="4"/>
            <a:endCxn id="48" idx="0"/>
          </p:cNvCxnSpPr>
          <p:nvPr/>
        </p:nvCxnSpPr>
        <p:spPr>
          <a:xfrm>
            <a:off x="8112125" y="2924810"/>
            <a:ext cx="540385" cy="108077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6" idx="4"/>
            <a:endCxn id="48" idx="7"/>
          </p:cNvCxnSpPr>
          <p:nvPr/>
        </p:nvCxnSpPr>
        <p:spPr>
          <a:xfrm flipH="1">
            <a:off x="8804910" y="3357245"/>
            <a:ext cx="495300" cy="711835"/>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7" idx="6"/>
            <a:endCxn id="48" idx="2"/>
          </p:cNvCxnSpPr>
          <p:nvPr/>
        </p:nvCxnSpPr>
        <p:spPr>
          <a:xfrm>
            <a:off x="7752080" y="4221480"/>
            <a:ext cx="684530" cy="0"/>
          </a:xfrm>
          <a:prstGeom prst="line">
            <a:avLst/>
          </a:prstGeom>
          <a:ln w="38100">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295515" y="2564765"/>
            <a:ext cx="456565" cy="368300"/>
          </a:xfrm>
          <a:prstGeom prst="rect">
            <a:avLst/>
          </a:prstGeom>
          <a:noFill/>
        </p:spPr>
        <p:txBody>
          <a:bodyPr wrap="square" rtlCol="0">
            <a:spAutoFit/>
          </a:bodyPr>
          <a:p>
            <a:r>
              <a:rPr lang="en-US" altLang="zh-CN"/>
              <a:t>12</a:t>
            </a:r>
            <a:endParaRPr lang="en-US" altLang="zh-CN"/>
          </a:p>
        </p:txBody>
      </p:sp>
      <p:sp>
        <p:nvSpPr>
          <p:cNvPr id="4" name="文本框 3"/>
          <p:cNvSpPr txBox="1"/>
          <p:nvPr/>
        </p:nvSpPr>
        <p:spPr>
          <a:xfrm>
            <a:off x="8543925" y="2557145"/>
            <a:ext cx="456565" cy="368300"/>
          </a:xfrm>
          <a:prstGeom prst="rect">
            <a:avLst/>
          </a:prstGeom>
          <a:noFill/>
        </p:spPr>
        <p:txBody>
          <a:bodyPr wrap="square" rtlCol="0">
            <a:spAutoFit/>
          </a:bodyPr>
          <a:p>
            <a:r>
              <a:rPr lang="en-US" altLang="zh-CN"/>
              <a:t>5</a:t>
            </a:r>
            <a:endParaRPr lang="en-US" altLang="zh-CN"/>
          </a:p>
        </p:txBody>
      </p:sp>
      <p:sp>
        <p:nvSpPr>
          <p:cNvPr id="5" name="文本框 4"/>
          <p:cNvSpPr txBox="1"/>
          <p:nvPr/>
        </p:nvSpPr>
        <p:spPr>
          <a:xfrm>
            <a:off x="6868160" y="3529330"/>
            <a:ext cx="456565" cy="368300"/>
          </a:xfrm>
          <a:prstGeom prst="rect">
            <a:avLst/>
          </a:prstGeom>
          <a:noFill/>
        </p:spPr>
        <p:txBody>
          <a:bodyPr wrap="square" rtlCol="0">
            <a:spAutoFit/>
          </a:bodyPr>
          <a:p>
            <a:r>
              <a:rPr lang="en-US" altLang="zh-CN"/>
              <a:t>3</a:t>
            </a:r>
            <a:endParaRPr lang="en-US" altLang="zh-CN"/>
          </a:p>
        </p:txBody>
      </p:sp>
      <p:sp>
        <p:nvSpPr>
          <p:cNvPr id="6" name="文本框 5"/>
          <p:cNvSpPr txBox="1"/>
          <p:nvPr/>
        </p:nvSpPr>
        <p:spPr>
          <a:xfrm>
            <a:off x="7536180" y="3173095"/>
            <a:ext cx="487680" cy="368300"/>
          </a:xfrm>
          <a:prstGeom prst="rect">
            <a:avLst/>
          </a:prstGeom>
          <a:noFill/>
        </p:spPr>
        <p:txBody>
          <a:bodyPr wrap="square" rtlCol="0">
            <a:spAutoFit/>
          </a:bodyPr>
          <a:p>
            <a:r>
              <a:rPr lang="en-US" altLang="zh-CN"/>
              <a:t>21</a:t>
            </a:r>
            <a:endParaRPr lang="en-US" altLang="zh-CN"/>
          </a:p>
        </p:txBody>
      </p:sp>
      <p:sp>
        <p:nvSpPr>
          <p:cNvPr id="7" name="文本框 6"/>
          <p:cNvSpPr txBox="1"/>
          <p:nvPr/>
        </p:nvSpPr>
        <p:spPr>
          <a:xfrm>
            <a:off x="8256270" y="3161030"/>
            <a:ext cx="487680" cy="368300"/>
          </a:xfrm>
          <a:prstGeom prst="rect">
            <a:avLst/>
          </a:prstGeom>
          <a:noFill/>
        </p:spPr>
        <p:txBody>
          <a:bodyPr wrap="square" rtlCol="0">
            <a:spAutoFit/>
          </a:bodyPr>
          <a:p>
            <a:r>
              <a:rPr lang="en-US" altLang="zh-CN"/>
              <a:t>13</a:t>
            </a:r>
            <a:endParaRPr lang="en-US" altLang="zh-CN"/>
          </a:p>
        </p:txBody>
      </p:sp>
      <p:sp>
        <p:nvSpPr>
          <p:cNvPr id="8" name="文本框 7"/>
          <p:cNvSpPr txBox="1"/>
          <p:nvPr/>
        </p:nvSpPr>
        <p:spPr>
          <a:xfrm>
            <a:off x="7896225" y="3853180"/>
            <a:ext cx="487680" cy="368300"/>
          </a:xfrm>
          <a:prstGeom prst="rect">
            <a:avLst/>
          </a:prstGeom>
          <a:noFill/>
        </p:spPr>
        <p:txBody>
          <a:bodyPr wrap="square" rtlCol="0">
            <a:spAutoFit/>
          </a:bodyPr>
          <a:p>
            <a:r>
              <a:rPr lang="en-US" altLang="zh-CN"/>
              <a:t>31</a:t>
            </a:r>
            <a:endParaRPr lang="en-US" altLang="zh-CN"/>
          </a:p>
        </p:txBody>
      </p:sp>
      <p:sp>
        <p:nvSpPr>
          <p:cNvPr id="9" name="文本框 8"/>
          <p:cNvSpPr txBox="1"/>
          <p:nvPr/>
        </p:nvSpPr>
        <p:spPr>
          <a:xfrm>
            <a:off x="9120505" y="3637280"/>
            <a:ext cx="487680" cy="368300"/>
          </a:xfrm>
          <a:prstGeom prst="rect">
            <a:avLst/>
          </a:prstGeom>
          <a:noFill/>
        </p:spPr>
        <p:txBody>
          <a:bodyPr wrap="square" rtlCol="0">
            <a:spAutoFit/>
          </a:bodyPr>
          <a:p>
            <a:r>
              <a:rPr lang="en-US" altLang="zh-CN"/>
              <a:t>50</a:t>
            </a:r>
            <a:endParaRPr lang="en-US" altLang="zh-CN"/>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p:nvPr>
        </p:nvSpPr>
        <p:spPr/>
        <p:txBody>
          <a:bodyPr vert="horz" wrap="square" lIns="91440" tIns="45720" rIns="91440" bIns="45720" anchor="ctr" anchorCtr="0"/>
          <a:p>
            <a:pPr eaLnBrk="1" hangingPunct="1"/>
            <a:r>
              <a:rPr lang="zh-CN" altLang="en-US" dirty="0"/>
              <a:t>求非连通图的连通分量个数</a:t>
            </a:r>
            <a:endParaRPr lang="zh-CN" altLang="en-US" dirty="0"/>
          </a:p>
        </p:txBody>
      </p:sp>
      <p:grpSp>
        <p:nvGrpSpPr>
          <p:cNvPr id="46083" name="Group 4"/>
          <p:cNvGrpSpPr/>
          <p:nvPr/>
        </p:nvGrpSpPr>
        <p:grpSpPr>
          <a:xfrm>
            <a:off x="7319963" y="1484313"/>
            <a:ext cx="2881312" cy="2736850"/>
            <a:chOff x="3696" y="1888"/>
            <a:chExt cx="1815" cy="1724"/>
          </a:xfrm>
        </p:grpSpPr>
        <p:sp>
          <p:nvSpPr>
            <p:cNvPr id="46085" name="Oval 5"/>
            <p:cNvSpPr/>
            <p:nvPr/>
          </p:nvSpPr>
          <p:spPr>
            <a:xfrm>
              <a:off x="4286" y="1888"/>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1</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86" name="Oval 6"/>
            <p:cNvSpPr/>
            <p:nvPr/>
          </p:nvSpPr>
          <p:spPr>
            <a:xfrm>
              <a:off x="3696" y="2568"/>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2</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87" name="Oval 7"/>
            <p:cNvSpPr/>
            <p:nvPr/>
          </p:nvSpPr>
          <p:spPr>
            <a:xfrm>
              <a:off x="4195" y="3203"/>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5</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88" name="Oval 8"/>
            <p:cNvSpPr/>
            <p:nvPr/>
          </p:nvSpPr>
          <p:spPr>
            <a:xfrm>
              <a:off x="4604" y="2704"/>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3</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89" name="Oval 9"/>
            <p:cNvSpPr/>
            <p:nvPr/>
          </p:nvSpPr>
          <p:spPr>
            <a:xfrm>
              <a:off x="5239" y="2568"/>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4</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90" name="Line 10"/>
            <p:cNvSpPr/>
            <p:nvPr/>
          </p:nvSpPr>
          <p:spPr>
            <a:xfrm flipH="1">
              <a:off x="3922" y="2115"/>
              <a:ext cx="410" cy="498"/>
            </a:xfrm>
            <a:prstGeom prst="line">
              <a:avLst/>
            </a:prstGeom>
            <a:ln w="28575" cap="flat" cmpd="sng">
              <a:solidFill>
                <a:schemeClr val="tx1"/>
              </a:solidFill>
              <a:prstDash val="solid"/>
              <a:headEnd type="none" w="med" len="med"/>
              <a:tailEnd type="none" w="med" len="med"/>
            </a:ln>
          </p:spPr>
        </p:sp>
        <p:sp>
          <p:nvSpPr>
            <p:cNvPr id="46091" name="Line 11"/>
            <p:cNvSpPr/>
            <p:nvPr/>
          </p:nvSpPr>
          <p:spPr>
            <a:xfrm>
              <a:off x="3877" y="2840"/>
              <a:ext cx="363" cy="408"/>
            </a:xfrm>
            <a:prstGeom prst="line">
              <a:avLst/>
            </a:prstGeom>
            <a:ln w="28575" cap="flat" cmpd="sng">
              <a:solidFill>
                <a:schemeClr val="tx1"/>
              </a:solidFill>
              <a:prstDash val="solid"/>
              <a:headEnd type="none" w="med" len="med"/>
              <a:tailEnd type="none" w="med" len="med"/>
            </a:ln>
          </p:spPr>
        </p:sp>
        <p:sp>
          <p:nvSpPr>
            <p:cNvPr id="46092" name="Line 12"/>
            <p:cNvSpPr/>
            <p:nvPr/>
          </p:nvSpPr>
          <p:spPr>
            <a:xfrm>
              <a:off x="4422" y="2614"/>
              <a:ext cx="227" cy="136"/>
            </a:xfrm>
            <a:prstGeom prst="line">
              <a:avLst/>
            </a:prstGeom>
            <a:ln w="28575" cap="flat" cmpd="sng">
              <a:solidFill>
                <a:schemeClr val="tx1"/>
              </a:solidFill>
              <a:prstDash val="solid"/>
              <a:headEnd type="none" w="med" len="med"/>
              <a:tailEnd type="none" w="med" len="med"/>
            </a:ln>
          </p:spPr>
        </p:sp>
        <p:sp>
          <p:nvSpPr>
            <p:cNvPr id="46093" name="Line 13"/>
            <p:cNvSpPr/>
            <p:nvPr/>
          </p:nvSpPr>
          <p:spPr>
            <a:xfrm>
              <a:off x="4513" y="2115"/>
              <a:ext cx="727" cy="544"/>
            </a:xfrm>
            <a:prstGeom prst="line">
              <a:avLst/>
            </a:prstGeom>
            <a:ln w="28575" cap="flat" cmpd="sng">
              <a:solidFill>
                <a:schemeClr val="tx1"/>
              </a:solidFill>
              <a:prstDash val="solid"/>
              <a:headEnd type="none" w="med" len="med"/>
              <a:tailEnd type="none" w="med" len="med"/>
            </a:ln>
          </p:spPr>
        </p:sp>
        <p:sp>
          <p:nvSpPr>
            <p:cNvPr id="46094" name="Line 14"/>
            <p:cNvSpPr/>
            <p:nvPr/>
          </p:nvSpPr>
          <p:spPr>
            <a:xfrm flipV="1">
              <a:off x="4467" y="2795"/>
              <a:ext cx="817" cy="499"/>
            </a:xfrm>
            <a:prstGeom prst="line">
              <a:avLst/>
            </a:prstGeom>
            <a:ln w="28575" cap="flat" cmpd="sng">
              <a:solidFill>
                <a:schemeClr val="tx1"/>
              </a:solidFill>
              <a:prstDash val="solid"/>
              <a:headEnd type="none" w="med" len="med"/>
              <a:tailEnd type="none" w="med" len="med"/>
            </a:ln>
          </p:spPr>
        </p:sp>
        <p:sp>
          <p:nvSpPr>
            <p:cNvPr id="46095" name="Oval 15"/>
            <p:cNvSpPr/>
            <p:nvPr/>
          </p:nvSpPr>
          <p:spPr>
            <a:xfrm>
              <a:off x="4195" y="2387"/>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6</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96" name="Oval 16"/>
            <p:cNvSpPr/>
            <p:nvPr/>
          </p:nvSpPr>
          <p:spPr>
            <a:xfrm>
              <a:off x="5239" y="3067"/>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7</a:t>
              </a:r>
              <a:endParaRPr lang="en-US" altLang="zh-CN" sz="2000" b="1" dirty="0">
                <a:solidFill>
                  <a:srgbClr val="FF3300"/>
                </a:solidFill>
                <a:latin typeface="Times New Roman" panose="02020603050405020304" pitchFamily="18" charset="0"/>
                <a:ea typeface="宋体" panose="02010600030101010101" pitchFamily="2" charset="-122"/>
              </a:endParaRPr>
            </a:p>
          </p:txBody>
        </p:sp>
        <p:sp>
          <p:nvSpPr>
            <p:cNvPr id="46097" name="Line 17"/>
            <p:cNvSpPr/>
            <p:nvPr/>
          </p:nvSpPr>
          <p:spPr>
            <a:xfrm flipV="1">
              <a:off x="5012" y="3294"/>
              <a:ext cx="272" cy="136"/>
            </a:xfrm>
            <a:prstGeom prst="line">
              <a:avLst/>
            </a:prstGeom>
            <a:ln w="28575" cap="flat" cmpd="sng">
              <a:solidFill>
                <a:schemeClr val="tx1"/>
              </a:solidFill>
              <a:prstDash val="solid"/>
              <a:headEnd type="none" w="med" len="med"/>
              <a:tailEnd type="none" w="med" len="med"/>
            </a:ln>
          </p:spPr>
        </p:sp>
        <p:sp>
          <p:nvSpPr>
            <p:cNvPr id="46098" name="Oval 18"/>
            <p:cNvSpPr/>
            <p:nvPr/>
          </p:nvSpPr>
          <p:spPr>
            <a:xfrm>
              <a:off x="4784" y="3340"/>
              <a:ext cx="272" cy="272"/>
            </a:xfrm>
            <a:prstGeom prst="ellipse">
              <a:avLst/>
            </a:prstGeom>
            <a:solidFill>
              <a:srgbClr val="CCFF99"/>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rgbClr val="FF3300"/>
                  </a:solidFill>
                  <a:latin typeface="Times New Roman" panose="02020603050405020304" pitchFamily="18" charset="0"/>
                  <a:ea typeface="宋体" panose="02010600030101010101" pitchFamily="2" charset="-122"/>
                </a:rPr>
                <a:t>8</a:t>
              </a:r>
              <a:endParaRPr lang="en-US" altLang="zh-CN" sz="2000" b="1" dirty="0">
                <a:solidFill>
                  <a:srgbClr val="FF3300"/>
                </a:solidFill>
                <a:latin typeface="Times New Roman" panose="02020603050405020304" pitchFamily="18" charset="0"/>
                <a:ea typeface="宋体" panose="02010600030101010101" pitchFamily="2" charset="-122"/>
              </a:endParaRPr>
            </a:p>
          </p:txBody>
        </p:sp>
      </p:grpSp>
      <p:sp>
        <p:nvSpPr>
          <p:cNvPr id="46084" name="内容占位符 2"/>
          <p:cNvSpPr>
            <a:spLocks noGrp="1"/>
          </p:cNvSpPr>
          <p:nvPr>
            <p:ph idx="1"/>
          </p:nvPr>
        </p:nvSpPr>
        <p:spPr/>
        <p:txBody>
          <a:bodyPr vert="horz" wrap="square" lIns="91440" tIns="45720" rIns="91440" bIns="45720" anchor="t" anchorCtr="0"/>
          <a:p>
            <a:pPr eaLnBrk="1" hangingPunct="1"/>
            <a:r>
              <a:rPr lang="zh-CN" altLang="en-US" b="1" dirty="0"/>
              <a:t>请参照</a:t>
            </a:r>
            <a:r>
              <a:rPr lang="en-US" altLang="zh-CN" b="1" dirty="0"/>
              <a:t>dfs</a:t>
            </a:r>
            <a:r>
              <a:rPr lang="zh-CN" altLang="en-US" b="1" dirty="0"/>
              <a:t>遍历图的方法。</a:t>
            </a:r>
            <a:endParaRPr lang="zh-CN" altLang="en-US" b="1"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xfrm>
            <a:off x="1703388" y="115888"/>
            <a:ext cx="8229600" cy="792162"/>
          </a:xfrm>
        </p:spPr>
        <p:txBody>
          <a:bodyPr vert="horz" wrap="square" lIns="91440" tIns="45720" rIns="91440" bIns="45720" anchor="ctr" anchorCtr="0"/>
          <a:p>
            <a:pPr algn="l" eaLnBrk="1" hangingPunct="1"/>
            <a:r>
              <a:rPr lang="zh-CN" altLang="en-US" dirty="0"/>
              <a:t>练习：</a:t>
            </a:r>
            <a:r>
              <a:rPr lang="zh-CN" altLang="en-US" dirty="0">
                <a:latin typeface="仿宋" panose="02010609060101010101" pitchFamily="49" charset="-122"/>
                <a:ea typeface="仿宋" panose="02010609060101010101" pitchFamily="49" charset="-122"/>
                <a:sym typeface="+mn-ea"/>
              </a:rPr>
              <a:t>犯罪团伙</a:t>
            </a:r>
            <a:endParaRPr lang="zh-CN" altLang="en-US" b="1" dirty="0">
              <a:latin typeface="仿宋" panose="02010609060101010101" pitchFamily="49" charset="-122"/>
              <a:ea typeface="仿宋" panose="02010609060101010101" pitchFamily="49" charset="-122"/>
              <a:sym typeface="+mn-ea"/>
            </a:endParaRPr>
          </a:p>
        </p:txBody>
      </p:sp>
      <p:sp>
        <p:nvSpPr>
          <p:cNvPr id="47107" name="内容占位符 2"/>
          <p:cNvSpPr>
            <a:spLocks noGrp="1"/>
          </p:cNvSpPr>
          <p:nvPr>
            <p:ph idx="1"/>
          </p:nvPr>
        </p:nvSpPr>
        <p:spPr>
          <a:xfrm>
            <a:off x="1981200" y="981075"/>
            <a:ext cx="8435975" cy="5688013"/>
          </a:xfrm>
        </p:spPr>
        <p:txBody>
          <a:bodyPr vert="horz" wrap="square" lIns="91440" tIns="45720" rIns="91440" bIns="45720" anchor="t" anchorCtr="0"/>
          <a:p>
            <a:pPr eaLnBrk="1" hangingPunct="1"/>
            <a:endParaRPr lang="zh-CN" altLang="en-US" sz="2000" b="1" dirty="0">
              <a:latin typeface="仿宋" panose="02010609060101010101" pitchFamily="49" charset="-122"/>
              <a:ea typeface="仿宋" panose="02010609060101010101" pitchFamily="49" charset="-122"/>
            </a:endParaRPr>
          </a:p>
          <a:p>
            <a:pPr eaLnBrk="1" hangingPunct="1"/>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问题描述</a:t>
            </a:r>
            <a:r>
              <a:rPr lang="en-US" altLang="zh-CN" sz="2000" b="1" dirty="0">
                <a:latin typeface="仿宋" panose="02010609060101010101" pitchFamily="49" charset="-122"/>
                <a:ea typeface="仿宋" panose="02010609060101010101" pitchFamily="49" charset="-122"/>
              </a:rPr>
              <a:t>】</a:t>
            </a:r>
            <a:endParaRPr lang="en-US" altLang="zh-CN" sz="2000" b="1" dirty="0">
              <a:latin typeface="仿宋" panose="02010609060101010101" pitchFamily="49" charset="-122"/>
              <a:ea typeface="仿宋" panose="02010609060101010101" pitchFamily="49" charset="-122"/>
            </a:endParaRPr>
          </a:p>
          <a:p>
            <a:pPr eaLnBrk="1" hangingPunct="1"/>
            <a:r>
              <a:rPr lang="en-US" altLang="zh-CN" sz="2000" b="1" dirty="0">
                <a:latin typeface="仿宋" panose="02010609060101010101" pitchFamily="49" charset="-122"/>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警察抓到了</a:t>
            </a:r>
            <a:r>
              <a:rPr lang="en-US" altLang="zh-CN" sz="2000" b="1" dirty="0">
                <a:latin typeface="仿宋" panose="02010609060101010101" pitchFamily="49" charset="-122"/>
                <a:ea typeface="仿宋" panose="02010609060101010101" pitchFamily="49" charset="-122"/>
              </a:rPr>
              <a:t>n</a:t>
            </a:r>
            <a:r>
              <a:rPr lang="zh-CN" altLang="en-US" sz="2000" b="1" dirty="0">
                <a:latin typeface="仿宋" panose="02010609060101010101" pitchFamily="49" charset="-122"/>
                <a:ea typeface="仿宋" panose="02010609060101010101" pitchFamily="49" charset="-122"/>
              </a:rPr>
              <a:t>个罪犯，警察根据经验知道他们属于不同的犯罪团伙，却不能判断有多少个团伙，但通过警察的审讯，知道其中的一些罪犯之间相互认识，已知同一犯罪团伙的成员之间直接或间接认识，有可能一个犯罪团伙只有一个人。请你根据已知罪犯之间的关系，确定犯罪团伙的数量。已知罪犯的编号从</a:t>
            </a:r>
            <a:r>
              <a:rPr lang="en-US" altLang="zh-CN" sz="2000" b="1" dirty="0">
                <a:latin typeface="仿宋" panose="02010609060101010101" pitchFamily="49" charset="-122"/>
                <a:ea typeface="仿宋" panose="02010609060101010101" pitchFamily="49" charset="-122"/>
              </a:rPr>
              <a:t>1</a:t>
            </a:r>
            <a:r>
              <a:rPr lang="zh-CN" altLang="en-US" sz="2000" b="1" dirty="0">
                <a:latin typeface="仿宋" panose="02010609060101010101" pitchFamily="49" charset="-122"/>
                <a:ea typeface="仿宋" panose="02010609060101010101" pitchFamily="49" charset="-122"/>
              </a:rPr>
              <a:t>至</a:t>
            </a:r>
            <a:r>
              <a:rPr lang="en-US" altLang="zh-CN" sz="2000" b="1" dirty="0">
                <a:latin typeface="仿宋" panose="02010609060101010101" pitchFamily="49" charset="-122"/>
                <a:ea typeface="仿宋" panose="02010609060101010101" pitchFamily="49" charset="-122"/>
              </a:rPr>
              <a:t>n</a:t>
            </a:r>
            <a:r>
              <a:rPr lang="zh-CN" altLang="en-US" sz="2000" b="1" dirty="0">
                <a:latin typeface="仿宋" panose="02010609060101010101" pitchFamily="49" charset="-122"/>
                <a:ea typeface="仿宋" panose="02010609060101010101" pitchFamily="49" charset="-122"/>
              </a:rPr>
              <a:t>。</a:t>
            </a:r>
            <a:endParaRPr lang="zh-CN" altLang="en-US" sz="2000" b="1" dirty="0">
              <a:latin typeface="仿宋" panose="02010609060101010101" pitchFamily="49" charset="-122"/>
              <a:ea typeface="仿宋" panose="02010609060101010101" pitchFamily="49" charset="-122"/>
            </a:endParaRPr>
          </a:p>
          <a:p>
            <a:pPr eaLnBrk="1" hangingPunct="1"/>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输入</a:t>
            </a:r>
            <a:r>
              <a:rPr lang="en-US" altLang="zh-CN" sz="2000" b="1" dirty="0">
                <a:latin typeface="仿宋" panose="02010609060101010101" pitchFamily="49" charset="-122"/>
                <a:ea typeface="仿宋" panose="02010609060101010101" pitchFamily="49" charset="-122"/>
              </a:rPr>
              <a:t>】</a:t>
            </a:r>
            <a:endParaRPr lang="en-US" altLang="zh-CN" sz="2000" b="1" dirty="0">
              <a:latin typeface="仿宋" panose="02010609060101010101" pitchFamily="49" charset="-122"/>
              <a:ea typeface="仿宋" panose="02010609060101010101" pitchFamily="49" charset="-122"/>
            </a:endParaRPr>
          </a:p>
          <a:p>
            <a:pPr eaLnBrk="1" hangingPunct="1"/>
            <a:r>
              <a:rPr lang="en-US" altLang="zh-CN" sz="2000" b="1" dirty="0">
                <a:latin typeface="仿宋" panose="02010609060101010101" pitchFamily="49" charset="-122"/>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第一行：</a:t>
            </a:r>
            <a:r>
              <a:rPr lang="en-US" altLang="zh-CN" sz="2000" b="1" dirty="0">
                <a:latin typeface="仿宋" panose="02010609060101010101" pitchFamily="49" charset="-122"/>
                <a:ea typeface="仿宋" panose="02010609060101010101" pitchFamily="49" charset="-122"/>
              </a:rPr>
              <a:t>n</a:t>
            </a:r>
            <a:r>
              <a:rPr lang="zh-CN" altLang="en-US" sz="2000" b="1" dirty="0">
                <a:latin typeface="仿宋" panose="02010609060101010101" pitchFamily="49" charset="-122"/>
                <a:ea typeface="仿宋" panose="02010609060101010101" pitchFamily="49" charset="-122"/>
              </a:rPr>
              <a:t>（</a:t>
            </a:r>
            <a:r>
              <a:rPr lang="en-US" altLang="zh-CN" sz="2000" b="1" dirty="0">
                <a:latin typeface="仿宋" panose="02010609060101010101" pitchFamily="49" charset="-122"/>
                <a:ea typeface="仿宋" panose="02010609060101010101" pitchFamily="49" charset="-122"/>
              </a:rPr>
              <a:t>&lt;1000,</a:t>
            </a:r>
            <a:r>
              <a:rPr lang="zh-CN" altLang="en-US" sz="2000" b="1" dirty="0">
                <a:latin typeface="仿宋" panose="02010609060101010101" pitchFamily="49" charset="-122"/>
                <a:ea typeface="仿宋" panose="02010609060101010101" pitchFamily="49" charset="-122"/>
              </a:rPr>
              <a:t>罪犯数量）。</a:t>
            </a:r>
            <a:endParaRPr lang="zh-CN" altLang="en-US" sz="2000" b="1" dirty="0">
              <a:latin typeface="仿宋" panose="02010609060101010101" pitchFamily="49" charset="-122"/>
              <a:ea typeface="仿宋" panose="02010609060101010101" pitchFamily="49" charset="-122"/>
            </a:endParaRPr>
          </a:p>
          <a:p>
            <a:pPr eaLnBrk="1" hangingPunct="1"/>
            <a:r>
              <a:rPr lang="zh-CN" altLang="en-US" sz="2000" b="1" dirty="0">
                <a:latin typeface="仿宋" panose="02010609060101010101" pitchFamily="49" charset="-122"/>
                <a:ea typeface="仿宋" panose="02010609060101010101" pitchFamily="49" charset="-122"/>
              </a:rPr>
              <a:t>        第二行：</a:t>
            </a:r>
            <a:r>
              <a:rPr lang="en-US" altLang="zh-CN" sz="2000" b="1" dirty="0">
                <a:latin typeface="仿宋" panose="02010609060101010101" pitchFamily="49" charset="-122"/>
                <a:ea typeface="仿宋" panose="02010609060101010101" pitchFamily="49" charset="-122"/>
              </a:rPr>
              <a:t>m</a:t>
            </a:r>
            <a:r>
              <a:rPr lang="zh-CN" altLang="en-US" sz="2000" b="1" dirty="0">
                <a:latin typeface="仿宋" panose="02010609060101010101" pitchFamily="49" charset="-122"/>
                <a:ea typeface="仿宋" panose="02010609060101010101" pitchFamily="49" charset="-122"/>
              </a:rPr>
              <a:t>（</a:t>
            </a:r>
            <a:r>
              <a:rPr lang="en-US" altLang="zh-CN" sz="2000" b="1" dirty="0">
                <a:latin typeface="仿宋" panose="02010609060101010101" pitchFamily="49" charset="-122"/>
                <a:ea typeface="仿宋" panose="02010609060101010101" pitchFamily="49" charset="-122"/>
              </a:rPr>
              <a:t>&lt;5000</a:t>
            </a:r>
            <a:r>
              <a:rPr lang="zh-CN" altLang="en-US" sz="2000" b="1" dirty="0">
                <a:latin typeface="仿宋" panose="02010609060101010101" pitchFamily="49" charset="-122"/>
                <a:ea typeface="仿宋" panose="02010609060101010101" pitchFamily="49" charset="-122"/>
              </a:rPr>
              <a:t>，关系数量）。</a:t>
            </a:r>
            <a:endParaRPr lang="zh-CN" altLang="en-US" sz="2000" b="1" dirty="0">
              <a:latin typeface="仿宋" panose="02010609060101010101" pitchFamily="49" charset="-122"/>
              <a:ea typeface="仿宋" panose="02010609060101010101" pitchFamily="49" charset="-122"/>
            </a:endParaRPr>
          </a:p>
          <a:p>
            <a:pPr eaLnBrk="1" hangingPunct="1"/>
            <a:r>
              <a:rPr lang="zh-CN" altLang="en-US" sz="2000" b="1" dirty="0">
                <a:latin typeface="仿宋" panose="02010609060101010101" pitchFamily="49" charset="-122"/>
                <a:ea typeface="仿宋" panose="02010609060101010101" pitchFamily="49" charset="-122"/>
              </a:rPr>
              <a:t>       以下</a:t>
            </a:r>
            <a:r>
              <a:rPr lang="en-US" altLang="zh-CN" sz="2000" b="1" dirty="0">
                <a:latin typeface="仿宋" panose="02010609060101010101" pitchFamily="49" charset="-122"/>
                <a:ea typeface="仿宋" panose="02010609060101010101" pitchFamily="49" charset="-122"/>
              </a:rPr>
              <a:t>m</a:t>
            </a:r>
            <a:r>
              <a:rPr lang="zh-CN" altLang="en-US" sz="2000" b="1" dirty="0">
                <a:latin typeface="仿宋" panose="02010609060101010101" pitchFamily="49" charset="-122"/>
                <a:ea typeface="仿宋" panose="02010609060101010101" pitchFamily="49" charset="-122"/>
              </a:rPr>
              <a:t>行，每行两个数：</a:t>
            </a:r>
            <a:r>
              <a:rPr lang="en-US" altLang="zh-CN" sz="2000" b="1" dirty="0">
                <a:latin typeface="仿宋" panose="02010609060101010101" pitchFamily="49" charset="-122"/>
                <a:ea typeface="仿宋" panose="02010609060101010101" pitchFamily="49" charset="-122"/>
              </a:rPr>
              <a:t>i </a:t>
            </a:r>
            <a:r>
              <a:rPr lang="zh-CN" altLang="en-US" sz="2000" b="1" dirty="0">
                <a:latin typeface="仿宋" panose="02010609060101010101" pitchFamily="49" charset="-122"/>
                <a:ea typeface="仿宋" panose="02010609060101010101" pitchFamily="49" charset="-122"/>
              </a:rPr>
              <a:t>和</a:t>
            </a:r>
            <a:r>
              <a:rPr lang="en-US" altLang="zh-CN" sz="2000" b="1" dirty="0">
                <a:latin typeface="仿宋" panose="02010609060101010101" pitchFamily="49" charset="-122"/>
                <a:ea typeface="仿宋" panose="02010609060101010101" pitchFamily="49" charset="-122"/>
              </a:rPr>
              <a:t>j</a:t>
            </a:r>
            <a:r>
              <a:rPr lang="zh-CN" altLang="en-US" sz="2000" b="1" dirty="0">
                <a:latin typeface="仿宋" panose="02010609060101010101" pitchFamily="49" charset="-122"/>
                <a:ea typeface="仿宋" panose="02010609060101010101" pitchFamily="49" charset="-122"/>
              </a:rPr>
              <a:t>，中间一个空格隔开，表示罪犯</a:t>
            </a:r>
            <a:r>
              <a:rPr lang="en-US" altLang="zh-CN" sz="2000" b="1" dirty="0">
                <a:latin typeface="仿宋" panose="02010609060101010101" pitchFamily="49" charset="-122"/>
                <a:ea typeface="仿宋" panose="02010609060101010101" pitchFamily="49" charset="-122"/>
              </a:rPr>
              <a:t>i</a:t>
            </a:r>
            <a:r>
              <a:rPr lang="zh-CN" altLang="en-US" sz="2000" b="1" dirty="0">
                <a:latin typeface="仿宋" panose="02010609060101010101" pitchFamily="49" charset="-122"/>
                <a:ea typeface="仿宋" panose="02010609060101010101" pitchFamily="49" charset="-122"/>
              </a:rPr>
              <a:t>和罪犯</a:t>
            </a:r>
            <a:r>
              <a:rPr lang="en-US" altLang="zh-CN" sz="2000" b="1" dirty="0">
                <a:latin typeface="仿宋" panose="02010609060101010101" pitchFamily="49" charset="-122"/>
                <a:ea typeface="仿宋" panose="02010609060101010101" pitchFamily="49" charset="-122"/>
              </a:rPr>
              <a:t>j</a:t>
            </a:r>
            <a:r>
              <a:rPr lang="zh-CN" altLang="en-US" sz="2000" b="1" dirty="0">
                <a:latin typeface="仿宋" panose="02010609060101010101" pitchFamily="49" charset="-122"/>
                <a:ea typeface="仿宋" panose="02010609060101010101" pitchFamily="49" charset="-122"/>
              </a:rPr>
              <a:t>相互认识。</a:t>
            </a:r>
            <a:endParaRPr lang="zh-CN" altLang="en-US" sz="2000" b="1" dirty="0">
              <a:latin typeface="仿宋" panose="02010609060101010101" pitchFamily="49" charset="-122"/>
              <a:ea typeface="仿宋" panose="02010609060101010101" pitchFamily="49" charset="-122"/>
            </a:endParaRPr>
          </a:p>
          <a:p>
            <a:pPr eaLnBrk="1" hangingPunct="1"/>
            <a:r>
              <a:rPr lang="en-US" altLang="zh-CN" sz="2000" b="1" dirty="0">
                <a:latin typeface="仿宋" panose="02010609060101010101" pitchFamily="49" charset="-122"/>
                <a:ea typeface="仿宋" panose="02010609060101010101" pitchFamily="49" charset="-122"/>
              </a:rPr>
              <a:t>【</a:t>
            </a:r>
            <a:r>
              <a:rPr lang="zh-CN" altLang="en-US" sz="2000" b="1" dirty="0">
                <a:latin typeface="仿宋" panose="02010609060101010101" pitchFamily="49" charset="-122"/>
                <a:ea typeface="仿宋" panose="02010609060101010101" pitchFamily="49" charset="-122"/>
              </a:rPr>
              <a:t>输出</a:t>
            </a:r>
            <a:r>
              <a:rPr lang="en-US" altLang="zh-CN" sz="2000" b="1" dirty="0">
                <a:latin typeface="仿宋" panose="02010609060101010101" pitchFamily="49" charset="-122"/>
                <a:ea typeface="仿宋" panose="02010609060101010101" pitchFamily="49" charset="-122"/>
              </a:rPr>
              <a:t>】</a:t>
            </a:r>
            <a:endParaRPr lang="en-US" altLang="zh-CN" sz="2000" b="1" dirty="0">
              <a:latin typeface="仿宋" panose="02010609060101010101" pitchFamily="49" charset="-122"/>
              <a:ea typeface="仿宋" panose="02010609060101010101" pitchFamily="49" charset="-122"/>
            </a:endParaRPr>
          </a:p>
          <a:p>
            <a:pPr eaLnBrk="1" hangingPunct="1"/>
            <a:r>
              <a:rPr lang="en-US" altLang="zh-CN" sz="2000" b="1" dirty="0">
                <a:latin typeface="仿宋" panose="02010609060101010101" pitchFamily="49" charset="-122"/>
                <a:ea typeface="仿宋" panose="02010609060101010101" pitchFamily="49" charset="-122"/>
              </a:rPr>
              <a:t>      </a:t>
            </a:r>
            <a:r>
              <a:rPr lang="zh-CN" altLang="en-US" sz="2000" b="1" dirty="0">
                <a:latin typeface="仿宋" panose="02010609060101010101" pitchFamily="49" charset="-122"/>
                <a:ea typeface="仿宋" panose="02010609060101010101" pitchFamily="49" charset="-122"/>
              </a:rPr>
              <a:t>一个整数，犯罪团伙的数量。</a:t>
            </a:r>
            <a:endParaRPr lang="zh-CN" altLang="en-US" sz="2000" b="1" dirty="0">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a:spLocks noGrp="1"/>
          </p:cNvSpPr>
          <p:nvPr>
            <p:ph type="title"/>
          </p:nvPr>
        </p:nvSpPr>
        <p:spPr/>
        <p:txBody>
          <a:bodyPr vert="horz" wrap="square" lIns="91440" tIns="45720" rIns="91440" bIns="45720" anchor="ctr" anchorCtr="0"/>
          <a:p>
            <a:pPr eaLnBrk="1" hangingPunct="1"/>
            <a:r>
              <a:rPr lang="zh-CN" altLang="en-US" dirty="0"/>
              <a:t>输入输出样例</a:t>
            </a:r>
            <a:endParaRPr lang="zh-CN" altLang="en-US" dirty="0"/>
          </a:p>
        </p:txBody>
      </p:sp>
      <p:sp>
        <p:nvSpPr>
          <p:cNvPr id="48131" name="Text Box 2"/>
          <p:cNvSpPr txBox="1"/>
          <p:nvPr/>
        </p:nvSpPr>
        <p:spPr>
          <a:xfrm>
            <a:off x="2351088" y="1574800"/>
            <a:ext cx="1727200" cy="3476625"/>
          </a:xfrm>
          <a:prstGeom prst="rect">
            <a:avLst/>
          </a:prstGeom>
          <a:no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a:t>
            </a:r>
            <a:r>
              <a:rPr lang="zh-CN" altLang="en-US" sz="2000" b="1" dirty="0">
                <a:latin typeface="Times New Roman" panose="02020603050405020304" pitchFamily="18" charset="0"/>
                <a:ea typeface="宋体" panose="02010600030101010101" pitchFamily="2" charset="-122"/>
              </a:rPr>
              <a:t>样例输入</a:t>
            </a:r>
            <a:r>
              <a:rPr lang="en-US" altLang="zh-CN" sz="2000" b="1" dirty="0">
                <a:latin typeface="Times New Roman" panose="02020603050405020304" pitchFamily="18" charset="0"/>
                <a:ea typeface="宋体" panose="02010600030101010101" pitchFamily="2" charset="-122"/>
              </a:rPr>
              <a:t>】</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11</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8 </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1 2</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4 5</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3 4</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1 3</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5 6</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7 10</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5 10</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8 9</a:t>
            </a:r>
            <a:endParaRPr lang="en-US" altLang="zh-CN" sz="2000" b="1" dirty="0">
              <a:latin typeface="Times New Roman" panose="02020603050405020304" pitchFamily="18" charset="0"/>
              <a:ea typeface="宋体" panose="02010600030101010101" pitchFamily="2" charset="-122"/>
            </a:endParaRPr>
          </a:p>
        </p:txBody>
      </p:sp>
      <p:sp>
        <p:nvSpPr>
          <p:cNvPr id="48132" name="Text Box 3"/>
          <p:cNvSpPr txBox="1"/>
          <p:nvPr/>
        </p:nvSpPr>
        <p:spPr>
          <a:xfrm>
            <a:off x="5448300" y="1574800"/>
            <a:ext cx="3095625" cy="1014730"/>
          </a:xfrm>
          <a:prstGeom prst="rect">
            <a:avLst/>
          </a:prstGeom>
          <a:noFill/>
          <a:ln w="9525"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a:t>
            </a:r>
            <a:r>
              <a:rPr lang="zh-CN" altLang="en-US" sz="2000" b="1" dirty="0">
                <a:latin typeface="Times New Roman" panose="02020603050405020304" pitchFamily="18" charset="0"/>
                <a:ea typeface="宋体" panose="02010600030101010101" pitchFamily="2" charset="-122"/>
              </a:rPr>
              <a:t>样例输出</a:t>
            </a:r>
            <a:r>
              <a:rPr lang="en-US" altLang="zh-CN" sz="2000" b="1" dirty="0">
                <a:latin typeface="Times New Roman" panose="02020603050405020304" pitchFamily="18" charset="0"/>
                <a:ea typeface="宋体" panose="02010600030101010101" pitchFamily="2" charset="-122"/>
              </a:rPr>
              <a:t>】</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en-US" altLang="zh-CN" sz="2000" b="1" dirty="0">
                <a:latin typeface="Times New Roman" panose="02020603050405020304" pitchFamily="18" charset="0"/>
                <a:ea typeface="宋体" panose="02010600030101010101" pitchFamily="2" charset="-122"/>
              </a:rPr>
              <a:t> 3</a:t>
            </a:r>
            <a:endParaRPr lang="en-US" altLang="zh-CN" sz="20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zh-CN" altLang="en-US" sz="2000" b="1" dirty="0">
                <a:latin typeface="Times New Roman" panose="02020603050405020304" pitchFamily="18" charset="0"/>
                <a:ea typeface="宋体" panose="02010600030101010101" pitchFamily="2" charset="-122"/>
              </a:rPr>
              <a:t>样例说明：共三个团伙。</a:t>
            </a:r>
            <a:endParaRPr lang="zh-CN" altLang="en-US" sz="2000" b="1"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1"/>
          <p:cNvSpPr>
            <a:spLocks noGrp="1"/>
          </p:cNvSpPr>
          <p:nvPr>
            <p:ph type="title"/>
          </p:nvPr>
        </p:nvSpPr>
        <p:spPr>
          <a:xfrm>
            <a:off x="1703388" y="115888"/>
            <a:ext cx="8229600" cy="792162"/>
          </a:xfrm>
        </p:spPr>
        <p:txBody>
          <a:bodyPr vert="horz" wrap="square" lIns="91440" tIns="45720" rIns="91440" bIns="45720" anchor="ctr" anchorCtr="0"/>
          <a:p>
            <a:pPr algn="l" eaLnBrk="1" hangingPunct="1"/>
            <a:r>
              <a:rPr lang="zh-CN" altLang="en-US" dirty="0"/>
              <a:t>练习：</a:t>
            </a:r>
            <a:r>
              <a:rPr lang="en-US" altLang="zh-CN" dirty="0">
                <a:latin typeface="仿宋" panose="02010609060101010101" pitchFamily="49" charset="-122"/>
                <a:ea typeface="仿宋" panose="02010609060101010101" pitchFamily="49" charset="-122"/>
                <a:sym typeface="+mn-ea"/>
              </a:rPr>
              <a:t>Description</a:t>
            </a:r>
            <a:endParaRPr lang="en-US" altLang="zh-CN" b="1" dirty="0">
              <a:latin typeface="仿宋" panose="02010609060101010101" pitchFamily="49" charset="-122"/>
              <a:ea typeface="仿宋" panose="02010609060101010101" pitchFamily="49" charset="-122"/>
            </a:endParaRPr>
          </a:p>
        </p:txBody>
      </p:sp>
      <p:sp>
        <p:nvSpPr>
          <p:cNvPr id="50179" name="内容占位符 2"/>
          <p:cNvSpPr>
            <a:spLocks noGrp="1"/>
          </p:cNvSpPr>
          <p:nvPr>
            <p:ph idx="1"/>
          </p:nvPr>
        </p:nvSpPr>
        <p:spPr>
          <a:xfrm>
            <a:off x="1981200" y="981075"/>
            <a:ext cx="8435975" cy="5688013"/>
          </a:xfrm>
        </p:spPr>
        <p:txBody>
          <a:bodyPr vert="horz" wrap="square" lIns="91440" tIns="45720" rIns="91440" bIns="45720" anchor="t" anchorCtr="0"/>
          <a:p>
            <a:pPr eaLnBrk="1" hangingPunct="1"/>
            <a:r>
              <a:rPr lang="zh-CN" altLang="en-US" sz="1800" b="1" dirty="0">
                <a:latin typeface="仿宋" panose="02010609060101010101" pitchFamily="49" charset="-122"/>
                <a:ea typeface="仿宋" panose="02010609060101010101" pitchFamily="49" charset="-122"/>
              </a:rPr>
              <a:t>蛤玮成为了实验室主任</a:t>
            </a:r>
            <a:r>
              <a:rPr lang="en-US"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现在学校要求他建好一个机房里的通信网络</a:t>
            </a:r>
            <a:r>
              <a:rPr lang="en-US" altLang="zh-CN" sz="1800" b="1" dirty="0">
                <a:latin typeface="仿宋" panose="02010609060101010101" pitchFamily="49" charset="-122"/>
                <a:ea typeface="仿宋" panose="02010609060101010101" pitchFamily="49" charset="-122"/>
              </a:rPr>
              <a:t>.</a:t>
            </a:r>
            <a:r>
              <a:rPr lang="zh-CN" altLang="en-US" sz="1800" b="1" dirty="0">
                <a:latin typeface="仿宋" panose="02010609060101010101" pitchFamily="49" charset="-122"/>
                <a:ea typeface="仿宋" panose="02010609060101010101" pitchFamily="49" charset="-122"/>
              </a:rPr>
              <a:t>这个网络中有</a:t>
            </a:r>
            <a:r>
              <a:rPr lang="en-US" altLang="zh-CN" sz="1800" b="1" dirty="0">
                <a:latin typeface="仿宋" panose="02010609060101010101" pitchFamily="49" charset="-122"/>
                <a:ea typeface="仿宋" panose="02010609060101010101" pitchFamily="49" charset="-122"/>
              </a:rPr>
              <a:t>n</a:t>
            </a:r>
            <a:r>
              <a:rPr lang="zh-CN" altLang="en-US" sz="1800" b="1" dirty="0">
                <a:latin typeface="仿宋" panose="02010609060101010101" pitchFamily="49" charset="-122"/>
                <a:ea typeface="仿宋" panose="02010609060101010101" pitchFamily="49" charset="-122"/>
              </a:rPr>
              <a:t>台主机，现在已知建设好了</a:t>
            </a:r>
            <a:r>
              <a:rPr lang="en-US" altLang="zh-CN" sz="1800" b="1" dirty="0">
                <a:latin typeface="仿宋" panose="02010609060101010101" pitchFamily="49" charset="-122"/>
                <a:ea typeface="仿宋" panose="02010609060101010101" pitchFamily="49" charset="-122"/>
              </a:rPr>
              <a:t>m</a:t>
            </a:r>
            <a:r>
              <a:rPr lang="zh-CN" altLang="en-US" sz="1800" b="1" dirty="0">
                <a:latin typeface="仿宋" panose="02010609060101010101" pitchFamily="49" charset="-122"/>
                <a:ea typeface="仿宋" panose="02010609060101010101" pitchFamily="49" charset="-122"/>
              </a:rPr>
              <a:t>条线路，可以让一些主机直接或间接通信，为了使这</a:t>
            </a:r>
            <a:r>
              <a:rPr lang="en-US" altLang="zh-CN" sz="1800" b="1" dirty="0">
                <a:latin typeface="仿宋" panose="02010609060101010101" pitchFamily="49" charset="-122"/>
                <a:ea typeface="仿宋" panose="02010609060101010101" pitchFamily="49" charset="-122"/>
              </a:rPr>
              <a:t>n</a:t>
            </a:r>
            <a:r>
              <a:rPr lang="zh-CN" altLang="en-US" sz="1800" b="1" dirty="0">
                <a:latin typeface="仿宋" panose="02010609060101010101" pitchFamily="49" charset="-122"/>
                <a:ea typeface="仿宋" panose="02010609060101010101" pitchFamily="49" charset="-122"/>
              </a:rPr>
              <a:t>台主机互相之间都可以直接或间接通信，请问蛤玮最少还需建设多少条线路。</a:t>
            </a:r>
            <a:endParaRPr lang="zh-CN" altLang="en-US" sz="1800" b="1" dirty="0">
              <a:latin typeface="仿宋" panose="02010609060101010101" pitchFamily="49" charset="-122"/>
              <a:ea typeface="仿宋" panose="02010609060101010101" pitchFamily="49" charset="-122"/>
            </a:endParaRPr>
          </a:p>
          <a:p>
            <a:pPr eaLnBrk="1" hangingPunct="1"/>
            <a:r>
              <a:rPr lang="zh-CN" altLang="en-US" sz="1800" b="1" dirty="0">
                <a:latin typeface="仿宋" panose="02010609060101010101" pitchFamily="49" charset="-122"/>
                <a:ea typeface="仿宋" panose="02010609060101010101" pitchFamily="49" charset="-122"/>
              </a:rPr>
              <a:t>间接通信指：若</a:t>
            </a:r>
            <a:r>
              <a:rPr lang="en-US" altLang="zh-CN" sz="1800" b="1" dirty="0">
                <a:latin typeface="仿宋" panose="02010609060101010101" pitchFamily="49" charset="-122"/>
                <a:ea typeface="仿宋" panose="02010609060101010101" pitchFamily="49" charset="-122"/>
              </a:rPr>
              <a:t>A,B</a:t>
            </a:r>
            <a:r>
              <a:rPr lang="zh-CN" altLang="en-US" sz="1800" b="1" dirty="0">
                <a:latin typeface="仿宋" panose="02010609060101010101" pitchFamily="49" charset="-122"/>
                <a:ea typeface="仿宋" panose="02010609060101010101" pitchFamily="49" charset="-122"/>
              </a:rPr>
              <a:t>可以直接通信，</a:t>
            </a:r>
            <a:r>
              <a:rPr lang="en-US" altLang="zh-CN" sz="1800" b="1" dirty="0">
                <a:latin typeface="仿宋" panose="02010609060101010101" pitchFamily="49" charset="-122"/>
                <a:ea typeface="仿宋" panose="02010609060101010101" pitchFamily="49" charset="-122"/>
              </a:rPr>
              <a:t>B,C</a:t>
            </a:r>
            <a:r>
              <a:rPr lang="zh-CN" altLang="en-US" sz="1800" b="1" dirty="0">
                <a:latin typeface="仿宋" panose="02010609060101010101" pitchFamily="49" charset="-122"/>
                <a:ea typeface="仿宋" panose="02010609060101010101" pitchFamily="49" charset="-122"/>
              </a:rPr>
              <a:t>可以直接通信，则</a:t>
            </a:r>
            <a:r>
              <a:rPr lang="en-US" altLang="zh-CN" sz="1800" b="1" dirty="0">
                <a:latin typeface="仿宋" panose="02010609060101010101" pitchFamily="49" charset="-122"/>
                <a:ea typeface="仿宋" panose="02010609060101010101" pitchFamily="49" charset="-122"/>
              </a:rPr>
              <a:t>A,C</a:t>
            </a:r>
            <a:r>
              <a:rPr lang="zh-CN" altLang="en-US" sz="1800" b="1" dirty="0">
                <a:latin typeface="仿宋" panose="02010609060101010101" pitchFamily="49" charset="-122"/>
                <a:ea typeface="仿宋" panose="02010609060101010101" pitchFamily="49" charset="-122"/>
              </a:rPr>
              <a:t>可以间接通信，同理若</a:t>
            </a:r>
            <a:r>
              <a:rPr lang="en-US" altLang="zh-CN" sz="1800" b="1" dirty="0">
                <a:latin typeface="仿宋" panose="02010609060101010101" pitchFamily="49" charset="-122"/>
                <a:ea typeface="仿宋" panose="02010609060101010101" pitchFamily="49" charset="-122"/>
              </a:rPr>
              <a:t>C,D</a:t>
            </a:r>
            <a:r>
              <a:rPr lang="zh-CN" altLang="en-US" sz="1800" b="1" dirty="0">
                <a:latin typeface="仿宋" panose="02010609060101010101" pitchFamily="49" charset="-122"/>
                <a:ea typeface="仿宋" panose="02010609060101010101" pitchFamily="49" charset="-122"/>
              </a:rPr>
              <a:t>可以直接通信，</a:t>
            </a:r>
            <a:r>
              <a:rPr lang="en-US" altLang="zh-CN" sz="1800" b="1" dirty="0">
                <a:latin typeface="仿宋" panose="02010609060101010101" pitchFamily="49" charset="-122"/>
                <a:ea typeface="仿宋" panose="02010609060101010101" pitchFamily="49" charset="-122"/>
              </a:rPr>
              <a:t>A,D</a:t>
            </a:r>
            <a:r>
              <a:rPr lang="zh-CN" altLang="en-US" sz="1800" b="1" dirty="0">
                <a:latin typeface="仿宋" panose="02010609060101010101" pitchFamily="49" charset="-122"/>
                <a:ea typeface="仿宋" panose="02010609060101010101" pitchFamily="49" charset="-122"/>
              </a:rPr>
              <a:t>也可以间接通信。</a:t>
            </a:r>
            <a:endParaRPr lang="zh-CN" altLang="en-US"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Input</a:t>
            </a:r>
            <a:endParaRPr lang="en-US" altLang="zh-CN" sz="1800" b="1" dirty="0">
              <a:latin typeface="仿宋" panose="02010609060101010101" pitchFamily="49" charset="-122"/>
              <a:ea typeface="仿宋" panose="02010609060101010101" pitchFamily="49" charset="-122"/>
            </a:endParaRPr>
          </a:p>
          <a:p>
            <a:pPr eaLnBrk="1" hangingPunct="1"/>
            <a:r>
              <a:rPr lang="zh-CN" altLang="en-US" sz="1800" b="1" dirty="0">
                <a:latin typeface="仿宋" panose="02010609060101010101" pitchFamily="49" charset="-122"/>
                <a:ea typeface="仿宋" panose="02010609060101010101" pitchFamily="49" charset="-122"/>
              </a:rPr>
              <a:t>输入第一行为两个整数</a:t>
            </a:r>
            <a:r>
              <a:rPr lang="en-US" altLang="zh-CN" sz="1800" b="1" dirty="0">
                <a:latin typeface="仿宋" panose="02010609060101010101" pitchFamily="49" charset="-122"/>
                <a:ea typeface="仿宋" panose="02010609060101010101" pitchFamily="49" charset="-122"/>
              </a:rPr>
              <a:t>n(1&lt;=n&lt;=1000),m(1&lt;=m&lt;=n*n)</a:t>
            </a:r>
            <a:r>
              <a:rPr lang="zh-CN" altLang="en-US" sz="1800" b="1" dirty="0">
                <a:latin typeface="仿宋" panose="02010609060101010101" pitchFamily="49" charset="-122"/>
                <a:ea typeface="仿宋" panose="02010609060101010101" pitchFamily="49" charset="-122"/>
              </a:rPr>
              <a:t>，接下来</a:t>
            </a:r>
            <a:r>
              <a:rPr lang="en-US" altLang="zh-CN" sz="1800" b="1" dirty="0">
                <a:latin typeface="仿宋" panose="02010609060101010101" pitchFamily="49" charset="-122"/>
                <a:ea typeface="仿宋" panose="02010609060101010101" pitchFamily="49" charset="-122"/>
              </a:rPr>
              <a:t>m</a:t>
            </a:r>
            <a:r>
              <a:rPr lang="zh-CN" altLang="en-US" sz="1800" b="1" dirty="0">
                <a:latin typeface="仿宋" panose="02010609060101010101" pitchFamily="49" charset="-122"/>
                <a:ea typeface="仿宋" panose="02010609060101010101" pitchFamily="49" charset="-122"/>
              </a:rPr>
              <a:t>行每行两个整数</a:t>
            </a:r>
            <a:r>
              <a:rPr lang="en-US" altLang="zh-CN" sz="1800" b="1" dirty="0">
                <a:latin typeface="仿宋" panose="02010609060101010101" pitchFamily="49" charset="-122"/>
                <a:ea typeface="仿宋" panose="02010609060101010101" pitchFamily="49" charset="-122"/>
              </a:rPr>
              <a:t>u,v(1&lt;=u,v&lt;=n)</a:t>
            </a:r>
            <a:r>
              <a:rPr lang="zh-CN" altLang="en-US" sz="1800" b="1" dirty="0">
                <a:latin typeface="仿宋" panose="02010609060101010101" pitchFamily="49" charset="-122"/>
                <a:ea typeface="仿宋" panose="02010609060101010101" pitchFamily="49" charset="-122"/>
              </a:rPr>
              <a:t>，表示主机</a:t>
            </a:r>
            <a:r>
              <a:rPr lang="en-US" altLang="zh-CN" sz="1800" b="1" dirty="0">
                <a:latin typeface="仿宋" panose="02010609060101010101" pitchFamily="49" charset="-122"/>
                <a:ea typeface="仿宋" panose="02010609060101010101" pitchFamily="49" charset="-122"/>
              </a:rPr>
              <a:t>u,v</a:t>
            </a:r>
            <a:r>
              <a:rPr lang="zh-CN" altLang="en-US" sz="1800" b="1" dirty="0">
                <a:latin typeface="仿宋" panose="02010609060101010101" pitchFamily="49" charset="-122"/>
                <a:ea typeface="仿宋" panose="02010609060101010101" pitchFamily="49" charset="-122"/>
              </a:rPr>
              <a:t>之间已建立线路。</a:t>
            </a:r>
            <a:endParaRPr lang="zh-CN" altLang="en-US"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Output</a:t>
            </a:r>
            <a:endParaRPr lang="en-US" altLang="zh-CN" sz="1800" b="1" dirty="0">
              <a:latin typeface="仿宋" panose="02010609060101010101" pitchFamily="49" charset="-122"/>
              <a:ea typeface="仿宋" panose="02010609060101010101" pitchFamily="49" charset="-122"/>
            </a:endParaRPr>
          </a:p>
          <a:p>
            <a:pPr eaLnBrk="1" hangingPunct="1"/>
            <a:r>
              <a:rPr lang="zh-CN" altLang="en-US" sz="1800" b="1" dirty="0">
                <a:latin typeface="仿宋" panose="02010609060101010101" pitchFamily="49" charset="-122"/>
                <a:ea typeface="仿宋" panose="02010609060101010101" pitchFamily="49" charset="-122"/>
              </a:rPr>
              <a:t>对于每组数据，输出一个整数，表示还需建设的线路数。</a:t>
            </a:r>
            <a:endParaRPr lang="zh-CN" altLang="en-US"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Sample Input</a:t>
            </a:r>
            <a:endParaRPr lang="en-US" altLang="zh-CN"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3</a:t>
            </a:r>
            <a:endParaRPr lang="en-US" altLang="zh-CN"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1</a:t>
            </a:r>
            <a:endParaRPr lang="en-US" altLang="zh-CN"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2 1</a:t>
            </a:r>
            <a:endParaRPr lang="en-US" altLang="zh-CN"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Sample Output</a:t>
            </a:r>
            <a:endParaRPr lang="en-US" altLang="zh-CN" sz="1800" b="1" dirty="0">
              <a:latin typeface="仿宋" panose="02010609060101010101" pitchFamily="49" charset="-122"/>
              <a:ea typeface="仿宋" panose="02010609060101010101" pitchFamily="49" charset="-122"/>
            </a:endParaRPr>
          </a:p>
          <a:p>
            <a:pPr eaLnBrk="1" hangingPunct="1"/>
            <a:r>
              <a:rPr lang="en-US" altLang="zh-CN" sz="1800" b="1" dirty="0">
                <a:latin typeface="仿宋" panose="02010609060101010101" pitchFamily="49" charset="-122"/>
                <a:ea typeface="仿宋" panose="02010609060101010101" pitchFamily="49" charset="-122"/>
              </a:rPr>
              <a:t>1</a:t>
            </a:r>
            <a:endParaRPr lang="zh-CN" altLang="en-US" sz="1800" b="1" dirty="0">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a:spLocks noGrp="1"/>
          </p:cNvSpPr>
          <p:nvPr>
            <p:ph type="title"/>
          </p:nvPr>
        </p:nvSpPr>
        <p:spPr/>
        <p:txBody>
          <a:bodyPr vert="horz" wrap="square" lIns="91440" tIns="45720" rIns="91440" bIns="45720" anchor="ctr" anchorCtr="0"/>
          <a:p>
            <a:pPr eaLnBrk="1" hangingPunct="1"/>
            <a:r>
              <a:rPr lang="en-US" altLang="zh-CN" dirty="0"/>
              <a:t>bfs</a:t>
            </a:r>
            <a:r>
              <a:rPr lang="zh-CN" altLang="en-US" dirty="0"/>
              <a:t>遍历</a:t>
            </a:r>
            <a:endParaRPr lang="zh-CN" altLang="en-US" dirty="0"/>
          </a:p>
        </p:txBody>
      </p:sp>
      <p:sp>
        <p:nvSpPr>
          <p:cNvPr id="51203" name="内容占位符 2"/>
          <p:cNvSpPr>
            <a:spLocks noGrp="1"/>
          </p:cNvSpPr>
          <p:nvPr>
            <p:ph idx="1"/>
          </p:nvPr>
        </p:nvSpPr>
        <p:spPr/>
        <p:txBody>
          <a:bodyPr vert="horz" wrap="square" lIns="91440" tIns="45720" rIns="91440" bIns="45720" anchor="t" anchorCtr="0"/>
          <a:p>
            <a:pPr eaLnBrk="1" hangingPunct="1"/>
            <a:r>
              <a:rPr lang="zh-CN" altLang="en-US" sz="2800" b="1" dirty="0"/>
              <a:t>类似于树的按层次遍历的过程。</a:t>
            </a:r>
            <a:endParaRPr lang="en-US" altLang="zh-CN" sz="2800" b="1" dirty="0"/>
          </a:p>
          <a:p>
            <a:pPr eaLnBrk="1" hangingPunct="1"/>
            <a:r>
              <a:rPr lang="zh-CN" altLang="en-US" sz="2800" b="1" dirty="0"/>
              <a:t>从图中某顶点</a:t>
            </a:r>
            <a:r>
              <a:rPr lang="en-US" altLang="zh-CN" sz="2800" b="1" dirty="0"/>
              <a:t>v</a:t>
            </a:r>
            <a:r>
              <a:rPr lang="zh-CN" altLang="en-US" sz="2800" b="1" dirty="0"/>
              <a:t>出发，在访问了</a:t>
            </a:r>
            <a:r>
              <a:rPr lang="en-US" altLang="zh-CN" sz="2800" b="1" dirty="0"/>
              <a:t>v</a:t>
            </a:r>
            <a:r>
              <a:rPr lang="zh-CN" altLang="en-US" sz="2800" b="1" dirty="0"/>
              <a:t>之后一次访问</a:t>
            </a:r>
            <a:r>
              <a:rPr lang="en-US" altLang="zh-CN" sz="2800" b="1" dirty="0"/>
              <a:t>v</a:t>
            </a:r>
            <a:r>
              <a:rPr lang="zh-CN" altLang="en-US" sz="2800" b="1" dirty="0"/>
              <a:t>的各个未曾访问过的邻接点，然后分别从这些邻接点出发依次访问他们的邻接点，并使“先被访问的顶点的邻接点”先于“后被访问的顶点的邻接点”被访问，直至图中所有已被访问到的顶点的邻接点都被访问到。</a:t>
            </a:r>
            <a:endParaRPr lang="en-US" altLang="zh-CN" sz="2800" b="1" dirty="0"/>
          </a:p>
          <a:p>
            <a:pPr eaLnBrk="1" hangingPunct="1"/>
            <a:r>
              <a:rPr lang="zh-CN" altLang="en-US" sz="2800" b="1" dirty="0"/>
              <a:t>若此时图中尚有未被访问到的顶点，则另选一个未访问过的顶点作起始点，重复上述过程，直至图中所有顶点都被访问到。</a:t>
            </a:r>
            <a:endParaRPr lang="zh-CN" altLang="en-US" sz="2800" b="1" dirty="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1"/>
          <p:cNvSpPr>
            <a:spLocks noGrp="1"/>
          </p:cNvSpPr>
          <p:nvPr>
            <p:ph type="title"/>
          </p:nvPr>
        </p:nvSpPr>
        <p:spPr/>
        <p:txBody>
          <a:bodyPr vert="horz" wrap="square" lIns="91440" tIns="45720" rIns="91440" bIns="45720" anchor="ctr" anchorCtr="0"/>
          <a:p>
            <a:pPr eaLnBrk="1" hangingPunct="1"/>
            <a:r>
              <a:rPr lang="zh-CN" altLang="en-US" dirty="0"/>
              <a:t>搜索</a:t>
            </a:r>
            <a:r>
              <a:rPr lang="zh-CN" altLang="en-US" dirty="0"/>
              <a:t>树</a:t>
            </a:r>
            <a:endParaRPr lang="zh-CN" altLang="en-US" dirty="0"/>
          </a:p>
        </p:txBody>
      </p:sp>
      <p:sp>
        <p:nvSpPr>
          <p:cNvPr id="52227" name="内容占位符 2"/>
          <p:cNvSpPr>
            <a:spLocks noGrp="1"/>
          </p:cNvSpPr>
          <p:nvPr>
            <p:ph idx="1"/>
          </p:nvPr>
        </p:nvSpPr>
        <p:spPr>
          <a:xfrm>
            <a:off x="1919605" y="981075"/>
            <a:ext cx="8229600" cy="4349750"/>
          </a:xfrm>
        </p:spPr>
        <p:txBody>
          <a:bodyPr vert="horz" wrap="square" lIns="91440" tIns="45720" rIns="91440" bIns="45720" anchor="t" anchorCtr="0"/>
          <a:p>
            <a:pPr eaLnBrk="1" hangingPunct="1"/>
            <a:r>
              <a:rPr lang="zh-CN" altLang="en-US" sz="2400" dirty="0">
                <a:latin typeface="Times New Roman" panose="02020603050405020304" pitchFamily="18" charset="0"/>
                <a:ea typeface="楷体_GB2312"/>
              </a:rPr>
              <a:t>换句话说，</a:t>
            </a:r>
            <a:r>
              <a:rPr lang="zh-CN" altLang="en-US" sz="2400" b="1" dirty="0">
                <a:latin typeface="Times New Roman" panose="02020603050405020304" pitchFamily="18" charset="0"/>
                <a:ea typeface="楷体_GB2312"/>
              </a:rPr>
              <a:t>按广度优先顺序搜索遍历图的过程是以</a:t>
            </a:r>
            <a:r>
              <a:rPr lang="en-US" altLang="zh-CN" sz="2400" b="1" dirty="0">
                <a:latin typeface="Times New Roman" panose="02020603050405020304" pitchFamily="18" charset="0"/>
                <a:ea typeface="楷体_GB2312"/>
              </a:rPr>
              <a:t>v</a:t>
            </a:r>
            <a:r>
              <a:rPr lang="en-US" altLang="zh-CN" sz="2400" b="1" baseline="-30000" dirty="0">
                <a:latin typeface="Times New Roman" panose="02020603050405020304" pitchFamily="18" charset="0"/>
                <a:ea typeface="楷体_GB2312"/>
              </a:rPr>
              <a:t>0</a:t>
            </a:r>
            <a:r>
              <a:rPr lang="zh-CN" altLang="en-US" sz="2400" b="1" dirty="0">
                <a:latin typeface="Times New Roman" panose="02020603050405020304" pitchFamily="18" charset="0"/>
                <a:ea typeface="楷体_GB2312"/>
              </a:rPr>
              <a:t>为起始点，由近及远，依次访问和</a:t>
            </a:r>
            <a:r>
              <a:rPr lang="en-US" altLang="zh-CN" sz="2400" b="1" dirty="0">
                <a:latin typeface="Times New Roman" panose="02020603050405020304" pitchFamily="18" charset="0"/>
                <a:ea typeface="楷体_GB2312"/>
              </a:rPr>
              <a:t>v</a:t>
            </a:r>
            <a:r>
              <a:rPr lang="en-US" altLang="zh-CN" sz="2400" b="1" baseline="-30000" dirty="0">
                <a:latin typeface="Times New Roman" panose="02020603050405020304" pitchFamily="18" charset="0"/>
                <a:ea typeface="楷体_GB2312"/>
              </a:rPr>
              <a:t>0</a:t>
            </a:r>
            <a:r>
              <a:rPr lang="zh-CN" altLang="en-US" sz="2400" b="1" dirty="0">
                <a:latin typeface="Times New Roman" panose="02020603050405020304" pitchFamily="18" charset="0"/>
                <a:ea typeface="楷体_GB2312"/>
              </a:rPr>
              <a:t>有路径相连且路径长度为</a:t>
            </a:r>
            <a:r>
              <a:rPr lang="en-US" altLang="zh-CN" sz="2400" b="1" dirty="0">
                <a:latin typeface="Times New Roman" panose="02020603050405020304" pitchFamily="18" charset="0"/>
                <a:ea typeface="楷体_GB2312"/>
              </a:rPr>
              <a:t>1</a:t>
            </a:r>
            <a:r>
              <a:rPr lang="zh-CN" altLang="en-US" sz="2400" b="1" dirty="0">
                <a:latin typeface="Times New Roman" panose="02020603050405020304" pitchFamily="18" charset="0"/>
                <a:ea typeface="楷体_GB2312"/>
              </a:rPr>
              <a:t>，</a:t>
            </a:r>
            <a:r>
              <a:rPr lang="en-US" altLang="zh-CN" sz="2400" b="1" dirty="0">
                <a:latin typeface="Times New Roman" panose="02020603050405020304" pitchFamily="18" charset="0"/>
                <a:ea typeface="楷体_GB2312"/>
              </a:rPr>
              <a:t>2</a:t>
            </a:r>
            <a:r>
              <a:rPr lang="zh-CN" altLang="en-US" sz="2400" b="1" dirty="0">
                <a:latin typeface="Times New Roman" panose="02020603050405020304" pitchFamily="18" charset="0"/>
                <a:ea typeface="楷体_GB2312"/>
              </a:rPr>
              <a:t>，</a:t>
            </a:r>
            <a:r>
              <a:rPr lang="en-US" altLang="zh-CN" sz="2400" b="1" dirty="0">
                <a:latin typeface="Times New Roman" panose="02020603050405020304" pitchFamily="18" charset="0"/>
                <a:ea typeface="楷体_GB2312"/>
              </a:rPr>
              <a:t>3……</a:t>
            </a:r>
            <a:r>
              <a:rPr lang="zh-CN" altLang="en-US" sz="2400" b="1" dirty="0">
                <a:latin typeface="Times New Roman" panose="02020603050405020304" pitchFamily="18" charset="0"/>
                <a:ea typeface="楷体_GB2312"/>
              </a:rPr>
              <a:t>的结点。</a:t>
            </a:r>
            <a:endParaRPr lang="en-US" altLang="zh-CN" sz="2400" b="1" dirty="0">
              <a:latin typeface="Times New Roman" panose="02020603050405020304" pitchFamily="18" charset="0"/>
              <a:ea typeface="楷体_GB2312"/>
            </a:endParaRPr>
          </a:p>
          <a:p>
            <a:pPr eaLnBrk="1" hangingPunct="1"/>
            <a:endParaRPr lang="en-US" altLang="zh-CN" sz="2400" dirty="0"/>
          </a:p>
          <a:p>
            <a:pPr eaLnBrk="1" hangingPunct="1"/>
            <a:r>
              <a:rPr lang="en-US" altLang="zh-CN" sz="2400" dirty="0"/>
              <a:t>bfs</a:t>
            </a:r>
            <a:r>
              <a:rPr lang="zh-CN" altLang="en-US" sz="2400" dirty="0"/>
              <a:t>遍历过程</a:t>
            </a:r>
            <a:endParaRPr lang="en-US" altLang="zh-CN" sz="2400" dirty="0"/>
          </a:p>
          <a:p>
            <a:pPr eaLnBrk="1" hangingPunct="1"/>
            <a:endParaRPr lang="en-US" altLang="zh-CN" sz="2400" dirty="0"/>
          </a:p>
          <a:p>
            <a:pPr eaLnBrk="1" hangingPunct="1"/>
            <a:r>
              <a:rPr lang="en-US" altLang="zh-CN" sz="2400" dirty="0"/>
              <a:t>1—2—4—3—5</a:t>
            </a:r>
            <a:endParaRPr lang="zh-CN" altLang="en-US" sz="2400" dirty="0"/>
          </a:p>
        </p:txBody>
      </p:sp>
      <p:sp>
        <p:nvSpPr>
          <p:cNvPr id="52229" name="Oval 45"/>
          <p:cNvSpPr/>
          <p:nvPr/>
        </p:nvSpPr>
        <p:spPr>
          <a:xfrm>
            <a:off x="6453505" y="364490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1</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52230" name="Oval 46"/>
          <p:cNvSpPr/>
          <p:nvPr/>
        </p:nvSpPr>
        <p:spPr>
          <a:xfrm>
            <a:off x="5659120" y="450977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2</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52231" name="Oval 47"/>
          <p:cNvSpPr/>
          <p:nvPr/>
        </p:nvSpPr>
        <p:spPr>
          <a:xfrm>
            <a:off x="6598920" y="551688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5</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52232" name="Oval 48"/>
          <p:cNvSpPr/>
          <p:nvPr/>
        </p:nvSpPr>
        <p:spPr>
          <a:xfrm>
            <a:off x="6815455" y="4580255"/>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3</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52233" name="Oval 49"/>
          <p:cNvSpPr/>
          <p:nvPr/>
        </p:nvSpPr>
        <p:spPr>
          <a:xfrm>
            <a:off x="7827010" y="472440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4</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52234" name="Line 50"/>
          <p:cNvSpPr/>
          <p:nvPr/>
        </p:nvSpPr>
        <p:spPr>
          <a:xfrm flipH="1">
            <a:off x="6015990" y="4005580"/>
            <a:ext cx="509270" cy="582295"/>
          </a:xfrm>
          <a:prstGeom prst="line">
            <a:avLst/>
          </a:prstGeom>
          <a:solidFill>
            <a:schemeClr val="tx2">
              <a:lumMod val="60000"/>
              <a:lumOff val="40000"/>
            </a:schemeClr>
          </a:solidFill>
          <a:ln w="28575" cap="flat" cmpd="sng">
            <a:solidFill>
              <a:schemeClr val="tx1"/>
            </a:solidFill>
            <a:prstDash val="solid"/>
            <a:headEnd type="none" w="med" len="med"/>
            <a:tailEnd type="arrow" w="med" len="med"/>
          </a:ln>
        </p:spPr>
      </p:sp>
      <p:sp>
        <p:nvSpPr>
          <p:cNvPr id="52235" name="Line 51"/>
          <p:cNvSpPr/>
          <p:nvPr/>
        </p:nvSpPr>
        <p:spPr>
          <a:xfrm>
            <a:off x="6743700" y="4076700"/>
            <a:ext cx="215265" cy="503555"/>
          </a:xfrm>
          <a:prstGeom prst="line">
            <a:avLst/>
          </a:prstGeom>
          <a:solidFill>
            <a:schemeClr val="tx2">
              <a:lumMod val="60000"/>
              <a:lumOff val="40000"/>
            </a:schemeClr>
          </a:solidFill>
          <a:ln w="28575" cap="flat" cmpd="sng">
            <a:solidFill>
              <a:schemeClr val="bg1">
                <a:lumMod val="75000"/>
              </a:schemeClr>
            </a:solidFill>
            <a:prstDash val="sysDash"/>
            <a:headEnd type="stealth" w="lg" len="lg"/>
            <a:tailEnd type="none" w="lg" len="lg"/>
          </a:ln>
        </p:spPr>
      </p:sp>
      <p:sp>
        <p:nvSpPr>
          <p:cNvPr id="52236" name="Line 52"/>
          <p:cNvSpPr/>
          <p:nvPr/>
        </p:nvSpPr>
        <p:spPr>
          <a:xfrm>
            <a:off x="5942965" y="4913630"/>
            <a:ext cx="727710" cy="67437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52237" name="Line 53"/>
          <p:cNvSpPr/>
          <p:nvPr/>
        </p:nvSpPr>
        <p:spPr>
          <a:xfrm flipV="1">
            <a:off x="6094095" y="4752975"/>
            <a:ext cx="737235" cy="1143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52238" name="Line 54"/>
          <p:cNvSpPr/>
          <p:nvPr/>
        </p:nvSpPr>
        <p:spPr>
          <a:xfrm>
            <a:off x="6887210" y="3932555"/>
            <a:ext cx="1011555" cy="86360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52239" name="Line 55"/>
          <p:cNvSpPr/>
          <p:nvPr/>
        </p:nvSpPr>
        <p:spPr>
          <a:xfrm flipV="1">
            <a:off x="7031990" y="5013325"/>
            <a:ext cx="795020" cy="647700"/>
          </a:xfrm>
          <a:prstGeom prst="line">
            <a:avLst/>
          </a:prstGeom>
          <a:solidFill>
            <a:schemeClr val="tx2">
              <a:lumMod val="60000"/>
              <a:lumOff val="40000"/>
            </a:schemeClr>
          </a:solidFill>
          <a:ln w="28575" cap="flat" cmpd="sng">
            <a:solidFill>
              <a:schemeClr val="bg1">
                <a:lumMod val="75000"/>
              </a:schemeClr>
            </a:solidFill>
            <a:prstDash val="sysDash"/>
            <a:headEnd type="none" w="med" len="med"/>
            <a:tailEnd type="stealth" w="lg" len="lg"/>
          </a:ln>
        </p:spPr>
      </p:sp>
      <p:sp>
        <p:nvSpPr>
          <p:cNvPr id="52240" name="Line 56"/>
          <p:cNvSpPr/>
          <p:nvPr/>
        </p:nvSpPr>
        <p:spPr>
          <a:xfrm flipV="1">
            <a:off x="6887210" y="5013325"/>
            <a:ext cx="73025" cy="503555"/>
          </a:xfrm>
          <a:prstGeom prst="line">
            <a:avLst/>
          </a:prstGeom>
          <a:solidFill>
            <a:schemeClr val="tx2">
              <a:lumMod val="60000"/>
              <a:lumOff val="40000"/>
            </a:schemeClr>
          </a:solidFill>
          <a:ln w="28575" cap="flat" cmpd="sng">
            <a:solidFill>
              <a:schemeClr val="bg1">
                <a:lumMod val="75000"/>
              </a:schemeClr>
            </a:solidFill>
            <a:prstDash val="sysDash"/>
            <a:headEnd type="none" w="med" len="med"/>
            <a:tailEnd type="stealth" w="lg" len="lg"/>
          </a:ln>
        </p:spPr>
      </p:sp>
      <p:sp>
        <p:nvSpPr>
          <p:cNvPr id="2" name="Oval 45"/>
          <p:cNvSpPr/>
          <p:nvPr/>
        </p:nvSpPr>
        <p:spPr>
          <a:xfrm>
            <a:off x="8398510" y="184531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1</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3" name="Oval 46"/>
          <p:cNvSpPr/>
          <p:nvPr/>
        </p:nvSpPr>
        <p:spPr>
          <a:xfrm>
            <a:off x="7604125" y="271018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2</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4" name="Oval 47"/>
          <p:cNvSpPr/>
          <p:nvPr/>
        </p:nvSpPr>
        <p:spPr>
          <a:xfrm>
            <a:off x="8543925" y="371729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5</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5" name="Oval 48"/>
          <p:cNvSpPr/>
          <p:nvPr/>
        </p:nvSpPr>
        <p:spPr>
          <a:xfrm>
            <a:off x="8760460" y="2780665"/>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3</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6" name="Oval 49"/>
          <p:cNvSpPr/>
          <p:nvPr/>
        </p:nvSpPr>
        <p:spPr>
          <a:xfrm>
            <a:off x="9772015" y="2924810"/>
            <a:ext cx="433070" cy="431800"/>
          </a:xfrm>
          <a:prstGeom prst="ellipse">
            <a:avLst/>
          </a:prstGeom>
          <a:solidFill>
            <a:schemeClr val="tx2">
              <a:lumMod val="60000"/>
              <a:lumOff val="40000"/>
            </a:schemeClr>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000" b="1" dirty="0">
                <a:solidFill>
                  <a:schemeClr val="bg1"/>
                </a:solidFill>
                <a:latin typeface="Times New Roman" panose="02020603050405020304" pitchFamily="18" charset="0"/>
                <a:ea typeface="宋体" panose="02010600030101010101" pitchFamily="2" charset="-122"/>
              </a:rPr>
              <a:t>4</a:t>
            </a:r>
            <a:endParaRPr lang="en-US" altLang="zh-CN" sz="2000" b="1" dirty="0">
              <a:solidFill>
                <a:schemeClr val="bg1"/>
              </a:solidFill>
              <a:latin typeface="Times New Roman" panose="02020603050405020304" pitchFamily="18" charset="0"/>
              <a:ea typeface="宋体" panose="02010600030101010101" pitchFamily="2" charset="-122"/>
            </a:endParaRPr>
          </a:p>
        </p:txBody>
      </p:sp>
      <p:sp>
        <p:nvSpPr>
          <p:cNvPr id="7" name="Line 50"/>
          <p:cNvSpPr/>
          <p:nvPr/>
        </p:nvSpPr>
        <p:spPr>
          <a:xfrm flipH="1">
            <a:off x="7960995" y="2205990"/>
            <a:ext cx="509270" cy="582295"/>
          </a:xfrm>
          <a:prstGeom prst="line">
            <a:avLst/>
          </a:prstGeom>
          <a:solidFill>
            <a:schemeClr val="tx2">
              <a:lumMod val="60000"/>
              <a:lumOff val="40000"/>
            </a:schemeClr>
          </a:solidFill>
          <a:ln w="28575" cap="flat" cmpd="sng">
            <a:solidFill>
              <a:schemeClr val="tx1"/>
            </a:solidFill>
            <a:prstDash val="solid"/>
            <a:headEnd type="none" w="med" len="med"/>
            <a:tailEnd type="arrow" w="med" len="med"/>
          </a:ln>
        </p:spPr>
      </p:sp>
      <p:sp>
        <p:nvSpPr>
          <p:cNvPr id="8" name="Line 51"/>
          <p:cNvSpPr/>
          <p:nvPr/>
        </p:nvSpPr>
        <p:spPr>
          <a:xfrm>
            <a:off x="8688705" y="2277110"/>
            <a:ext cx="215265" cy="503555"/>
          </a:xfrm>
          <a:prstGeom prst="line">
            <a:avLst/>
          </a:prstGeom>
          <a:solidFill>
            <a:schemeClr val="tx2">
              <a:lumMod val="60000"/>
              <a:lumOff val="40000"/>
            </a:schemeClr>
          </a:solidFill>
          <a:ln w="28575" cap="flat" cmpd="sng">
            <a:solidFill>
              <a:schemeClr val="tx1"/>
            </a:solidFill>
            <a:prstDash val="solid"/>
            <a:headEnd type="stealth" w="lg" len="lg"/>
            <a:tailEnd type="none" w="lg" len="lg"/>
          </a:ln>
        </p:spPr>
      </p:sp>
      <p:sp>
        <p:nvSpPr>
          <p:cNvPr id="9" name="Line 52"/>
          <p:cNvSpPr/>
          <p:nvPr/>
        </p:nvSpPr>
        <p:spPr>
          <a:xfrm>
            <a:off x="7887970" y="3114040"/>
            <a:ext cx="727710" cy="67437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10" name="Line 53"/>
          <p:cNvSpPr/>
          <p:nvPr/>
        </p:nvSpPr>
        <p:spPr>
          <a:xfrm flipV="1">
            <a:off x="8039100" y="2953385"/>
            <a:ext cx="737235" cy="1143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11" name="Line 54"/>
          <p:cNvSpPr/>
          <p:nvPr/>
        </p:nvSpPr>
        <p:spPr>
          <a:xfrm>
            <a:off x="8832215" y="2132965"/>
            <a:ext cx="1011555" cy="86360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12" name="Line 55"/>
          <p:cNvSpPr/>
          <p:nvPr/>
        </p:nvSpPr>
        <p:spPr>
          <a:xfrm flipV="1">
            <a:off x="8976995" y="3213735"/>
            <a:ext cx="795020" cy="647700"/>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13" name="Line 56"/>
          <p:cNvSpPr/>
          <p:nvPr/>
        </p:nvSpPr>
        <p:spPr>
          <a:xfrm flipV="1">
            <a:off x="8832215" y="3213735"/>
            <a:ext cx="73025" cy="503555"/>
          </a:xfrm>
          <a:prstGeom prst="line">
            <a:avLst/>
          </a:prstGeom>
          <a:solidFill>
            <a:schemeClr val="tx2">
              <a:lumMod val="60000"/>
              <a:lumOff val="40000"/>
            </a:schemeClr>
          </a:solidFill>
          <a:ln w="28575" cap="flat" cmpd="sng">
            <a:solidFill>
              <a:schemeClr val="tx1"/>
            </a:solidFill>
            <a:prstDash val="solid"/>
            <a:headEnd type="none" w="med" len="med"/>
            <a:tailEnd type="stealth" w="lg" len="lg"/>
          </a:ln>
        </p:spPr>
      </p:sp>
      <p:sp>
        <p:nvSpPr>
          <p:cNvPr id="14" name="文本框 13"/>
          <p:cNvSpPr txBox="1"/>
          <p:nvPr/>
        </p:nvSpPr>
        <p:spPr>
          <a:xfrm>
            <a:off x="4823460" y="6093460"/>
            <a:ext cx="935990" cy="368300"/>
          </a:xfrm>
          <a:prstGeom prst="rect">
            <a:avLst/>
          </a:prstGeom>
          <a:noFill/>
        </p:spPr>
        <p:txBody>
          <a:bodyPr wrap="square" rtlCol="0">
            <a:spAutoFit/>
          </a:bodyPr>
          <a:p>
            <a:r>
              <a:rPr lang="zh-CN" altLang="en-US"/>
              <a:t>搜索</a:t>
            </a:r>
            <a:r>
              <a:rPr lang="zh-CN" altLang="en-US"/>
              <a:t>树</a:t>
            </a:r>
            <a:endParaRPr lang="zh-CN" altLang="en-US"/>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1"/>
          <p:cNvSpPr>
            <a:spLocks noGrp="1"/>
          </p:cNvSpPr>
          <p:nvPr>
            <p:ph type="title"/>
          </p:nvPr>
        </p:nvSpPr>
        <p:spPr>
          <a:xfrm>
            <a:off x="1775460" y="404495"/>
            <a:ext cx="8701405" cy="1498600"/>
          </a:xfrm>
        </p:spPr>
        <p:txBody>
          <a:bodyPr vert="horz" wrap="square" lIns="91440" tIns="45720" rIns="91440" bIns="45720" anchor="ctr" anchorCtr="0"/>
          <a:p>
            <a:pPr eaLnBrk="1" hangingPunct="1"/>
            <a:r>
              <a:rPr lang="zh-CN" altLang="en-US" sz="3200" dirty="0"/>
              <a:t>数据</a:t>
            </a:r>
            <a:r>
              <a:rPr lang="zh-CN" altLang="en-US" sz="3200" dirty="0"/>
              <a:t>结构</a:t>
            </a:r>
            <a:br>
              <a:rPr lang="zh-CN" altLang="en-US" sz="3200" dirty="0"/>
            </a:br>
            <a:endParaRPr lang="zh-CN" altLang="en-US" sz="3200" dirty="0"/>
          </a:p>
        </p:txBody>
      </p:sp>
      <p:sp>
        <p:nvSpPr>
          <p:cNvPr id="53251" name="内容占位符 2"/>
          <p:cNvSpPr>
            <a:spLocks noGrp="1"/>
          </p:cNvSpPr>
          <p:nvPr>
            <p:ph idx="1"/>
          </p:nvPr>
        </p:nvSpPr>
        <p:spPr>
          <a:xfrm>
            <a:off x="1981200" y="1484630"/>
            <a:ext cx="8229600" cy="3682365"/>
          </a:xfrm>
        </p:spPr>
        <p:txBody>
          <a:bodyPr vert="horz" wrap="square" lIns="91440" tIns="45720" rIns="91440" bIns="45720" anchor="t" anchorCtr="0"/>
          <a:p>
            <a:pPr eaLnBrk="1" hangingPunct="1"/>
            <a:r>
              <a:rPr>
                <a:sym typeface="+mn-ea"/>
              </a:rPr>
              <a:t>标准模板库</a:t>
            </a:r>
            <a:r>
              <a:rPr lang="en-US" altLang="zh-CN">
                <a:sym typeface="+mn-ea"/>
              </a:rPr>
              <a:t>(STL, Standard Template Library)</a:t>
            </a:r>
            <a:br>
              <a:rPr lang="en-US" altLang="zh-CN">
                <a:sym typeface="+mn-ea"/>
              </a:rPr>
            </a:br>
            <a:r>
              <a:rPr lang="en-US" altLang="zh-CN">
                <a:sym typeface="+mn-ea"/>
              </a:rPr>
              <a:t>——deque(</a:t>
            </a:r>
            <a:r>
              <a:rPr>
                <a:sym typeface="+mn-ea"/>
              </a:rPr>
              <a:t>双端队列</a:t>
            </a:r>
            <a:r>
              <a:rPr lang="en-US" altLang="zh-CN">
                <a:sym typeface="+mn-ea"/>
              </a:rPr>
              <a:t>)</a:t>
            </a:r>
            <a:endParaRPr lang="zh-CN" altLang="en-US" dirty="0"/>
          </a:p>
          <a:p>
            <a:pPr eaLnBrk="1" hangingPunct="1"/>
            <a:r>
              <a:rPr lang="zh-CN" altLang="en-US" dirty="0"/>
              <a:t>（</a:t>
            </a:r>
            <a:r>
              <a:rPr lang="en-US" altLang="zh-CN" dirty="0"/>
              <a:t>deque</a:t>
            </a:r>
            <a:r>
              <a:rPr lang="zh-CN" altLang="en-US" dirty="0"/>
              <a:t>，全名</a:t>
            </a:r>
            <a:r>
              <a:rPr lang="en-US" altLang="zh-CN" dirty="0"/>
              <a:t>double-ended queue</a:t>
            </a:r>
            <a:r>
              <a:rPr lang="zh-CN" altLang="en-US" dirty="0"/>
              <a:t>）是一种具有队列和栈的性质的数据结构。双端队列中的元素可以从两端弹出，其限定插入和删除操作在表的两端进行。</a:t>
            </a:r>
            <a:endParaRPr lang="en-US" altLang="zh-CN" dirty="0"/>
          </a:p>
          <a:p>
            <a:pPr eaLnBrk="1" hangingPunct="1"/>
            <a:endParaRPr lang="en-US" altLang="zh-CN" dirty="0"/>
          </a:p>
          <a:p>
            <a:pPr eaLnBrk="1" hangingPunct="1"/>
            <a:r>
              <a:rPr lang="en-US" altLang="zh-CN" dirty="0"/>
              <a:t>deque</a:t>
            </a:r>
            <a:r>
              <a:rPr lang="zh-CN" altLang="en-US" dirty="0"/>
              <a:t>是</a:t>
            </a:r>
            <a:r>
              <a:rPr lang="en-US" altLang="zh-CN" dirty="0"/>
              <a:t>STL</a:t>
            </a:r>
            <a:r>
              <a:rPr lang="zh-CN" altLang="en-US" dirty="0"/>
              <a:t>标准容器之一，以前介绍过的</a:t>
            </a:r>
            <a:r>
              <a:rPr lang="en-US" altLang="zh-CN" dirty="0"/>
              <a:t>queue</a:t>
            </a:r>
            <a:r>
              <a:rPr lang="zh-CN" altLang="en-US" dirty="0"/>
              <a:t>就是用</a:t>
            </a:r>
            <a:r>
              <a:rPr lang="en-US" altLang="zh-CN" dirty="0"/>
              <a:t>deque</a:t>
            </a:r>
            <a:r>
              <a:rPr lang="zh-CN" altLang="en-US" dirty="0"/>
              <a:t>实现的容器适配器。</a:t>
            </a:r>
            <a:endParaRPr lang="en-US" altLang="zh-CN" dirty="0"/>
          </a:p>
          <a:p>
            <a:pPr eaLnBrk="1" hangingPunct="1"/>
            <a:endParaRPr lang="en-US" altLang="zh-CN" dirty="0"/>
          </a:p>
          <a:p>
            <a:pPr eaLnBrk="1" hangingPunct="1"/>
            <a:endParaRPr lang="zh-CN" altLang="en-US"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smtClean="0">
                <a:ln>
                  <a:noFill/>
                </a:ln>
                <a:solidFill>
                  <a:schemeClr val="tx2"/>
                </a:solidFill>
                <a:effectLst/>
                <a:uLnTx/>
                <a:uFillTx/>
                <a:latin typeface="+mj-lt"/>
                <a:ea typeface="+mj-ea"/>
                <a:cs typeface="+mj-cs"/>
              </a:rPr>
              <a:t>deque</a:t>
            </a: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创建与基本操作</a:t>
            </a:r>
            <a:endParaRPr kumimoji="0" lang="zh-CN" altLang="en-US" sz="4400" b="0" i="0" u="none" strike="noStrike" kern="1200" cap="none" spc="0" normalizeH="0" baseline="0" noProof="0">
              <a:ln>
                <a:noFill/>
              </a:ln>
              <a:solidFill>
                <a:schemeClr val="tx2"/>
              </a:solidFill>
              <a:effectLst/>
              <a:uLnTx/>
              <a:uFillTx/>
              <a:latin typeface="+mj-lt"/>
              <a:ea typeface="+mj-ea"/>
              <a:cs typeface="+mj-cs"/>
            </a:endParaRPr>
          </a:p>
        </p:txBody>
      </p:sp>
      <p:sp>
        <p:nvSpPr>
          <p:cNvPr id="54275" name="内容占位符 2"/>
          <p:cNvSpPr>
            <a:spLocks noGrp="1"/>
          </p:cNvSpPr>
          <p:nvPr>
            <p:ph idx="1"/>
          </p:nvPr>
        </p:nvSpPr>
        <p:spPr/>
        <p:txBody>
          <a:bodyPr vert="horz" wrap="square" lIns="91440" tIns="45720" rIns="91440" bIns="45720" anchor="t" anchorCtr="0"/>
          <a:p>
            <a:pPr eaLnBrk="1" hangingPunct="1"/>
            <a:r>
              <a:rPr lang="en-US" altLang="zh-CN" dirty="0"/>
              <a:t>#include &lt;deque&gt;</a:t>
            </a:r>
            <a:endParaRPr lang="en-US" altLang="zh-CN" dirty="0"/>
          </a:p>
          <a:p>
            <a:pPr eaLnBrk="1" hangingPunct="1"/>
            <a:r>
              <a:rPr lang="en-US" altLang="zh-CN" dirty="0"/>
              <a:t>deque&lt;int&gt;   q;//</a:t>
            </a:r>
            <a:r>
              <a:rPr lang="zh-CN" altLang="en-US" dirty="0"/>
              <a:t>创建一个</a:t>
            </a:r>
            <a:r>
              <a:rPr lang="en-US" altLang="zh-CN" dirty="0"/>
              <a:t>deque</a:t>
            </a:r>
            <a:r>
              <a:rPr lang="zh-CN" altLang="en-US" dirty="0"/>
              <a:t>，</a:t>
            </a:r>
            <a:r>
              <a:rPr lang="en-US" altLang="zh-CN" dirty="0"/>
              <a:t>q,int</a:t>
            </a:r>
            <a:r>
              <a:rPr lang="zh-CN" altLang="en-US" dirty="0"/>
              <a:t>类型</a:t>
            </a:r>
            <a:endParaRPr lang="en-US" altLang="zh-CN" dirty="0"/>
          </a:p>
          <a:p>
            <a:pPr eaLnBrk="1" hangingPunct="1"/>
            <a:r>
              <a:rPr lang="en-US" altLang="zh-CN" dirty="0"/>
              <a:t>q.push_back(</a:t>
            </a:r>
            <a:r>
              <a:rPr lang="zh-CN" altLang="en-US" dirty="0"/>
              <a:t>元素</a:t>
            </a:r>
            <a:r>
              <a:rPr lang="en-US" altLang="zh-CN" dirty="0"/>
              <a:t>);//</a:t>
            </a:r>
            <a:r>
              <a:rPr lang="zh-CN" altLang="en-US" dirty="0"/>
              <a:t>在队尾加入数据元素</a:t>
            </a:r>
            <a:endParaRPr lang="en-US" altLang="zh-CN" dirty="0"/>
          </a:p>
          <a:p>
            <a:pPr eaLnBrk="1" hangingPunct="1"/>
            <a:r>
              <a:rPr lang="en-US" altLang="zh-CN" dirty="0"/>
              <a:t>q.push_front(</a:t>
            </a:r>
            <a:r>
              <a:rPr lang="zh-CN" altLang="en-US" dirty="0"/>
              <a:t>元素</a:t>
            </a:r>
            <a:r>
              <a:rPr lang="en-US" altLang="zh-CN" dirty="0"/>
              <a:t>);//</a:t>
            </a:r>
            <a:r>
              <a:rPr lang="zh-CN" altLang="en-US" dirty="0"/>
              <a:t>在队头插入数据元素</a:t>
            </a:r>
            <a:endParaRPr lang="en-US" altLang="zh-CN" dirty="0"/>
          </a:p>
          <a:p>
            <a:pPr eaLnBrk="1" hangingPunct="1"/>
            <a:r>
              <a:rPr lang="en-US" altLang="zh-CN" dirty="0"/>
              <a:t>q.pop_back();//</a:t>
            </a:r>
            <a:r>
              <a:rPr lang="zh-CN" altLang="en-US" dirty="0"/>
              <a:t>删除队尾元素</a:t>
            </a:r>
            <a:endParaRPr lang="en-US" altLang="zh-CN" dirty="0"/>
          </a:p>
          <a:p>
            <a:pPr eaLnBrk="1" hangingPunct="1"/>
            <a:r>
              <a:rPr lang="en-US" altLang="zh-CN" dirty="0"/>
              <a:t>q.pop_front();//</a:t>
            </a:r>
            <a:r>
              <a:rPr lang="zh-CN" altLang="en-US" dirty="0"/>
              <a:t>删除队头元素</a:t>
            </a:r>
            <a:endParaRPr lang="en-US" altLang="zh-CN" dirty="0"/>
          </a:p>
          <a:p>
            <a:pPr eaLnBrk="1" hangingPunct="1"/>
            <a:r>
              <a:rPr lang="en-US" altLang="zh-CN" dirty="0"/>
              <a:t>q.front();//</a:t>
            </a:r>
            <a:r>
              <a:rPr lang="zh-CN" altLang="en-US" dirty="0"/>
              <a:t>返回队头数据元素</a:t>
            </a:r>
            <a:endParaRPr lang="en-US" altLang="zh-CN" dirty="0"/>
          </a:p>
          <a:p>
            <a:pPr eaLnBrk="1" hangingPunct="1"/>
            <a:r>
              <a:rPr lang="en-US" altLang="zh-CN" dirty="0"/>
              <a:t>q.back();//</a:t>
            </a:r>
            <a:r>
              <a:rPr lang="zh-CN" altLang="en-US" dirty="0"/>
              <a:t>返回队尾数据元素</a:t>
            </a:r>
            <a:endParaRPr lang="en-US" altLang="zh-CN" dirty="0"/>
          </a:p>
          <a:p>
            <a:pPr eaLnBrk="1" hangingPunct="1"/>
            <a:endParaRPr lang="zh-CN" altLang="en-US"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58925" y="44450"/>
            <a:ext cx="8713788" cy="6742113"/>
          </a:xfrm>
        </p:spPr>
        <p:txBody>
          <a:bodyPr vert="horz" wrap="square" lIns="91440" tIns="45720" rIns="91440" bIns="45720" numCol="1" rtlCol="0" anchor="t" anchorCtr="0" compatLnSpc="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#include &lt;iostream&gt;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#include &lt;deque&gt;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using namespace std;</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deque&lt;int&gt;   q;//</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空队列</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int main()</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int i;</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q.</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push_front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(88);	q.</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push_back</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(99);</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cout&lt;&lt;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q.front()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&lt;&lt;' '&lt;&lt;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q.back()</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&lt;&lt;endl;//</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队头和队尾元素</a:t>
            </a: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cout&lt;&lt;"size="&lt;&lt;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q.size()</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&lt;&lt;endl;//2,</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返回容器中实际元素个数</a:t>
            </a: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for(i=1;i&lt;=10;i++)</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q.push_back(i*i);</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cout&lt;&lt;endl&lt;&lt;"size="&lt;&lt;q.size()&lt;&lt;endl;</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for(i=</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0</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;i&lt;q.size();i++)	cout&lt;&lt;</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q.at(i)</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&lt;&lt;' ';</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q.</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pop_front()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q.pop_front();//</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删除队头元素</a:t>
            </a: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q.pop_back();	q.</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pop_back()</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删除队尾元素</a:t>
            </a: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cout&lt;&lt;endl&lt;&lt;"size="&lt;&lt;q.size()&lt;&lt;endl;</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for(i=0;i&lt;q.size();i++) cout&lt;&lt;q.at(i)&lt;&lt;' ';//</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输出全部元素</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return 0;</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charRg st="20" end="37"/>
                                            </p:txEl>
                                          </p:spTgt>
                                        </p:tgtEl>
                                        <p:attrNameLst>
                                          <p:attrName>style.visibility</p:attrName>
                                        </p:attrNameLst>
                                      </p:cBhvr>
                                      <p:to>
                                        <p:strVal val="visible"/>
                                      </p:to>
                                    </p:set>
                                    <p:anim calcmode="lin" valueType="num">
                                      <p:cBhvr additive="base">
                                        <p:cTn id="7" dur="500" fill="hold"/>
                                        <p:tgtEl>
                                          <p:spTgt spid="3">
                                            <p:txEl>
                                              <p:charRg st="20" end="3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20" end="37"/>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charRg st="58" end="79"/>
                                            </p:txEl>
                                          </p:spTgt>
                                        </p:tgtEl>
                                        <p:attrNameLst>
                                          <p:attrName>style.visibility</p:attrName>
                                        </p:attrNameLst>
                                      </p:cBhvr>
                                      <p:to>
                                        <p:strVal val="visible"/>
                                      </p:to>
                                    </p:set>
                                    <p:anim calcmode="lin" valueType="num">
                                      <p:cBhvr additive="base">
                                        <p:cTn id="13" dur="500" fill="hold"/>
                                        <p:tgtEl>
                                          <p:spTgt spid="3">
                                            <p:txEl>
                                              <p:charRg st="58" end="7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58" end="79"/>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charRg st="92" end="100"/>
                                            </p:txEl>
                                          </p:spTgt>
                                        </p:tgtEl>
                                        <p:attrNameLst>
                                          <p:attrName>style.visibility</p:attrName>
                                        </p:attrNameLst>
                                      </p:cBhvr>
                                      <p:to>
                                        <p:strVal val="visible"/>
                                      </p:to>
                                    </p:set>
                                    <p:anim calcmode="lin" valueType="num">
                                      <p:cBhvr additive="base">
                                        <p:cTn id="19" dur="500" fill="hold"/>
                                        <p:tgtEl>
                                          <p:spTgt spid="3">
                                            <p:txEl>
                                              <p:charRg st="92" end="10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92" end="10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charRg st="100" end="136"/>
                                            </p:txEl>
                                          </p:spTgt>
                                        </p:tgtEl>
                                        <p:attrNameLst>
                                          <p:attrName>style.visibility</p:attrName>
                                        </p:attrNameLst>
                                      </p:cBhvr>
                                      <p:to>
                                        <p:strVal val="visible"/>
                                      </p:to>
                                    </p:set>
                                    <p:anim calcmode="lin" valueType="num">
                                      <p:cBhvr additive="base">
                                        <p:cTn id="25" dur="500" fill="hold"/>
                                        <p:tgtEl>
                                          <p:spTgt spid="3">
                                            <p:txEl>
                                              <p:charRg st="100" end="13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charRg st="100" end="13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charRg st="136" end="184"/>
                                            </p:txEl>
                                          </p:spTgt>
                                        </p:tgtEl>
                                        <p:attrNameLst>
                                          <p:attrName>style.visibility</p:attrName>
                                        </p:attrNameLst>
                                      </p:cBhvr>
                                      <p:to>
                                        <p:strVal val="visible"/>
                                      </p:to>
                                    </p:set>
                                    <p:anim calcmode="lin" valueType="num">
                                      <p:cBhvr additive="base">
                                        <p:cTn id="31" dur="500" fill="hold"/>
                                        <p:tgtEl>
                                          <p:spTgt spid="3">
                                            <p:txEl>
                                              <p:charRg st="136" end="18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charRg st="136" end="18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charRg st="184" end="231"/>
                                            </p:txEl>
                                          </p:spTgt>
                                        </p:tgtEl>
                                        <p:attrNameLst>
                                          <p:attrName>style.visibility</p:attrName>
                                        </p:attrNameLst>
                                      </p:cBhvr>
                                      <p:to>
                                        <p:strVal val="visible"/>
                                      </p:to>
                                    </p:set>
                                    <p:anim calcmode="lin" valueType="num">
                                      <p:cBhvr additive="base">
                                        <p:cTn id="37" dur="500" fill="hold"/>
                                        <p:tgtEl>
                                          <p:spTgt spid="3">
                                            <p:txEl>
                                              <p:charRg st="184" end="23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charRg st="184" end="23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charRg st="231" end="268"/>
                                            </p:txEl>
                                          </p:spTgt>
                                        </p:tgtEl>
                                        <p:attrNameLst>
                                          <p:attrName>style.visibility</p:attrName>
                                        </p:attrNameLst>
                                      </p:cBhvr>
                                      <p:to>
                                        <p:strVal val="visible"/>
                                      </p:to>
                                    </p:set>
                                    <p:anim calcmode="lin" valueType="num">
                                      <p:cBhvr additive="base">
                                        <p:cTn id="43" dur="500" fill="hold"/>
                                        <p:tgtEl>
                                          <p:spTgt spid="3">
                                            <p:txEl>
                                              <p:charRg st="231" end="26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charRg st="231" end="26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charRg st="268" end="306"/>
                                            </p:txEl>
                                          </p:spTgt>
                                        </p:tgtEl>
                                        <p:attrNameLst>
                                          <p:attrName>style.visibility</p:attrName>
                                        </p:attrNameLst>
                                      </p:cBhvr>
                                      <p:to>
                                        <p:strVal val="visible"/>
                                      </p:to>
                                    </p:set>
                                    <p:anim calcmode="lin" valueType="num">
                                      <p:cBhvr additive="base">
                                        <p:cTn id="49" dur="500" fill="hold"/>
                                        <p:tgtEl>
                                          <p:spTgt spid="3">
                                            <p:txEl>
                                              <p:charRg st="268" end="30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charRg st="268" end="30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charRg st="306" end="351"/>
                                            </p:txEl>
                                          </p:spTgt>
                                        </p:tgtEl>
                                        <p:attrNameLst>
                                          <p:attrName>style.visibility</p:attrName>
                                        </p:attrNameLst>
                                      </p:cBhvr>
                                      <p:to>
                                        <p:strVal val="visible"/>
                                      </p:to>
                                    </p:set>
                                    <p:anim calcmode="lin" valueType="num">
                                      <p:cBhvr additive="base">
                                        <p:cTn id="55" dur="500" fill="hold"/>
                                        <p:tgtEl>
                                          <p:spTgt spid="3">
                                            <p:txEl>
                                              <p:charRg st="306" end="35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charRg st="306" end="35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charRg st="351" end="390"/>
                                            </p:txEl>
                                          </p:spTgt>
                                        </p:tgtEl>
                                        <p:attrNameLst>
                                          <p:attrName>style.visibility</p:attrName>
                                        </p:attrNameLst>
                                      </p:cBhvr>
                                      <p:to>
                                        <p:strVal val="visible"/>
                                      </p:to>
                                    </p:set>
                                    <p:anim calcmode="lin" valueType="num">
                                      <p:cBhvr additive="base">
                                        <p:cTn id="61" dur="500" fill="hold"/>
                                        <p:tgtEl>
                                          <p:spTgt spid="3">
                                            <p:txEl>
                                              <p:charRg st="351" end="39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charRg st="351" end="39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charRg st="390" end="427"/>
                                            </p:txEl>
                                          </p:spTgt>
                                        </p:tgtEl>
                                        <p:attrNameLst>
                                          <p:attrName>style.visibility</p:attrName>
                                        </p:attrNameLst>
                                      </p:cBhvr>
                                      <p:to>
                                        <p:strVal val="visible"/>
                                      </p:to>
                                    </p:set>
                                    <p:anim calcmode="lin" valueType="num">
                                      <p:cBhvr additive="base">
                                        <p:cTn id="67" dur="500" fill="hold"/>
                                        <p:tgtEl>
                                          <p:spTgt spid="3">
                                            <p:txEl>
                                              <p:charRg st="390" end="42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charRg st="390" end="42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charRg st="427" end="465"/>
                                            </p:txEl>
                                          </p:spTgt>
                                        </p:tgtEl>
                                        <p:attrNameLst>
                                          <p:attrName>style.visibility</p:attrName>
                                        </p:attrNameLst>
                                      </p:cBhvr>
                                      <p:to>
                                        <p:strVal val="visible"/>
                                      </p:to>
                                    </p:set>
                                    <p:anim calcmode="lin" valueType="num">
                                      <p:cBhvr additive="base">
                                        <p:cTn id="73" dur="500" fill="hold"/>
                                        <p:tgtEl>
                                          <p:spTgt spid="3">
                                            <p:txEl>
                                              <p:charRg st="427" end="46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charRg st="427" end="46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charRg st="465" end="518"/>
                                            </p:txEl>
                                          </p:spTgt>
                                        </p:tgtEl>
                                        <p:attrNameLst>
                                          <p:attrName>style.visibility</p:attrName>
                                        </p:attrNameLst>
                                      </p:cBhvr>
                                      <p:to>
                                        <p:strVal val="visible"/>
                                      </p:to>
                                    </p:set>
                                    <p:anim calcmode="lin" valueType="num">
                                      <p:cBhvr additive="base">
                                        <p:cTn id="79" dur="500" fill="hold"/>
                                        <p:tgtEl>
                                          <p:spTgt spid="3">
                                            <p:txEl>
                                              <p:charRg st="465" end="5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charRg st="465" end="51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charRg st="518" end="529"/>
                                            </p:txEl>
                                          </p:spTgt>
                                        </p:tgtEl>
                                        <p:attrNameLst>
                                          <p:attrName>style.visibility</p:attrName>
                                        </p:attrNameLst>
                                      </p:cBhvr>
                                      <p:to>
                                        <p:strVal val="visible"/>
                                      </p:to>
                                    </p:set>
                                    <p:anim calcmode="lin" valueType="num">
                                      <p:cBhvr additive="base">
                                        <p:cTn id="85" dur="500" fill="hold"/>
                                        <p:tgtEl>
                                          <p:spTgt spid="3">
                                            <p:txEl>
                                              <p:charRg st="518" end="52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charRg st="518" end="52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03388" y="115888"/>
            <a:ext cx="8785225" cy="6553200"/>
          </a:xfrm>
        </p:spPr>
        <p:txBody>
          <a:bodyPr vert="horz" wrap="square" lIns="91440" tIns="45720" rIns="91440" bIns="45720" numCol="1" rtlCol="0" anchor="t" anchorCtr="0" compatLnSpc="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将所有顶点标记“</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未访问</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初始化队列</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for(v=1; v&lt;=G.vexnum; v++)</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if(</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!visited[v]</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visit(v);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标记顶点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顶点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入队</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while(</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队列不空</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队头元素出队</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并置为</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u;</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for(w=1; w&lt;=G.vexnum; w++)//</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遍历</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u</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的邻接点</a:t>
            </a: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if(!visited[w] &amp;&amp; p[u][w]&gt;0)</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visit(w); </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标记顶点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w; </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顶点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w</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入队</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}//if</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}//while</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}//if</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6323" name="标题 1"/>
          <p:cNvSpPr>
            <a:spLocks noGrp="1"/>
          </p:cNvSpPr>
          <p:nvPr>
            <p:ph type="title"/>
          </p:nvPr>
        </p:nvSpPr>
        <p:spPr>
          <a:xfrm>
            <a:off x="7175500" y="274638"/>
            <a:ext cx="3035300" cy="1143000"/>
          </a:xfrm>
        </p:spPr>
        <p:txBody>
          <a:bodyPr vert="horz" wrap="square" lIns="91440" tIns="45720" rIns="91440" bIns="45720" anchor="ctr" anchorCtr="0"/>
          <a:p>
            <a:pPr eaLnBrk="1" hangingPunct="1"/>
            <a:r>
              <a:rPr lang="en-US" altLang="zh-CN" dirty="0"/>
              <a:t>bfs</a:t>
            </a:r>
            <a:r>
              <a:rPr lang="zh-CN" altLang="en-US" dirty="0"/>
              <a:t>遍历</a:t>
            </a:r>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相邻</a:t>
            </a:r>
            <a:endParaRPr lang="zh-CN" altLang="en-US"/>
          </a:p>
        </p:txBody>
      </p:sp>
      <p:sp>
        <p:nvSpPr>
          <p:cNvPr id="3" name="内容占位符 2"/>
          <p:cNvSpPr>
            <a:spLocks noGrp="1"/>
          </p:cNvSpPr>
          <p:nvPr>
            <p:ph idx="1"/>
          </p:nvPr>
        </p:nvSpPr>
        <p:spPr/>
        <p:txBody>
          <a:bodyPr/>
          <a:p>
            <a:r>
              <a:rPr lang="zh-CN" altLang="en-US">
                <a:latin typeface="Cambria Math" panose="02040503050406030204" charset="0"/>
                <a:cs typeface="Cambria Math" panose="02040503050406030204" charset="0"/>
              </a:rPr>
              <a:t>在无向图 G = (V, E) 中，若点 v 是边 e 的一个端点，则称 v 和 e 是 关联的 (incident) 或 相邻的 (adjacent)。对于两顶点 u 和 v，若存在边 (u, v)，则称 u 和 v 是 相邻的 (adjacent)。</a:t>
            </a:r>
            <a:endParaRPr lang="zh-CN" altLang="en-US">
              <a:latin typeface="Cambria Math" panose="02040503050406030204" charset="0"/>
              <a:cs typeface="Cambria Math" panose="02040503050406030204" charset="0"/>
            </a:endParaRPr>
          </a:p>
          <a:p>
            <a:r>
              <a:rPr lang="zh-CN" altLang="en-US">
                <a:latin typeface="Cambria Math" panose="02040503050406030204" charset="0"/>
                <a:cs typeface="Cambria Math" panose="02040503050406030204" charset="0"/>
              </a:rPr>
              <a:t>一个顶点 v </a:t>
            </a:r>
            <a:r>
              <a:rPr>
                <a:latin typeface="Cambria Math" panose="02040503050406030204" charset="0"/>
                <a:cs typeface="Cambria Math" panose="02040503050406030204" charset="0"/>
                <a:sym typeface="+mn-ea"/>
              </a:rPr>
              <a:t>∈</a:t>
            </a:r>
            <a:r>
              <a:rPr lang="zh-CN" altLang="en-US">
                <a:latin typeface="Cambria Math" panose="02040503050406030204" charset="0"/>
                <a:cs typeface="Cambria Math" panose="02040503050406030204" charset="0"/>
              </a:rPr>
              <a:t> V 的 邻域 (neighborhood) 是所有与之相邻的顶点所构成的集合，记作 N(v)。</a:t>
            </a:r>
            <a:endParaRPr lang="zh-CN" altLang="en-US">
              <a:latin typeface="Cambria Math" panose="02040503050406030204" charset="0"/>
              <a:cs typeface="Cambria Math" panose="02040503050406030204" charset="0"/>
            </a:endParaRPr>
          </a:p>
          <a:p>
            <a:r>
              <a:rPr lang="zh-CN" altLang="en-US">
                <a:latin typeface="Cambria Math" panose="02040503050406030204" charset="0"/>
                <a:cs typeface="Cambria Math" panose="02040503050406030204" charset="0"/>
              </a:rPr>
              <a:t>一个点集 S 的邻域是所有与 S 中至少一个点相邻的点所构成的集合，记作 N(S)</a:t>
            </a:r>
            <a:endParaRPr lang="zh-CN" altLang="en-US">
              <a:latin typeface="Cambria Math" panose="02040503050406030204" charset="0"/>
              <a:cs typeface="Cambria Math" panose="02040503050406030204" charset="0"/>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1"/>
          <p:cNvSpPr>
            <a:spLocks noGrp="1"/>
          </p:cNvSpPr>
          <p:nvPr>
            <p:ph type="title"/>
          </p:nvPr>
        </p:nvSpPr>
        <p:spPr>
          <a:xfrm>
            <a:off x="5808663" y="274638"/>
            <a:ext cx="4679950" cy="777875"/>
          </a:xfrm>
        </p:spPr>
        <p:txBody>
          <a:bodyPr vert="horz" wrap="square" lIns="91440" tIns="45720" rIns="91440" bIns="45720" anchor="ctr" anchorCtr="0"/>
          <a:p>
            <a:pPr eaLnBrk="1" hangingPunct="1"/>
            <a:r>
              <a:rPr lang="zh-CN" altLang="en-US" sz="2800" dirty="0"/>
              <a:t>练习</a:t>
            </a:r>
            <a:r>
              <a:rPr lang="en-US" altLang="zh-CN" sz="2800" dirty="0"/>
              <a:t>2-3——bfs</a:t>
            </a:r>
            <a:r>
              <a:rPr lang="zh-CN" altLang="en-US" sz="2800" dirty="0"/>
              <a:t>遍历图</a:t>
            </a:r>
            <a:endParaRPr lang="zh-CN" altLang="en-US" sz="2800" dirty="0"/>
          </a:p>
        </p:txBody>
      </p:sp>
      <p:sp>
        <p:nvSpPr>
          <p:cNvPr id="57347" name="内容占位符 2"/>
          <p:cNvSpPr>
            <a:spLocks noGrp="1"/>
          </p:cNvSpPr>
          <p:nvPr>
            <p:ph idx="1"/>
          </p:nvPr>
        </p:nvSpPr>
        <p:spPr>
          <a:xfrm>
            <a:off x="1524000" y="115888"/>
            <a:ext cx="4643438" cy="6697662"/>
          </a:xfrm>
          <a:ln>
            <a:solidFill>
              <a:srgbClr val="008000">
                <a:alpha val="100000"/>
              </a:srgbClr>
            </a:solidFill>
            <a:miter lim="800000"/>
          </a:ln>
        </p:spPr>
        <p:txBody>
          <a:bodyPr vert="horz" wrap="square" lIns="91440" tIns="45720" rIns="91440" bIns="45720" anchor="t" anchorCtr="0"/>
          <a:p>
            <a:pPr eaLnBrk="1" hangingPunct="1"/>
            <a:r>
              <a:rPr lang="en-US" altLang="zh-CN" sz="1600" dirty="0"/>
              <a:t>【</a:t>
            </a:r>
            <a:r>
              <a:rPr lang="zh-CN" altLang="en-US" sz="1600" dirty="0"/>
              <a:t>问题描述</a:t>
            </a:r>
            <a:r>
              <a:rPr lang="en-US" altLang="zh-CN" sz="1600" dirty="0"/>
              <a:t>】</a:t>
            </a:r>
            <a:endParaRPr lang="en-US" altLang="zh-CN" sz="1600" dirty="0"/>
          </a:p>
          <a:p>
            <a:pPr eaLnBrk="1" hangingPunct="1"/>
            <a:r>
              <a:rPr lang="zh-CN" altLang="en-US" sz="1600" dirty="0"/>
              <a:t>今有一张图，请编程输出从结点</a:t>
            </a:r>
            <a:r>
              <a:rPr lang="en-US" altLang="zh-CN" sz="1600" dirty="0"/>
              <a:t>1</a:t>
            </a:r>
            <a:r>
              <a:rPr lang="zh-CN" altLang="en-US" sz="1600" dirty="0"/>
              <a:t>开始</a:t>
            </a:r>
            <a:r>
              <a:rPr lang="en-US" altLang="zh-CN" sz="1600" dirty="0"/>
              <a:t>BFS</a:t>
            </a:r>
            <a:r>
              <a:rPr lang="zh-CN" altLang="en-US" sz="1600" dirty="0"/>
              <a:t>遍历图的遍历序列。</a:t>
            </a:r>
            <a:endParaRPr lang="zh-CN" altLang="en-US" sz="1600" dirty="0"/>
          </a:p>
          <a:p>
            <a:pPr eaLnBrk="1" hangingPunct="1"/>
            <a:r>
              <a:rPr lang="zh-CN" altLang="en-US" sz="1600" dirty="0"/>
              <a:t>约定：</a:t>
            </a:r>
            <a:endParaRPr lang="zh-CN" altLang="en-US" sz="1600" dirty="0"/>
          </a:p>
          <a:p>
            <a:pPr eaLnBrk="1" hangingPunct="1"/>
            <a:r>
              <a:rPr lang="zh-CN" altLang="en-US" sz="1600" dirty="0"/>
              <a:t>（</a:t>
            </a:r>
            <a:r>
              <a:rPr lang="en-US" altLang="zh-CN" sz="1600" dirty="0"/>
              <a:t>1</a:t>
            </a:r>
            <a:r>
              <a:rPr lang="zh-CN" altLang="en-US" sz="1600" dirty="0"/>
              <a:t>）如果从结点</a:t>
            </a:r>
            <a:r>
              <a:rPr lang="en-US" altLang="zh-CN" sz="1600" dirty="0"/>
              <a:t>x</a:t>
            </a:r>
            <a:r>
              <a:rPr lang="zh-CN" altLang="en-US" sz="1600" dirty="0"/>
              <a:t>出发可以到达多个结点，则按结点编号从小到达遍历它们；</a:t>
            </a:r>
            <a:endParaRPr lang="zh-CN" altLang="en-US" sz="1600" dirty="0"/>
          </a:p>
          <a:p>
            <a:pPr eaLnBrk="1" hangingPunct="1"/>
            <a:endParaRPr lang="en-US" altLang="zh-CN" sz="1600" dirty="0"/>
          </a:p>
          <a:p>
            <a:pPr eaLnBrk="1" hangingPunct="1"/>
            <a:r>
              <a:rPr lang="zh-CN" altLang="en-US" sz="1600" dirty="0"/>
              <a:t>（</a:t>
            </a:r>
            <a:r>
              <a:rPr lang="en-US" altLang="zh-CN" sz="1600" dirty="0"/>
              <a:t>2</a:t>
            </a:r>
            <a:r>
              <a:rPr lang="zh-CN" altLang="en-US" sz="1600" dirty="0"/>
              <a:t>）如果从结点</a:t>
            </a:r>
            <a:r>
              <a:rPr lang="en-US" altLang="zh-CN" sz="1600" dirty="0"/>
              <a:t>y</a:t>
            </a:r>
            <a:r>
              <a:rPr lang="zh-CN" altLang="en-US" sz="1600" dirty="0"/>
              <a:t>出发的遍历过程进行到无法继续进行的地步，下一步则选择图中目前尚未访问的且结点编号最小的结点作为起点继续遍历图；</a:t>
            </a:r>
            <a:endParaRPr lang="zh-CN" altLang="en-US" sz="1600" dirty="0"/>
          </a:p>
          <a:p>
            <a:pPr eaLnBrk="1" hangingPunct="1"/>
            <a:r>
              <a:rPr lang="en-US" altLang="zh-CN" sz="1600" dirty="0"/>
              <a:t>【</a:t>
            </a:r>
            <a:r>
              <a:rPr lang="zh-CN" altLang="en-US" sz="1600" dirty="0"/>
              <a:t>输入文件</a:t>
            </a:r>
            <a:r>
              <a:rPr lang="en-US" altLang="zh-CN" sz="1600" dirty="0"/>
              <a:t>】</a:t>
            </a:r>
            <a:endParaRPr lang="en-US" altLang="zh-CN" sz="1600" dirty="0"/>
          </a:p>
          <a:p>
            <a:pPr eaLnBrk="1" hangingPunct="1"/>
            <a:r>
              <a:rPr lang="zh-CN" altLang="en-US" sz="1600" dirty="0"/>
              <a:t>第一行一个正整数</a:t>
            </a:r>
            <a:r>
              <a:rPr lang="en-US" altLang="zh-CN" sz="1600" dirty="0"/>
              <a:t>n(n&lt;5001)</a:t>
            </a:r>
            <a:r>
              <a:rPr lang="zh-CN" altLang="en-US" sz="1600" dirty="0"/>
              <a:t>，表示图中结点个数（结点编号为</a:t>
            </a:r>
            <a:r>
              <a:rPr lang="en-US" altLang="zh-CN" sz="1600" dirty="0"/>
              <a:t>1~n</a:t>
            </a:r>
            <a:r>
              <a:rPr lang="zh-CN" altLang="en-US" sz="1600" dirty="0"/>
              <a:t>）；</a:t>
            </a:r>
            <a:endParaRPr lang="zh-CN" altLang="en-US" sz="1600" dirty="0"/>
          </a:p>
          <a:p>
            <a:pPr eaLnBrk="1" hangingPunct="1"/>
            <a:endParaRPr lang="zh-CN" altLang="en-US" sz="1600" dirty="0"/>
          </a:p>
          <a:p>
            <a:pPr eaLnBrk="1" hangingPunct="1"/>
            <a:r>
              <a:rPr lang="zh-CN" altLang="en-US" sz="1600" dirty="0"/>
              <a:t>第二行一个正整数</a:t>
            </a:r>
            <a:r>
              <a:rPr lang="en-US" altLang="zh-CN" sz="1600" dirty="0"/>
              <a:t>m(m&lt;5001)</a:t>
            </a:r>
            <a:r>
              <a:rPr lang="zh-CN" altLang="en-US" sz="1600" dirty="0"/>
              <a:t>，表示结点间路径的条数</a:t>
            </a:r>
            <a:r>
              <a:rPr lang="en-US" altLang="zh-CN" sz="1600" dirty="0"/>
              <a:t>m</a:t>
            </a:r>
            <a:r>
              <a:rPr lang="zh-CN" altLang="en-US" sz="1600" dirty="0"/>
              <a:t>；</a:t>
            </a:r>
            <a:endParaRPr lang="zh-CN" altLang="en-US" sz="1600" dirty="0"/>
          </a:p>
          <a:p>
            <a:pPr eaLnBrk="1" hangingPunct="1"/>
            <a:endParaRPr lang="zh-CN" altLang="en-US" sz="1600" dirty="0"/>
          </a:p>
          <a:p>
            <a:pPr eaLnBrk="1" hangingPunct="1"/>
            <a:r>
              <a:rPr lang="zh-CN" altLang="en-US" sz="1600" dirty="0"/>
              <a:t>第三行至第</a:t>
            </a:r>
            <a:r>
              <a:rPr lang="en-US" altLang="zh-CN" sz="1600" dirty="0"/>
              <a:t>m+2</a:t>
            </a:r>
            <a:r>
              <a:rPr lang="zh-CN" altLang="en-US" sz="1600" dirty="0"/>
              <a:t>行，每行两个正整数</a:t>
            </a:r>
            <a:r>
              <a:rPr lang="en-US" altLang="zh-CN" sz="1600" dirty="0"/>
              <a:t>x</a:t>
            </a:r>
            <a:r>
              <a:rPr lang="zh-CN" altLang="en-US" sz="1600" dirty="0"/>
              <a:t>，</a:t>
            </a:r>
            <a:r>
              <a:rPr lang="en-US" altLang="zh-CN" sz="1600" dirty="0"/>
              <a:t>y</a:t>
            </a:r>
            <a:r>
              <a:rPr lang="zh-CN" altLang="en-US" sz="1600" dirty="0"/>
              <a:t>，表示结点</a:t>
            </a:r>
            <a:r>
              <a:rPr lang="en-US" altLang="zh-CN" sz="1600" dirty="0"/>
              <a:t>x</a:t>
            </a:r>
            <a:r>
              <a:rPr lang="zh-CN" altLang="en-US" sz="1600" dirty="0"/>
              <a:t>到结点</a:t>
            </a:r>
            <a:r>
              <a:rPr lang="en-US" altLang="zh-CN" sz="1600" dirty="0"/>
              <a:t>y</a:t>
            </a:r>
            <a:r>
              <a:rPr lang="zh-CN" altLang="en-US" sz="1600" dirty="0"/>
              <a:t>有路；</a:t>
            </a:r>
            <a:endParaRPr lang="zh-CN" altLang="en-US" sz="1600" dirty="0"/>
          </a:p>
          <a:p>
            <a:pPr eaLnBrk="1" hangingPunct="1"/>
            <a:r>
              <a:rPr lang="en-US" altLang="zh-CN" sz="1600" dirty="0"/>
              <a:t>【</a:t>
            </a:r>
            <a:r>
              <a:rPr lang="zh-CN" altLang="en-US" sz="1600" dirty="0"/>
              <a:t>输出文件</a:t>
            </a:r>
            <a:r>
              <a:rPr lang="en-US" altLang="zh-CN" sz="1600" dirty="0"/>
              <a:t>】</a:t>
            </a:r>
            <a:endParaRPr lang="en-US" altLang="zh-CN" sz="1600" dirty="0"/>
          </a:p>
          <a:p>
            <a:pPr eaLnBrk="1" hangingPunct="1"/>
            <a:r>
              <a:rPr lang="zh-CN" altLang="en-US" sz="1600" dirty="0"/>
              <a:t>输出</a:t>
            </a:r>
            <a:r>
              <a:rPr lang="en-US" altLang="zh-CN" sz="1600" dirty="0"/>
              <a:t>BFS</a:t>
            </a:r>
            <a:r>
              <a:rPr lang="zh-CN" altLang="en-US" sz="1600" dirty="0"/>
              <a:t>遍历图的结点序列，共</a:t>
            </a:r>
            <a:r>
              <a:rPr lang="en-US" altLang="zh-CN" sz="1600" dirty="0"/>
              <a:t>n</a:t>
            </a:r>
            <a:r>
              <a:rPr lang="zh-CN" altLang="en-US" sz="1600" dirty="0"/>
              <a:t>个行，一行一个整数，表示结点编号；</a:t>
            </a:r>
            <a:endParaRPr lang="zh-CN" altLang="en-US" sz="1600" dirty="0"/>
          </a:p>
        </p:txBody>
      </p:sp>
      <p:sp>
        <p:nvSpPr>
          <p:cNvPr id="57348" name="矩形 3"/>
          <p:cNvSpPr/>
          <p:nvPr/>
        </p:nvSpPr>
        <p:spPr>
          <a:xfrm>
            <a:off x="6456363" y="1052513"/>
            <a:ext cx="1727200" cy="4184650"/>
          </a:xfrm>
          <a:prstGeom prst="rect">
            <a:avLst/>
          </a:prstGeom>
          <a:noFill/>
          <a:ln w="9525" cap="flat" cmpd="sng">
            <a:solidFill>
              <a:srgbClr val="C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400" dirty="0"/>
              <a:t>【</a:t>
            </a:r>
            <a:r>
              <a:rPr lang="zh-CN" altLang="en-US" sz="1400" dirty="0"/>
              <a:t>输入输出样例</a:t>
            </a:r>
            <a:r>
              <a:rPr lang="en-US" altLang="zh-CN" sz="1400" dirty="0"/>
              <a:t>】</a:t>
            </a:r>
            <a:endParaRPr lang="en-US" altLang="zh-CN" sz="1400" dirty="0"/>
          </a:p>
          <a:p>
            <a:pPr marL="0" lvl="0" indent="0" eaLnBrk="1" hangingPunct="1">
              <a:spcBef>
                <a:spcPct val="0"/>
              </a:spcBef>
              <a:buClrTx/>
              <a:buSzTx/>
              <a:buFontTx/>
              <a:buNone/>
            </a:pPr>
            <a:endParaRPr lang="en-US" altLang="zh-CN" sz="1400" dirty="0"/>
          </a:p>
          <a:p>
            <a:pPr marL="0" lvl="0" indent="0" eaLnBrk="1" hangingPunct="1">
              <a:spcBef>
                <a:spcPct val="0"/>
              </a:spcBef>
              <a:buClrTx/>
              <a:buSzTx/>
              <a:buFontTx/>
              <a:buNone/>
            </a:pPr>
            <a:r>
              <a:rPr lang="zh-CN" altLang="en-US" sz="1400" dirty="0"/>
              <a:t>输入文件：</a:t>
            </a:r>
            <a:endParaRPr lang="zh-CN" altLang="en-US" sz="1400" dirty="0"/>
          </a:p>
          <a:p>
            <a:pPr marL="0" lvl="0" indent="0" eaLnBrk="1" hangingPunct="1">
              <a:spcBef>
                <a:spcPct val="0"/>
              </a:spcBef>
              <a:buClrTx/>
              <a:buSzTx/>
              <a:buFontTx/>
              <a:buNone/>
            </a:pPr>
            <a:r>
              <a:rPr lang="en-US" altLang="zh-CN" sz="1400" dirty="0"/>
              <a:t>5</a:t>
            </a:r>
            <a:endParaRPr lang="en-US" altLang="zh-CN" sz="1400" dirty="0"/>
          </a:p>
          <a:p>
            <a:pPr marL="0" lvl="0" indent="0" eaLnBrk="1" hangingPunct="1">
              <a:spcBef>
                <a:spcPct val="0"/>
              </a:spcBef>
              <a:buClrTx/>
              <a:buSzTx/>
              <a:buFontTx/>
              <a:buNone/>
            </a:pPr>
            <a:r>
              <a:rPr lang="en-US" altLang="zh-CN" sz="1400" dirty="0"/>
              <a:t>7</a:t>
            </a:r>
            <a:endParaRPr lang="en-US" altLang="zh-CN" sz="1400" dirty="0"/>
          </a:p>
          <a:p>
            <a:pPr marL="0" lvl="0" indent="0" eaLnBrk="1" hangingPunct="1">
              <a:spcBef>
                <a:spcPct val="0"/>
              </a:spcBef>
              <a:buClrTx/>
              <a:buSzTx/>
              <a:buFontTx/>
              <a:buNone/>
            </a:pPr>
            <a:r>
              <a:rPr lang="en-US" altLang="zh-CN" sz="1400" dirty="0"/>
              <a:t>1 2</a:t>
            </a:r>
            <a:endParaRPr lang="en-US" altLang="zh-CN" sz="1400" dirty="0"/>
          </a:p>
          <a:p>
            <a:pPr marL="0" lvl="0" indent="0" eaLnBrk="1" hangingPunct="1">
              <a:spcBef>
                <a:spcPct val="0"/>
              </a:spcBef>
              <a:buClrTx/>
              <a:buSzTx/>
              <a:buFontTx/>
              <a:buNone/>
            </a:pPr>
            <a:r>
              <a:rPr lang="en-US" altLang="zh-CN" sz="1400" dirty="0"/>
              <a:t>1 4</a:t>
            </a:r>
            <a:endParaRPr lang="en-US" altLang="zh-CN" sz="1400" dirty="0"/>
          </a:p>
          <a:p>
            <a:pPr marL="0" lvl="0" indent="0" eaLnBrk="1" hangingPunct="1">
              <a:spcBef>
                <a:spcPct val="0"/>
              </a:spcBef>
              <a:buClrTx/>
              <a:buSzTx/>
              <a:buFontTx/>
              <a:buNone/>
            </a:pPr>
            <a:r>
              <a:rPr lang="en-US" altLang="zh-CN" sz="1400" dirty="0"/>
              <a:t>2 3</a:t>
            </a:r>
            <a:endParaRPr lang="en-US" altLang="zh-CN" sz="1400" dirty="0"/>
          </a:p>
          <a:p>
            <a:pPr marL="0" lvl="0" indent="0" eaLnBrk="1" hangingPunct="1">
              <a:spcBef>
                <a:spcPct val="0"/>
              </a:spcBef>
              <a:buClrTx/>
              <a:buSzTx/>
              <a:buFontTx/>
              <a:buNone/>
            </a:pPr>
            <a:r>
              <a:rPr lang="en-US" altLang="zh-CN" sz="1400" dirty="0"/>
              <a:t>2 5</a:t>
            </a:r>
            <a:endParaRPr lang="en-US" altLang="zh-CN" sz="1400" dirty="0"/>
          </a:p>
          <a:p>
            <a:pPr marL="0" lvl="0" indent="0" eaLnBrk="1" hangingPunct="1">
              <a:spcBef>
                <a:spcPct val="0"/>
              </a:spcBef>
              <a:buClrTx/>
              <a:buSzTx/>
              <a:buFontTx/>
              <a:buNone/>
            </a:pPr>
            <a:r>
              <a:rPr lang="en-US" altLang="zh-CN" sz="1400" dirty="0"/>
              <a:t>3 4</a:t>
            </a:r>
            <a:endParaRPr lang="en-US" altLang="zh-CN" sz="1400" dirty="0"/>
          </a:p>
          <a:p>
            <a:pPr marL="0" lvl="0" indent="0" eaLnBrk="1" hangingPunct="1">
              <a:spcBef>
                <a:spcPct val="0"/>
              </a:spcBef>
              <a:buClrTx/>
              <a:buSzTx/>
              <a:buFontTx/>
              <a:buNone/>
            </a:pPr>
            <a:r>
              <a:rPr lang="en-US" altLang="zh-CN" sz="1400" dirty="0"/>
              <a:t>5 3</a:t>
            </a:r>
            <a:endParaRPr lang="en-US" altLang="zh-CN" sz="1400" dirty="0"/>
          </a:p>
          <a:p>
            <a:pPr marL="0" lvl="0" indent="0" eaLnBrk="1" hangingPunct="1">
              <a:spcBef>
                <a:spcPct val="0"/>
              </a:spcBef>
              <a:buClrTx/>
              <a:buSzTx/>
              <a:buFontTx/>
              <a:buNone/>
            </a:pPr>
            <a:r>
              <a:rPr lang="en-US" altLang="zh-CN" sz="1400" dirty="0"/>
              <a:t>5 4</a:t>
            </a:r>
            <a:endParaRPr lang="en-US" altLang="zh-CN" sz="1400" dirty="0"/>
          </a:p>
          <a:p>
            <a:pPr marL="0" lvl="0" indent="0" eaLnBrk="1" hangingPunct="1">
              <a:spcBef>
                <a:spcPct val="0"/>
              </a:spcBef>
              <a:buClrTx/>
              <a:buSzTx/>
              <a:buFontTx/>
              <a:buNone/>
            </a:pPr>
            <a:endParaRPr lang="en-US" altLang="zh-CN" sz="1400" dirty="0"/>
          </a:p>
          <a:p>
            <a:pPr marL="0" lvl="0" indent="0" eaLnBrk="1" hangingPunct="1">
              <a:spcBef>
                <a:spcPct val="0"/>
              </a:spcBef>
              <a:buClrTx/>
              <a:buSzTx/>
              <a:buFontTx/>
              <a:buNone/>
            </a:pPr>
            <a:r>
              <a:rPr lang="zh-CN" altLang="en-US" sz="1400" dirty="0"/>
              <a:t>输出文件：</a:t>
            </a:r>
            <a:endParaRPr lang="zh-CN" altLang="en-US" sz="1400" dirty="0"/>
          </a:p>
          <a:p>
            <a:pPr marL="0" lvl="0" indent="0" eaLnBrk="1" hangingPunct="1">
              <a:spcBef>
                <a:spcPct val="0"/>
              </a:spcBef>
              <a:buClrTx/>
              <a:buSzTx/>
              <a:buFontTx/>
              <a:buNone/>
            </a:pPr>
            <a:r>
              <a:rPr lang="en-US" altLang="zh-CN" sz="1400" dirty="0"/>
              <a:t>1</a:t>
            </a:r>
            <a:endParaRPr lang="en-US" altLang="zh-CN" sz="1400" dirty="0"/>
          </a:p>
          <a:p>
            <a:pPr marL="0" lvl="0" indent="0" eaLnBrk="1" hangingPunct="1">
              <a:spcBef>
                <a:spcPct val="0"/>
              </a:spcBef>
              <a:buClrTx/>
              <a:buSzTx/>
              <a:buFontTx/>
              <a:buNone/>
            </a:pPr>
            <a:r>
              <a:rPr lang="en-US" altLang="zh-CN" sz="1400" dirty="0"/>
              <a:t>2</a:t>
            </a:r>
            <a:endParaRPr lang="en-US" altLang="zh-CN" sz="1400" dirty="0"/>
          </a:p>
          <a:p>
            <a:pPr marL="0" lvl="0" indent="0" eaLnBrk="1" hangingPunct="1">
              <a:spcBef>
                <a:spcPct val="0"/>
              </a:spcBef>
              <a:buClrTx/>
              <a:buSzTx/>
              <a:buFontTx/>
              <a:buNone/>
            </a:pPr>
            <a:r>
              <a:rPr lang="en-US" altLang="zh-CN" sz="1400" dirty="0"/>
              <a:t>4</a:t>
            </a:r>
            <a:endParaRPr lang="en-US" altLang="zh-CN" sz="1400" dirty="0"/>
          </a:p>
          <a:p>
            <a:pPr marL="0" lvl="0" indent="0" eaLnBrk="1" hangingPunct="1">
              <a:spcBef>
                <a:spcPct val="0"/>
              </a:spcBef>
              <a:buClrTx/>
              <a:buSzTx/>
              <a:buFontTx/>
              <a:buNone/>
            </a:pPr>
            <a:r>
              <a:rPr lang="en-US" altLang="zh-CN" sz="1400" dirty="0"/>
              <a:t>3</a:t>
            </a:r>
            <a:endParaRPr lang="en-US" altLang="zh-CN" sz="1400" dirty="0"/>
          </a:p>
          <a:p>
            <a:pPr marL="0" lvl="0" indent="0" eaLnBrk="1" hangingPunct="1">
              <a:spcBef>
                <a:spcPct val="0"/>
              </a:spcBef>
              <a:buClrTx/>
              <a:buSzTx/>
              <a:buFontTx/>
              <a:buNone/>
            </a:pPr>
            <a:r>
              <a:rPr lang="en-US" altLang="zh-CN" sz="1400" dirty="0"/>
              <a:t>5</a:t>
            </a:r>
            <a:endParaRPr lang="zh-CN" altLang="en-US" sz="1400" dirty="0"/>
          </a:p>
        </p:txBody>
      </p:sp>
      <p:pic>
        <p:nvPicPr>
          <p:cNvPr id="57349" name="图片 4"/>
          <p:cNvPicPr>
            <a:picLocks noChangeAspect="1"/>
          </p:cNvPicPr>
          <p:nvPr/>
        </p:nvPicPr>
        <p:blipFill>
          <a:blip r:embed="rId1"/>
          <a:stretch>
            <a:fillRect/>
          </a:stretch>
        </p:blipFill>
        <p:spPr>
          <a:xfrm>
            <a:off x="8024813" y="4402138"/>
            <a:ext cx="2463800" cy="2408237"/>
          </a:xfrm>
          <a:prstGeom prst="rect">
            <a:avLst/>
          </a:prstGeom>
          <a:noFill/>
          <a:ln w="9525">
            <a:noFill/>
          </a:ln>
        </p:spPr>
      </p:pic>
    </p:spTree>
    <p:custDataLst>
      <p:tags r:id="rId2"/>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75460" y="116840"/>
            <a:ext cx="7992745" cy="6558280"/>
          </a:xfrm>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#define MX 1001</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#include &lt;fstream&gt;</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#include &lt;deque&gt;</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using namespace std;</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deque&lt;int&gt; q;//</a:t>
            </a:r>
            <a:r>
              <a:rPr kumimoji="0" lang="zh-CN" altLang="en-US" sz="1400" b="0" i="0" u="none" strike="noStrike" kern="1200" cap="none" spc="0" normalizeH="0" baseline="0" noProof="0" smtClean="0">
                <a:ln>
                  <a:noFill/>
                </a:ln>
                <a:solidFill>
                  <a:schemeClr val="tx1"/>
                </a:solidFill>
                <a:effectLst/>
                <a:uLnTx/>
                <a:uFillTx/>
                <a:latin typeface="+mn-lt"/>
                <a:ea typeface="+mn-ea"/>
                <a:cs typeface="+mn-cs"/>
              </a:rPr>
              <a:t>空队列</a:t>
            </a:r>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int p[MX][MX]={0},visited[MX]={0};</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int visit(int v){ cout&lt;&lt;v&lt;&lt;endl;return 0;}</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int main(){</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int i,n,m,x,y,w,v,u;      cin&gt;&gt;n&gt;&gt;m;</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for(i=1;i&lt;=m;i++){ cin&gt;&gt;x&gt;&gt;y&gt;&gt;w;	p[x][y]=w;</a:t>
            </a:r>
            <a:r>
              <a:rPr lang="en-US" altLang="zh-CN" sz="1400" kern="1200" noProof="0">
                <a:ln>
                  <a:noFill/>
                </a:ln>
                <a:effectLst/>
                <a:uLnTx/>
                <a:uFillTx/>
                <a:latin typeface="+mn-lt"/>
                <a:ea typeface="+mn-ea"/>
                <a:sym typeface="+mn-ea"/>
              </a:rPr>
              <a:t>}</a:t>
            </a: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smtClean="0">
                <a:ln>
                  <a:noFill/>
                </a:ln>
                <a:solidFill>
                  <a:schemeClr val="tx1"/>
                </a:solidFill>
                <a:effectLst/>
                <a:uLnTx/>
                <a:uFillTx/>
                <a:latin typeface="+mn-lt"/>
                <a:ea typeface="+mn-ea"/>
                <a:cs typeface="+mn-cs"/>
              </a:rPr>
              <a:t>有向图</a:t>
            </a: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for(i=1;i&lt;=n;i++)visited[i]=0;</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for(v=1; v&lt;=n; v++)</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if(!visited[v]){</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visit(v);visited[v]=1;	q.push_back(v);</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		while(q.size())     //(!q.empty()){</a:t>
            </a:r>
            <a:endParaRPr kumimoji="0" lang="en-US" altLang="zh-CN"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			u=q.front();	q.pop_front();</a:t>
            </a:r>
            <a:endParaRPr kumimoji="0" lang="en-US" altLang="zh-CN"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			for(w=1;w&lt;=n;w++)//</a:t>
            </a:r>
            <a:r>
              <a:rPr kumimoji="0" lang="zh-CN" altLang="en-US" sz="1800" b="0" i="0" u="none" strike="noStrike" kern="1200" cap="none" spc="0" normalizeH="0" baseline="0" noProof="0" smtClean="0">
                <a:ln>
                  <a:noFill/>
                </a:ln>
                <a:solidFill>
                  <a:schemeClr val="tx1"/>
                </a:solidFill>
                <a:effectLst/>
                <a:uLnTx/>
                <a:uFillTx/>
                <a:latin typeface="+mn-lt"/>
                <a:ea typeface="+mn-ea"/>
                <a:cs typeface="+mn-cs"/>
              </a:rPr>
              <a:t>遍历队头</a:t>
            </a: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u</a:t>
            </a:r>
            <a:r>
              <a:rPr kumimoji="0" lang="zh-CN" altLang="en-US" sz="1800" b="0" i="0" u="none" strike="noStrike" kern="1200" cap="none" spc="0" normalizeH="0" baseline="0" noProof="0" smtClean="0">
                <a:ln>
                  <a:noFill/>
                </a:ln>
                <a:solidFill>
                  <a:schemeClr val="tx1"/>
                </a:solidFill>
                <a:effectLst/>
                <a:uLnTx/>
                <a:uFillTx/>
                <a:latin typeface="+mn-lt"/>
                <a:ea typeface="+mn-ea"/>
                <a:cs typeface="+mn-cs"/>
              </a:rPr>
              <a:t>的所有邻接点</a:t>
            </a: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zh-CN" altLang="en-US" sz="18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if(!visited[w]&amp;&amp;p[u][w]&gt;0){</a:t>
            </a:r>
            <a:endParaRPr kumimoji="0" lang="en-US" altLang="zh-CN"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				visit(w);visited[w]=1;q.push_back(w);</a:t>
            </a:r>
            <a:endParaRPr kumimoji="0" lang="en-US" altLang="zh-CN"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			}//if</a:t>
            </a:r>
            <a:endParaRPr kumimoji="0" lang="en-US" altLang="zh-CN"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800" b="0" i="0" u="none" strike="noStrike" kern="1200" cap="none" spc="0" normalizeH="0" baseline="0" noProof="0" smtClean="0">
                <a:ln>
                  <a:noFill/>
                </a:ln>
                <a:solidFill>
                  <a:schemeClr val="tx1"/>
                </a:solidFill>
                <a:effectLst/>
                <a:uLnTx/>
                <a:uFillTx/>
                <a:latin typeface="+mn-lt"/>
                <a:ea typeface="+mn-ea"/>
                <a:cs typeface="+mn-cs"/>
              </a:rPr>
              <a:t>		}//while</a:t>
            </a:r>
            <a:endParaRPr kumimoji="0" lang="en-US" altLang="zh-CN" sz="18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}//if</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	return 0;</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None/>
              <a:defRPr/>
            </a:pPr>
            <a:r>
              <a:rPr kumimoji="0" lang="en-US" altLang="zh-CN" sz="14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8371" name="标题 1"/>
          <p:cNvSpPr>
            <a:spLocks noGrp="1"/>
          </p:cNvSpPr>
          <p:nvPr>
            <p:ph type="title"/>
          </p:nvPr>
        </p:nvSpPr>
        <p:spPr>
          <a:xfrm>
            <a:off x="4151630" y="116840"/>
            <a:ext cx="4831080" cy="1143000"/>
          </a:xfrm>
        </p:spPr>
        <p:txBody>
          <a:bodyPr vert="horz" wrap="square" lIns="91440" tIns="45720" rIns="91440" bIns="45720" anchor="ctr" anchorCtr="0"/>
          <a:p>
            <a:pPr eaLnBrk="1" hangingPunct="1"/>
            <a:r>
              <a:rPr lang="en-US" altLang="zh-CN" sz="3600" dirty="0"/>
              <a:t>bfs</a:t>
            </a:r>
            <a:r>
              <a:rPr lang="zh-CN" altLang="en-US" sz="3600" dirty="0"/>
              <a:t>遍历样程（</a:t>
            </a:r>
            <a:r>
              <a:rPr lang="en-US" altLang="zh-CN" sz="3600" dirty="0"/>
              <a:t>deque</a:t>
            </a:r>
            <a:r>
              <a:rPr lang="zh-CN" altLang="en-US" sz="3600" dirty="0"/>
              <a:t>）</a:t>
            </a:r>
            <a:endParaRPr lang="zh-CN" altLang="en-US" sz="3600"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内容占位符 2"/>
          <p:cNvSpPr>
            <a:spLocks noGrp="1"/>
          </p:cNvSpPr>
          <p:nvPr>
            <p:ph idx="1"/>
          </p:nvPr>
        </p:nvSpPr>
        <p:spPr>
          <a:xfrm>
            <a:off x="1845945" y="318770"/>
            <a:ext cx="8439785" cy="6324600"/>
          </a:xfrm>
        </p:spPr>
        <p:txBody>
          <a:bodyPr vert="horz" wrap="square" lIns="91440" tIns="45720" rIns="91440" bIns="45720" anchor="t" anchorCtr="0"/>
          <a:p>
            <a:pPr marL="0" indent="0" eaLnBrk="1" hangingPunct="1">
              <a:buNone/>
            </a:pPr>
            <a:r>
              <a:rPr lang="en-US" altLang="zh-CN" sz="1400" dirty="0"/>
              <a:t>#define MX 1001</a:t>
            </a:r>
            <a:endParaRPr lang="en-US" altLang="zh-CN" sz="1400" dirty="0"/>
          </a:p>
          <a:p>
            <a:pPr marL="0" indent="0" eaLnBrk="1" hangingPunct="1">
              <a:buNone/>
            </a:pPr>
            <a:r>
              <a:rPr lang="en-US" altLang="zh-CN" sz="1400" dirty="0"/>
              <a:t>#include &lt;fstream&gt;</a:t>
            </a:r>
            <a:endParaRPr lang="en-US" altLang="zh-CN" sz="1400" dirty="0"/>
          </a:p>
          <a:p>
            <a:pPr marL="0" indent="0" eaLnBrk="1" hangingPunct="1">
              <a:buNone/>
            </a:pPr>
            <a:r>
              <a:rPr lang="en-US" altLang="zh-CN" sz="1400" dirty="0"/>
              <a:t>#include &lt;queue&gt;</a:t>
            </a:r>
            <a:endParaRPr lang="en-US" altLang="zh-CN" sz="1400" dirty="0"/>
          </a:p>
          <a:p>
            <a:pPr marL="0" indent="0" eaLnBrk="1" hangingPunct="1">
              <a:buNone/>
            </a:pPr>
            <a:r>
              <a:rPr lang="en-US" altLang="zh-CN" sz="1400" dirty="0"/>
              <a:t>using namespace std;</a:t>
            </a:r>
            <a:endParaRPr lang="en-US" altLang="zh-CN" sz="1400" dirty="0"/>
          </a:p>
          <a:p>
            <a:pPr marL="0" indent="0" eaLnBrk="1" hangingPunct="1">
              <a:buNone/>
            </a:pPr>
            <a:r>
              <a:rPr lang="en-US" altLang="zh-CN" sz="1400" dirty="0"/>
              <a:t>ifstream in("ceshi.in");</a:t>
            </a:r>
            <a:endParaRPr lang="en-US" altLang="zh-CN" sz="1400" dirty="0"/>
          </a:p>
          <a:p>
            <a:pPr marL="0" indent="0" eaLnBrk="1" hangingPunct="1">
              <a:buNone/>
            </a:pPr>
            <a:r>
              <a:rPr lang="en-US" altLang="zh-CN" sz="1400" dirty="0"/>
              <a:t>ofstream out("ceshi.out");</a:t>
            </a:r>
            <a:endParaRPr lang="en-US" altLang="zh-CN" sz="1400" dirty="0"/>
          </a:p>
          <a:p>
            <a:pPr marL="0" indent="0" eaLnBrk="1" hangingPunct="1">
              <a:buNone/>
            </a:pPr>
            <a:r>
              <a:rPr lang="en-US" altLang="zh-CN" sz="1400" dirty="0"/>
              <a:t>queue&lt;int&gt; q;//</a:t>
            </a:r>
            <a:r>
              <a:rPr lang="zh-CN" altLang="en-US" sz="1400" dirty="0"/>
              <a:t>空队列</a:t>
            </a:r>
            <a:endParaRPr lang="zh-CN" altLang="en-US" sz="1400" dirty="0"/>
          </a:p>
          <a:p>
            <a:pPr marL="0" indent="0" eaLnBrk="1" hangingPunct="1">
              <a:buNone/>
            </a:pPr>
            <a:r>
              <a:rPr lang="en-US" altLang="zh-CN" sz="1400" dirty="0"/>
              <a:t>int p[MX][MX]={0},visited[MX]={0};</a:t>
            </a:r>
            <a:endParaRPr lang="en-US" altLang="zh-CN" sz="1400" dirty="0"/>
          </a:p>
          <a:p>
            <a:pPr marL="0" indent="0" eaLnBrk="1" hangingPunct="1">
              <a:buNone/>
            </a:pPr>
            <a:r>
              <a:rPr lang="en-US" altLang="zh-CN" sz="1400" dirty="0"/>
              <a:t>int visit(int v){out&lt;&lt;v&lt;&lt;endl;	return 0;}</a:t>
            </a:r>
            <a:endParaRPr lang="en-US" altLang="zh-CN" sz="1400" dirty="0"/>
          </a:p>
          <a:p>
            <a:pPr marL="0" indent="0" eaLnBrk="1" hangingPunct="1">
              <a:buNone/>
            </a:pPr>
            <a:r>
              <a:rPr lang="en-US" altLang="zh-CN" sz="1400" dirty="0"/>
              <a:t>int main(){</a:t>
            </a:r>
            <a:endParaRPr lang="en-US" altLang="zh-CN" sz="1400" dirty="0"/>
          </a:p>
          <a:p>
            <a:pPr marL="0" indent="0" eaLnBrk="1" hangingPunct="1">
              <a:buNone/>
            </a:pPr>
            <a:r>
              <a:rPr lang="en-US" altLang="zh-CN" sz="1400" dirty="0"/>
              <a:t>	int i,n,m,x,y,w,v,u;</a:t>
            </a:r>
            <a:endParaRPr lang="en-US" altLang="zh-CN" sz="1400" dirty="0"/>
          </a:p>
          <a:p>
            <a:pPr marL="0" indent="0" eaLnBrk="1" hangingPunct="1">
              <a:buNone/>
            </a:pPr>
            <a:r>
              <a:rPr lang="en-US" altLang="zh-CN" sz="1400" dirty="0"/>
              <a:t>	in&gt;&gt;n&gt;&gt;m;</a:t>
            </a:r>
            <a:endParaRPr lang="en-US" altLang="zh-CN" sz="1400" dirty="0"/>
          </a:p>
          <a:p>
            <a:pPr marL="0" indent="0" eaLnBrk="1" hangingPunct="1">
              <a:buNone/>
            </a:pPr>
            <a:r>
              <a:rPr lang="en-US" altLang="zh-CN" sz="1400" dirty="0"/>
              <a:t>	for(i=1;i&lt;=m;i++){in&gt;&gt;x&gt;&gt;y;	p[x][y]=1;}</a:t>
            </a:r>
            <a:endParaRPr lang="en-US" altLang="zh-CN" sz="1400" dirty="0"/>
          </a:p>
          <a:p>
            <a:pPr marL="0" indent="0" eaLnBrk="1" hangingPunct="1">
              <a:buNone/>
            </a:pPr>
            <a:r>
              <a:rPr lang="en-US" altLang="zh-CN" sz="1400" dirty="0"/>
              <a:t>	for(i=1;i&lt;=n;i++)visited[i]=0;</a:t>
            </a:r>
            <a:endParaRPr lang="en-US" altLang="zh-CN" sz="1400" dirty="0"/>
          </a:p>
          <a:p>
            <a:pPr marL="0" indent="0" eaLnBrk="1" hangingPunct="1">
              <a:buNone/>
            </a:pPr>
            <a:r>
              <a:rPr lang="en-US" altLang="zh-CN" sz="1400" dirty="0"/>
              <a:t>	for(v=1; v&lt;=n; v++)</a:t>
            </a:r>
            <a:endParaRPr lang="en-US" altLang="zh-CN" sz="1400" dirty="0"/>
          </a:p>
          <a:p>
            <a:pPr marL="0" indent="0" eaLnBrk="1" hangingPunct="1">
              <a:buNone/>
            </a:pPr>
            <a:r>
              <a:rPr lang="en-US" altLang="zh-CN" sz="1400" dirty="0"/>
              <a:t>	if(!visited[v]){</a:t>
            </a:r>
            <a:endParaRPr lang="en-US" altLang="zh-CN" sz="1400" dirty="0"/>
          </a:p>
          <a:p>
            <a:pPr marL="0" indent="0" eaLnBrk="1" hangingPunct="1">
              <a:buNone/>
            </a:pPr>
            <a:r>
              <a:rPr lang="en-US" altLang="zh-CN" sz="1400" dirty="0"/>
              <a:t>		visit(v);	visited[v]=1;	q.push(v);</a:t>
            </a:r>
            <a:endParaRPr lang="en-US" altLang="zh-CN" sz="1400" dirty="0"/>
          </a:p>
          <a:p>
            <a:pPr marL="0" indent="0" eaLnBrk="1" hangingPunct="1">
              <a:buNone/>
            </a:pPr>
            <a:r>
              <a:rPr lang="en-US" altLang="zh-CN" sz="1400" dirty="0"/>
              <a:t>		while(!q.empty()) </a:t>
            </a:r>
            <a:r>
              <a:rPr lang="en-US" altLang="zh-CN" sz="1400">
                <a:sym typeface="+mn-ea"/>
              </a:rPr>
              <a:t>{</a:t>
            </a:r>
            <a:r>
              <a:rPr lang="en-US" altLang="zh-CN" sz="1400" dirty="0"/>
              <a:t>    //(!q.empty())</a:t>
            </a:r>
            <a:endParaRPr lang="en-US" altLang="zh-CN" sz="1400" dirty="0"/>
          </a:p>
          <a:p>
            <a:pPr marL="0" indent="0" eaLnBrk="1" hangingPunct="1">
              <a:buNone/>
            </a:pPr>
            <a:r>
              <a:rPr lang="en-US" altLang="zh-CN" sz="1400" dirty="0"/>
              <a:t>			u=q.front();	q.pop();</a:t>
            </a:r>
            <a:endParaRPr lang="en-US" altLang="zh-CN" sz="1400" dirty="0"/>
          </a:p>
          <a:p>
            <a:pPr marL="0" indent="0" eaLnBrk="1" hangingPunct="1">
              <a:buNone/>
            </a:pPr>
            <a:r>
              <a:rPr lang="en-US" altLang="zh-CN" sz="1400" dirty="0"/>
              <a:t>			for(w=1;w&lt;=n;w++)//</a:t>
            </a:r>
            <a:r>
              <a:rPr lang="zh-CN" altLang="en-US" sz="1400" dirty="0"/>
              <a:t>遍历队头</a:t>
            </a:r>
            <a:r>
              <a:rPr lang="en-US" altLang="zh-CN" sz="1400" dirty="0"/>
              <a:t>u</a:t>
            </a:r>
            <a:r>
              <a:rPr lang="zh-CN" altLang="en-US" sz="1400" dirty="0"/>
              <a:t>的所有邻接点</a:t>
            </a:r>
            <a:endParaRPr lang="zh-CN" altLang="en-US" sz="1400" dirty="0"/>
          </a:p>
          <a:p>
            <a:pPr marL="0" indent="0" eaLnBrk="1" hangingPunct="1">
              <a:buNone/>
            </a:pPr>
            <a:r>
              <a:rPr lang="zh-CN" altLang="en-US" sz="1400" dirty="0"/>
              <a:t>			</a:t>
            </a:r>
            <a:r>
              <a:rPr lang="en-US" altLang="zh-CN" sz="1400" dirty="0"/>
              <a:t>if(!visited[w]&amp;&amp;p[u][w]&gt;0){visit(w);visited[w]=1;q.push(w);}//if</a:t>
            </a:r>
            <a:endParaRPr lang="en-US" altLang="zh-CN" sz="1400" dirty="0"/>
          </a:p>
          <a:p>
            <a:pPr marL="0" indent="0" eaLnBrk="1" hangingPunct="1">
              <a:buNone/>
            </a:pPr>
            <a:r>
              <a:rPr lang="en-US" altLang="zh-CN" sz="1400" dirty="0"/>
              <a:t>		}//while</a:t>
            </a:r>
            <a:endParaRPr lang="en-US" altLang="zh-CN" sz="1400" dirty="0"/>
          </a:p>
          <a:p>
            <a:pPr marL="0" indent="0" eaLnBrk="1" hangingPunct="1">
              <a:buNone/>
            </a:pPr>
            <a:r>
              <a:rPr lang="en-US" altLang="zh-CN" sz="1400" dirty="0"/>
              <a:t>	}//if</a:t>
            </a:r>
            <a:endParaRPr lang="en-US" altLang="zh-CN" sz="1400" dirty="0"/>
          </a:p>
          <a:p>
            <a:pPr marL="0" indent="0" eaLnBrk="1" hangingPunct="1">
              <a:buNone/>
            </a:pPr>
            <a:r>
              <a:rPr lang="en-US" altLang="zh-CN" sz="1400" dirty="0"/>
              <a:t>	return 0;</a:t>
            </a:r>
            <a:endParaRPr lang="en-US" altLang="zh-CN" sz="1400" dirty="0"/>
          </a:p>
          <a:p>
            <a:pPr marL="0" indent="0" eaLnBrk="1" hangingPunct="1">
              <a:buNone/>
            </a:pPr>
            <a:r>
              <a:rPr lang="en-US" altLang="zh-CN" sz="1400" dirty="0"/>
              <a:t>}</a:t>
            </a:r>
            <a:endParaRPr lang="en-US" altLang="zh-CN" sz="1400" dirty="0"/>
          </a:p>
        </p:txBody>
      </p:sp>
      <p:sp>
        <p:nvSpPr>
          <p:cNvPr id="59395" name="标题 1"/>
          <p:cNvSpPr>
            <a:spLocks noGrp="1"/>
          </p:cNvSpPr>
          <p:nvPr>
            <p:ph type="title"/>
          </p:nvPr>
        </p:nvSpPr>
        <p:spPr>
          <a:xfrm>
            <a:off x="4511675" y="620713"/>
            <a:ext cx="5545138" cy="1143000"/>
          </a:xfrm>
        </p:spPr>
        <p:txBody>
          <a:bodyPr vert="horz" wrap="square" lIns="91440" tIns="45720" rIns="91440" bIns="45720" anchor="ctr" anchorCtr="0"/>
          <a:p>
            <a:pPr eaLnBrk="1" hangingPunct="1"/>
            <a:r>
              <a:rPr lang="en-US" altLang="zh-CN" sz="3600" dirty="0"/>
              <a:t>bfs</a:t>
            </a:r>
            <a:r>
              <a:rPr lang="zh-CN" altLang="en-US" sz="3600" dirty="0"/>
              <a:t>遍历样程（</a:t>
            </a:r>
            <a:r>
              <a:rPr lang="en-US" altLang="zh-CN" sz="3600" dirty="0"/>
              <a:t>queue</a:t>
            </a:r>
            <a:r>
              <a:rPr lang="zh-CN" altLang="en-US" sz="3600" dirty="0"/>
              <a:t>）</a:t>
            </a:r>
            <a:endParaRPr lang="zh-CN" altLang="en-US" sz="3600"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矩形 1"/>
          <p:cNvSpPr/>
          <p:nvPr/>
        </p:nvSpPr>
        <p:spPr>
          <a:xfrm>
            <a:off x="592455" y="73025"/>
            <a:ext cx="10083800" cy="61855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200" dirty="0"/>
              <a:t>#include &lt;iostream&gt;</a:t>
            </a:r>
            <a:endParaRPr lang="en-US" altLang="zh-CN" sz="1200" dirty="0"/>
          </a:p>
          <a:p>
            <a:pPr marL="0" lvl="0" indent="0" eaLnBrk="1" hangingPunct="1">
              <a:spcBef>
                <a:spcPct val="0"/>
              </a:spcBef>
              <a:buClrTx/>
              <a:buSzTx/>
              <a:buFontTx/>
              <a:buNone/>
            </a:pPr>
            <a:r>
              <a:rPr lang="en-US" altLang="zh-CN" sz="1200" dirty="0"/>
              <a:t>#include &lt;string&gt;</a:t>
            </a:r>
            <a:endParaRPr lang="en-US" altLang="zh-CN" sz="1200" dirty="0"/>
          </a:p>
          <a:p>
            <a:pPr marL="0" lvl="0" indent="0" eaLnBrk="1" hangingPunct="1">
              <a:spcBef>
                <a:spcPct val="0"/>
              </a:spcBef>
              <a:buClrTx/>
              <a:buSzTx/>
              <a:buFontTx/>
              <a:buNone/>
            </a:pPr>
            <a:r>
              <a:rPr lang="en-US" altLang="zh-CN" sz="1200" dirty="0"/>
              <a:t>using namespace std;</a:t>
            </a:r>
            <a:endParaRPr lang="en-US" altLang="zh-CN" sz="1200" dirty="0"/>
          </a:p>
          <a:p>
            <a:pPr marL="0" lvl="0" indent="0" eaLnBrk="1" hangingPunct="1">
              <a:spcBef>
                <a:spcPct val="0"/>
              </a:spcBef>
              <a:buClrTx/>
              <a:buSzTx/>
              <a:buFontTx/>
              <a:buNone/>
            </a:pPr>
            <a:r>
              <a:rPr lang="en-US" altLang="zh-CN" sz="1200" dirty="0"/>
              <a:t>class hero</a:t>
            </a:r>
            <a:endParaRPr lang="en-US" altLang="zh-CN" sz="1200" dirty="0"/>
          </a:p>
          <a:p>
            <a:pPr marL="0" lvl="0" indent="0" eaLnBrk="1" hangingPunct="1">
              <a:spcBef>
                <a:spcPct val="0"/>
              </a:spcBef>
              <a:buClrTx/>
              <a:buSzTx/>
              <a:buFontTx/>
              <a:buNone/>
            </a:pPr>
            <a:r>
              <a:rPr lang="en-US" altLang="zh-CN" sz="1200" dirty="0"/>
              <a:t>{</a:t>
            </a:r>
            <a:endParaRPr lang="en-US" altLang="zh-CN" sz="1200" dirty="0"/>
          </a:p>
          <a:p>
            <a:pPr marL="0" lvl="0" indent="0" eaLnBrk="1" hangingPunct="1">
              <a:spcBef>
                <a:spcPct val="0"/>
              </a:spcBef>
              <a:buClrTx/>
              <a:buSzTx/>
              <a:buFontTx/>
              <a:buNone/>
            </a:pPr>
            <a:r>
              <a:rPr lang="en-US" altLang="zh-CN" sz="1200" dirty="0"/>
              <a:t>	private:</a:t>
            </a:r>
            <a:endParaRPr lang="en-US" altLang="zh-CN" sz="1200" dirty="0"/>
          </a:p>
          <a:p>
            <a:pPr marL="0" lvl="0" indent="0" eaLnBrk="1" hangingPunct="1">
              <a:spcBef>
                <a:spcPct val="0"/>
              </a:spcBef>
              <a:buClrTx/>
              <a:buSzTx/>
              <a:buFontTx/>
              <a:buNone/>
            </a:pPr>
            <a:r>
              <a:rPr lang="en-US" altLang="zh-CN" sz="1200" dirty="0"/>
              <a:t>		string name;</a:t>
            </a:r>
            <a:endParaRPr lang="en-US" altLang="zh-CN" sz="1200" dirty="0"/>
          </a:p>
          <a:p>
            <a:pPr marL="0" lvl="0" indent="0" eaLnBrk="1" hangingPunct="1">
              <a:spcBef>
                <a:spcPct val="0"/>
              </a:spcBef>
              <a:buClrTx/>
              <a:buSzTx/>
              <a:buFontTx/>
              <a:buNone/>
            </a:pPr>
            <a:r>
              <a:rPr lang="en-US" altLang="zh-CN" sz="1200" dirty="0"/>
              <a:t>		int grade;</a:t>
            </a:r>
            <a:endParaRPr lang="en-US" altLang="zh-CN" sz="1200" dirty="0"/>
          </a:p>
          <a:p>
            <a:pPr marL="0" lvl="0" indent="0" eaLnBrk="1" hangingPunct="1">
              <a:spcBef>
                <a:spcPct val="0"/>
              </a:spcBef>
              <a:buClrTx/>
              <a:buSzTx/>
              <a:buFontTx/>
              <a:buNone/>
            </a:pPr>
            <a:r>
              <a:rPr lang="en-US" altLang="zh-CN" sz="1200" dirty="0"/>
              <a:t>		int attack;</a:t>
            </a:r>
            <a:endParaRPr lang="en-US" altLang="zh-CN" sz="1200" dirty="0"/>
          </a:p>
          <a:p>
            <a:pPr marL="0" lvl="0" indent="0" eaLnBrk="1" hangingPunct="1">
              <a:spcBef>
                <a:spcPct val="0"/>
              </a:spcBef>
              <a:buClrTx/>
              <a:buSzTx/>
              <a:buFontTx/>
              <a:buNone/>
            </a:pPr>
            <a:r>
              <a:rPr lang="en-US" altLang="zh-CN" sz="1200" dirty="0"/>
              <a:t>		int blood;</a:t>
            </a:r>
            <a:endParaRPr lang="en-US" altLang="zh-CN" sz="1200" dirty="0"/>
          </a:p>
          <a:p>
            <a:pPr marL="0" lvl="0" indent="0" eaLnBrk="1" hangingPunct="1">
              <a:spcBef>
                <a:spcPct val="0"/>
              </a:spcBef>
              <a:buClrTx/>
              <a:buSzTx/>
              <a:buFontTx/>
              <a:buNone/>
            </a:pPr>
            <a:r>
              <a:rPr lang="en-US" altLang="zh-CN" sz="1200" dirty="0"/>
              <a:t>	public:</a:t>
            </a:r>
            <a:endParaRPr lang="en-US" altLang="zh-CN" sz="1200" dirty="0"/>
          </a:p>
          <a:p>
            <a:pPr marL="0" lvl="0" indent="0" eaLnBrk="1" hangingPunct="1">
              <a:spcBef>
                <a:spcPct val="0"/>
              </a:spcBef>
              <a:buClrTx/>
              <a:buSzTx/>
              <a:buFontTx/>
              <a:buNone/>
            </a:pPr>
            <a:r>
              <a:rPr lang="en-US" altLang="zh-CN" sz="1200" dirty="0"/>
              <a:t>		int init()</a:t>
            </a:r>
            <a:endParaRPr lang="en-US" altLang="zh-CN" sz="1200" dirty="0"/>
          </a:p>
          <a:p>
            <a:pPr marL="0" lvl="0" indent="0" eaLnBrk="1" hangingPunct="1">
              <a:spcBef>
                <a:spcPct val="0"/>
              </a:spcBef>
              <a:buClrTx/>
              <a:buSzTx/>
              <a:buFontTx/>
              <a:buNone/>
            </a:pPr>
            <a:r>
              <a:rPr lang="en-US" altLang="zh-CN" sz="1200" dirty="0"/>
              <a:t>		{</a:t>
            </a:r>
            <a:endParaRPr lang="en-US" altLang="zh-CN" sz="1200" dirty="0"/>
          </a:p>
          <a:p>
            <a:pPr marL="0" lvl="0" indent="0" eaLnBrk="1" hangingPunct="1">
              <a:spcBef>
                <a:spcPct val="0"/>
              </a:spcBef>
              <a:buClrTx/>
              <a:buSzTx/>
              <a:buFontTx/>
              <a:buNone/>
            </a:pPr>
            <a:r>
              <a:rPr lang="en-US" altLang="zh-CN" sz="1200" dirty="0"/>
              <a:t>			cout&lt;&lt;"input hero name:";cin&gt;&gt;name;</a:t>
            </a:r>
            <a:endParaRPr lang="en-US" altLang="zh-CN" sz="1200" dirty="0"/>
          </a:p>
          <a:p>
            <a:pPr marL="0" lvl="0" indent="0" eaLnBrk="1" hangingPunct="1">
              <a:spcBef>
                <a:spcPct val="0"/>
              </a:spcBef>
              <a:buClrTx/>
              <a:buSzTx/>
              <a:buFontTx/>
              <a:buNone/>
            </a:pPr>
            <a:r>
              <a:rPr lang="en-US" altLang="zh-CN" sz="1200" dirty="0"/>
              <a:t>			cout&lt;&lt;"input hero grade:";cin&gt;&gt;grade;</a:t>
            </a:r>
            <a:endParaRPr lang="en-US" altLang="zh-CN" sz="1200" dirty="0"/>
          </a:p>
          <a:p>
            <a:pPr marL="0" lvl="0" indent="0" eaLnBrk="1" hangingPunct="1">
              <a:spcBef>
                <a:spcPct val="0"/>
              </a:spcBef>
              <a:buClrTx/>
              <a:buSzTx/>
              <a:buFontTx/>
              <a:buNone/>
            </a:pPr>
            <a:r>
              <a:rPr lang="en-US" altLang="zh-CN" sz="1200" dirty="0"/>
              <a:t>			cout&lt;&lt;"input hero attack:";cin&gt;&gt;attack;</a:t>
            </a:r>
            <a:endParaRPr lang="en-US" altLang="zh-CN" sz="1200" dirty="0"/>
          </a:p>
          <a:p>
            <a:pPr marL="0" lvl="0" indent="0" eaLnBrk="1" hangingPunct="1">
              <a:spcBef>
                <a:spcPct val="0"/>
              </a:spcBef>
              <a:buClrTx/>
              <a:buSzTx/>
              <a:buFontTx/>
              <a:buNone/>
            </a:pPr>
            <a:r>
              <a:rPr lang="en-US" altLang="zh-CN" sz="1200" dirty="0"/>
              <a:t>			blood=100;</a:t>
            </a:r>
            <a:endParaRPr lang="en-US" altLang="zh-CN" sz="1200" dirty="0"/>
          </a:p>
          <a:p>
            <a:pPr marL="0" lvl="0" indent="0" eaLnBrk="1" hangingPunct="1">
              <a:spcBef>
                <a:spcPct val="0"/>
              </a:spcBef>
              <a:buClrTx/>
              <a:buSzTx/>
              <a:buFontTx/>
              <a:buNone/>
            </a:pPr>
            <a:r>
              <a:rPr lang="en-US" altLang="zh-CN" sz="1200" dirty="0"/>
              <a:t>			return 0;</a:t>
            </a:r>
            <a:endParaRPr lang="en-US" altLang="zh-CN" sz="1200" dirty="0"/>
          </a:p>
          <a:p>
            <a:pPr marL="0" lvl="0" indent="0" eaLnBrk="1" hangingPunct="1">
              <a:spcBef>
                <a:spcPct val="0"/>
              </a:spcBef>
              <a:buClrTx/>
              <a:buSzTx/>
              <a:buFontTx/>
              <a:buNone/>
            </a:pPr>
            <a:r>
              <a:rPr lang="en-US" altLang="zh-CN" sz="1200" dirty="0"/>
              <a:t>		}</a:t>
            </a:r>
            <a:endParaRPr lang="en-US" altLang="zh-CN" sz="1200" dirty="0"/>
          </a:p>
          <a:p>
            <a:pPr marL="0" lvl="0" indent="0" eaLnBrk="1" hangingPunct="1">
              <a:spcBef>
                <a:spcPct val="0"/>
              </a:spcBef>
              <a:buClrTx/>
              <a:buSzTx/>
              <a:buFontTx/>
              <a:buNone/>
            </a:pPr>
            <a:r>
              <a:rPr lang="en-US" altLang="zh-CN" sz="1200" dirty="0"/>
              <a:t>		int show()</a:t>
            </a:r>
            <a:endParaRPr lang="en-US" altLang="zh-CN" sz="1200" dirty="0"/>
          </a:p>
          <a:p>
            <a:pPr marL="0" lvl="0" indent="0" eaLnBrk="1" hangingPunct="1">
              <a:spcBef>
                <a:spcPct val="0"/>
              </a:spcBef>
              <a:buClrTx/>
              <a:buSzTx/>
              <a:buFontTx/>
              <a:buNone/>
            </a:pPr>
            <a:r>
              <a:rPr lang="en-US" altLang="zh-CN" sz="1200" dirty="0"/>
              <a:t>		{</a:t>
            </a:r>
            <a:endParaRPr lang="en-US" altLang="zh-CN" sz="1200" dirty="0"/>
          </a:p>
          <a:p>
            <a:pPr marL="0" lvl="0" indent="0" eaLnBrk="1" hangingPunct="1">
              <a:spcBef>
                <a:spcPct val="0"/>
              </a:spcBef>
              <a:buClrTx/>
              <a:buSzTx/>
              <a:buFontTx/>
              <a:buNone/>
            </a:pPr>
            <a:r>
              <a:rPr lang="en-US" altLang="zh-CN" sz="1200" dirty="0"/>
              <a:t>			cout&lt;&lt;name&lt;&lt;' '&lt;&lt;grade&lt;&lt;' '&lt;&lt;attack&lt;&lt;' '&lt;&lt;blood&lt;&lt;endl;	return 0;</a:t>
            </a:r>
            <a:endParaRPr lang="en-US" altLang="zh-CN" sz="1200" dirty="0"/>
          </a:p>
          <a:p>
            <a:pPr marL="0" lvl="0" indent="0" eaLnBrk="1" hangingPunct="1">
              <a:spcBef>
                <a:spcPct val="0"/>
              </a:spcBef>
              <a:buClrTx/>
              <a:buSzTx/>
              <a:buFontTx/>
              <a:buNone/>
            </a:pPr>
            <a:r>
              <a:rPr lang="en-US" altLang="zh-CN" sz="1200" dirty="0"/>
              <a:t>		}</a:t>
            </a:r>
            <a:endParaRPr lang="en-US" altLang="zh-CN" sz="1200" dirty="0"/>
          </a:p>
          <a:p>
            <a:pPr marL="0" lvl="0" indent="0" eaLnBrk="1" hangingPunct="1">
              <a:spcBef>
                <a:spcPct val="0"/>
              </a:spcBef>
              <a:buClrTx/>
              <a:buSzTx/>
              <a:buFontTx/>
              <a:buNone/>
            </a:pPr>
            <a:r>
              <a:rPr lang="en-US" altLang="zh-CN" sz="1200" dirty="0"/>
              <a:t>		int cuted(hero p)</a:t>
            </a:r>
            <a:endParaRPr lang="en-US" altLang="zh-CN" sz="1200" dirty="0"/>
          </a:p>
          <a:p>
            <a:pPr marL="0" lvl="0" indent="0" eaLnBrk="1" hangingPunct="1">
              <a:spcBef>
                <a:spcPct val="0"/>
              </a:spcBef>
              <a:buClrTx/>
              <a:buSzTx/>
              <a:buFontTx/>
              <a:buNone/>
            </a:pPr>
            <a:r>
              <a:rPr lang="en-US" altLang="zh-CN" sz="1200" dirty="0"/>
              <a:t>		{</a:t>
            </a:r>
            <a:endParaRPr lang="en-US" altLang="zh-CN" sz="1200" dirty="0"/>
          </a:p>
          <a:p>
            <a:pPr marL="0" lvl="0" indent="0" eaLnBrk="1" hangingPunct="1">
              <a:spcBef>
                <a:spcPct val="0"/>
              </a:spcBef>
              <a:buClrTx/>
              <a:buSzTx/>
              <a:buFontTx/>
              <a:buNone/>
            </a:pPr>
            <a:r>
              <a:rPr lang="en-US" altLang="zh-CN" sz="1200" dirty="0"/>
              <a:t>			cout&lt;&lt;"ai yao yao!"&lt;&lt;endl;	blood=blood-p.attack;	return 0;</a:t>
            </a:r>
            <a:endParaRPr lang="en-US" altLang="zh-CN" sz="1200" dirty="0"/>
          </a:p>
          <a:p>
            <a:pPr marL="0" lvl="0" indent="0" eaLnBrk="1" hangingPunct="1">
              <a:spcBef>
                <a:spcPct val="0"/>
              </a:spcBef>
              <a:buClrTx/>
              <a:buSzTx/>
              <a:buFontTx/>
              <a:buNone/>
            </a:pPr>
            <a:r>
              <a:rPr lang="en-US" altLang="zh-CN" sz="1200" dirty="0"/>
              <a:t>		}</a:t>
            </a:r>
            <a:endParaRPr lang="en-US" altLang="zh-CN" sz="1200" dirty="0"/>
          </a:p>
          <a:p>
            <a:pPr marL="0" lvl="0" indent="0" eaLnBrk="1" hangingPunct="1">
              <a:spcBef>
                <a:spcPct val="0"/>
              </a:spcBef>
              <a:buClrTx/>
              <a:buSzTx/>
              <a:buFontTx/>
              <a:buNone/>
            </a:pPr>
            <a:r>
              <a:rPr lang="en-US" altLang="zh-CN" sz="1200" dirty="0"/>
              <a:t>}wukong,bajie;</a:t>
            </a:r>
            <a:endParaRPr lang="en-US" altLang="zh-CN" sz="1200" dirty="0"/>
          </a:p>
          <a:p>
            <a:pPr marL="0" lvl="0" indent="0" eaLnBrk="1" hangingPunct="1">
              <a:spcBef>
                <a:spcPct val="0"/>
              </a:spcBef>
              <a:buClrTx/>
              <a:buSzTx/>
              <a:buFontTx/>
              <a:buNone/>
            </a:pPr>
            <a:r>
              <a:rPr lang="en-US" altLang="zh-CN" sz="1200" dirty="0"/>
              <a:t>int main()</a:t>
            </a:r>
            <a:endParaRPr lang="en-US" altLang="zh-CN" sz="1200" dirty="0"/>
          </a:p>
          <a:p>
            <a:pPr marL="0" lvl="0" indent="0" eaLnBrk="1" hangingPunct="1">
              <a:spcBef>
                <a:spcPct val="0"/>
              </a:spcBef>
              <a:buClrTx/>
              <a:buSzTx/>
              <a:buFontTx/>
              <a:buNone/>
            </a:pPr>
            <a:r>
              <a:rPr lang="en-US" altLang="zh-CN" sz="1200" dirty="0"/>
              <a:t>{</a:t>
            </a:r>
            <a:endParaRPr lang="en-US" altLang="zh-CN" sz="1200" dirty="0"/>
          </a:p>
          <a:p>
            <a:pPr marL="0" lvl="0" indent="0" eaLnBrk="1" hangingPunct="1">
              <a:spcBef>
                <a:spcPct val="0"/>
              </a:spcBef>
              <a:buClrTx/>
              <a:buSzTx/>
              <a:buFontTx/>
              <a:buNone/>
            </a:pPr>
            <a:r>
              <a:rPr lang="en-US" altLang="zh-CN" sz="1200" dirty="0"/>
              <a:t>	wukong.init();	wukong.show();    bajie.init();	wukong.cuted(bajie);	wukong.show();</a:t>
            </a:r>
            <a:endParaRPr lang="en-US" altLang="zh-CN" sz="1200" dirty="0"/>
          </a:p>
          <a:p>
            <a:pPr marL="0" lvl="0" indent="0" eaLnBrk="1" hangingPunct="1">
              <a:spcBef>
                <a:spcPct val="0"/>
              </a:spcBef>
              <a:buClrTx/>
              <a:buSzTx/>
              <a:buFontTx/>
              <a:buNone/>
            </a:pPr>
            <a:r>
              <a:rPr lang="en-US" altLang="zh-CN" sz="1200" dirty="0"/>
              <a:t>	return 0;</a:t>
            </a:r>
            <a:endParaRPr lang="en-US" altLang="zh-CN" sz="1200" dirty="0"/>
          </a:p>
          <a:p>
            <a:pPr marL="0" lvl="0" indent="0" eaLnBrk="1" hangingPunct="1">
              <a:spcBef>
                <a:spcPct val="0"/>
              </a:spcBef>
              <a:buClrTx/>
              <a:buSzTx/>
              <a:buFontTx/>
              <a:buNone/>
            </a:pPr>
            <a:r>
              <a:rPr lang="en-US" altLang="zh-CN" sz="1200" dirty="0"/>
              <a:t>}</a:t>
            </a:r>
            <a:endParaRPr lang="en-US" altLang="zh-CN" sz="1200" dirty="0"/>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all" spc="0" normalizeH="0" baseline="0" noProof="0" smtClean="0">
                <a:ln>
                  <a:noFill/>
                </a:ln>
                <a:solidFill>
                  <a:schemeClr val="tx2"/>
                </a:solidFill>
                <a:effectLst/>
                <a:uLnTx/>
                <a:uFillTx/>
                <a:latin typeface="+mj-lt"/>
                <a:ea typeface="+mj-ea"/>
                <a:cs typeface="+mj-cs"/>
              </a:rPr>
              <a:t>最短路</a:t>
            </a:r>
            <a:endParaRPr kumimoji="0" lang="zh-CN" altLang="en-US" sz="4400" b="0" i="0" u="none" strike="noStrike" kern="1200" cap="all" spc="0" normalizeH="0" baseline="0" noProof="0">
              <a:ln>
                <a:noFill/>
              </a:ln>
              <a:solidFill>
                <a:schemeClr val="tx2"/>
              </a:solidFill>
              <a:effectLst/>
              <a:uLnTx/>
              <a:uFillTx/>
              <a:latin typeface="+mj-lt"/>
              <a:ea typeface="+mj-ea"/>
              <a:cs typeface="+mj-cs"/>
            </a:endParaR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1"/>
          <p:cNvSpPr>
            <a:spLocks noGrp="1"/>
          </p:cNvSpPr>
          <p:nvPr>
            <p:ph type="title"/>
          </p:nvPr>
        </p:nvSpPr>
        <p:spPr>
          <a:xfrm>
            <a:off x="1631950" y="115888"/>
            <a:ext cx="8229600" cy="850900"/>
          </a:xfrm>
        </p:spPr>
        <p:txBody>
          <a:bodyPr vert="horz" wrap="square" lIns="91440" tIns="45720" rIns="91440" bIns="45720" anchor="ctr" anchorCtr="0"/>
          <a:p>
            <a:pPr algn="l" eaLnBrk="1" hangingPunct="1"/>
            <a:r>
              <a:rPr lang="zh-CN" altLang="en-US" dirty="0"/>
              <a:t>引题</a:t>
            </a:r>
            <a:endParaRPr lang="zh-CN" altLang="en-US" dirty="0"/>
          </a:p>
        </p:txBody>
      </p:sp>
      <p:sp>
        <p:nvSpPr>
          <p:cNvPr id="62467" name="内容占位符 2"/>
          <p:cNvSpPr>
            <a:spLocks noGrp="1"/>
          </p:cNvSpPr>
          <p:nvPr>
            <p:ph idx="1"/>
          </p:nvPr>
        </p:nvSpPr>
        <p:spPr>
          <a:xfrm>
            <a:off x="1631950" y="836613"/>
            <a:ext cx="8785225" cy="1223962"/>
          </a:xfrm>
        </p:spPr>
        <p:txBody>
          <a:bodyPr vert="horz" wrap="square" lIns="91440" tIns="45720" rIns="91440" bIns="45720" anchor="t" anchorCtr="0"/>
          <a:p>
            <a:pPr eaLnBrk="1" hangingPunct="1"/>
            <a:r>
              <a:rPr lang="zh-CN" altLang="en-US" b="1" dirty="0"/>
              <a:t>请计算从顶点</a:t>
            </a:r>
            <a:r>
              <a:rPr lang="en-US" altLang="zh-CN" b="1" dirty="0"/>
              <a:t>V1</a:t>
            </a:r>
            <a:r>
              <a:rPr lang="zh-CN" altLang="en-US" b="1" dirty="0"/>
              <a:t>到顶点</a:t>
            </a:r>
            <a:r>
              <a:rPr lang="en-US" altLang="zh-CN" b="1" dirty="0"/>
              <a:t>V6</a:t>
            </a:r>
            <a:r>
              <a:rPr lang="zh-CN" altLang="en-US" b="1" dirty="0"/>
              <a:t>的最短路径长度（路径上各边权值之和）。</a:t>
            </a:r>
            <a:endParaRPr lang="zh-CN" altLang="en-US" b="1" dirty="0"/>
          </a:p>
        </p:txBody>
      </p:sp>
      <p:grpSp>
        <p:nvGrpSpPr>
          <p:cNvPr id="62468" name="组合 26"/>
          <p:cNvGrpSpPr/>
          <p:nvPr/>
        </p:nvGrpSpPr>
        <p:grpSpPr>
          <a:xfrm>
            <a:off x="4516438" y="1550988"/>
            <a:ext cx="5972175" cy="5191125"/>
            <a:chOff x="2992098" y="1551310"/>
            <a:chExt cx="5972390" cy="5190058"/>
          </a:xfrm>
        </p:grpSpPr>
        <p:sp>
          <p:nvSpPr>
            <p:cNvPr id="4" name="椭圆 3"/>
            <p:cNvSpPr/>
            <p:nvPr/>
          </p:nvSpPr>
          <p:spPr>
            <a:xfrm>
              <a:off x="3063538" y="2514724"/>
              <a:ext cx="1008099" cy="1009442"/>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V1</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5" name="椭圆 4"/>
            <p:cNvSpPr/>
            <p:nvPr/>
          </p:nvSpPr>
          <p:spPr>
            <a:xfrm>
              <a:off x="2992098" y="4725657"/>
              <a:ext cx="1008098" cy="100785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V2</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6" name="椭圆 5"/>
            <p:cNvSpPr/>
            <p:nvPr/>
          </p:nvSpPr>
          <p:spPr>
            <a:xfrm>
              <a:off x="5435348" y="1551310"/>
              <a:ext cx="1008099" cy="100785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V6</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7" name="椭圆 6"/>
            <p:cNvSpPr/>
            <p:nvPr/>
          </p:nvSpPr>
          <p:spPr>
            <a:xfrm>
              <a:off x="5435348" y="5733512"/>
              <a:ext cx="1008099" cy="1007856"/>
            </a:xfrm>
            <a:prstGeom prst="ellipse">
              <a:avLst/>
            </a:prstGeom>
            <a:solidFill>
              <a:srgbClr val="CCFF99"/>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V3</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8" name="椭圆 7"/>
            <p:cNvSpPr/>
            <p:nvPr/>
          </p:nvSpPr>
          <p:spPr>
            <a:xfrm>
              <a:off x="7811922" y="2565513"/>
              <a:ext cx="1008098" cy="1007856"/>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V5</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9" name="椭圆 8"/>
            <p:cNvSpPr/>
            <p:nvPr/>
          </p:nvSpPr>
          <p:spPr>
            <a:xfrm>
              <a:off x="7811922" y="4725657"/>
              <a:ext cx="1008098" cy="1007855"/>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V4</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cxnSp>
          <p:nvCxnSpPr>
            <p:cNvPr id="11" name="直接箭头连接符 10"/>
            <p:cNvCxnSpPr>
              <a:stCxn id="4" idx="7"/>
            </p:cNvCxnSpPr>
            <p:nvPr/>
          </p:nvCxnSpPr>
          <p:spPr>
            <a:xfrm flipV="1">
              <a:off x="3923994" y="2060792"/>
              <a:ext cx="1511354" cy="601539"/>
            </a:xfrm>
            <a:prstGeom prst="straightConnector1">
              <a:avLst/>
            </a:prstGeom>
            <a:ln w="38100">
              <a:solidFill>
                <a:schemeClr val="tx1"/>
              </a:solidFill>
              <a:headEnd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6"/>
              <a:endCxn id="8" idx="1"/>
            </p:cNvCxnSpPr>
            <p:nvPr/>
          </p:nvCxnSpPr>
          <p:spPr>
            <a:xfrm>
              <a:off x="6443447" y="2056031"/>
              <a:ext cx="1516117" cy="657090"/>
            </a:xfrm>
            <a:prstGeom prst="straightConnector1">
              <a:avLst/>
            </a:prstGeom>
            <a:ln w="38100">
              <a:solidFill>
                <a:schemeClr val="tx1"/>
              </a:solidFill>
              <a:headEnd type="arrow" w="med" len="lg"/>
              <a:tailEnd type="non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4" idx="5"/>
              <a:endCxn id="7" idx="1"/>
            </p:cNvCxnSpPr>
            <p:nvPr/>
          </p:nvCxnSpPr>
          <p:spPr>
            <a:xfrm>
              <a:off x="3923994" y="3376560"/>
              <a:ext cx="1658998" cy="2504560"/>
            </a:xfrm>
            <a:prstGeom prst="straightConnector1">
              <a:avLst/>
            </a:prstGeom>
            <a:ln w="38100">
              <a:solidFill>
                <a:schemeClr val="tx1"/>
              </a:solidFill>
              <a:headEnd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5" idx="5"/>
              <a:endCxn id="7" idx="2"/>
            </p:cNvCxnSpPr>
            <p:nvPr/>
          </p:nvCxnSpPr>
          <p:spPr>
            <a:xfrm>
              <a:off x="3852554" y="5585906"/>
              <a:ext cx="1582794" cy="650741"/>
            </a:xfrm>
            <a:prstGeom prst="straightConnector1">
              <a:avLst/>
            </a:prstGeom>
            <a:ln w="38100">
              <a:solidFill>
                <a:schemeClr val="tx1"/>
              </a:solidFill>
              <a:headEnd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7" idx="6"/>
              <a:endCxn id="9" idx="3"/>
            </p:cNvCxnSpPr>
            <p:nvPr/>
          </p:nvCxnSpPr>
          <p:spPr>
            <a:xfrm flipV="1">
              <a:off x="6443447" y="5585906"/>
              <a:ext cx="1516117" cy="650741"/>
            </a:xfrm>
            <a:prstGeom prst="straightConnector1">
              <a:avLst/>
            </a:prstGeom>
            <a:ln w="38100">
              <a:solidFill>
                <a:schemeClr val="tx1"/>
              </a:solidFill>
              <a:headEnd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8" idx="4"/>
              <a:endCxn id="9" idx="0"/>
            </p:cNvCxnSpPr>
            <p:nvPr/>
          </p:nvCxnSpPr>
          <p:spPr>
            <a:xfrm>
              <a:off x="8316765" y="3573369"/>
              <a:ext cx="0" cy="1152288"/>
            </a:xfrm>
            <a:prstGeom prst="straightConnector1">
              <a:avLst/>
            </a:prstGeom>
            <a:ln w="38100">
              <a:solidFill>
                <a:schemeClr val="tx1"/>
              </a:solidFill>
              <a:headEnd w="med" len="lg"/>
              <a:tailEnd type="arrow" w="med" len="lg"/>
            </a:ln>
          </p:spPr>
          <p:style>
            <a:lnRef idx="1">
              <a:schemeClr val="accent1"/>
            </a:lnRef>
            <a:fillRef idx="0">
              <a:schemeClr val="accent1"/>
            </a:fillRef>
            <a:effectRef idx="0">
              <a:schemeClr val="accent1"/>
            </a:effectRef>
            <a:fontRef idx="minor">
              <a:schemeClr val="tx1"/>
            </a:fontRef>
          </p:style>
        </p:cxnSp>
        <p:sp>
          <p:nvSpPr>
            <p:cNvPr id="62482" name="TextBox 30"/>
            <p:cNvSpPr txBox="1"/>
            <p:nvPr/>
          </p:nvSpPr>
          <p:spPr>
            <a:xfrm>
              <a:off x="4283968" y="5364505"/>
              <a:ext cx="576064" cy="583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t>5</a:t>
              </a:r>
              <a:endParaRPr lang="zh-CN" altLang="en-US" b="1" dirty="0"/>
            </a:p>
          </p:txBody>
        </p:sp>
        <p:sp>
          <p:nvSpPr>
            <p:cNvPr id="62483" name="TextBox 31"/>
            <p:cNvSpPr txBox="1"/>
            <p:nvPr/>
          </p:nvSpPr>
          <p:spPr>
            <a:xfrm>
              <a:off x="4572000" y="3789040"/>
              <a:ext cx="936104" cy="521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10</a:t>
              </a:r>
              <a:endParaRPr lang="zh-CN" altLang="en-US" sz="2800" b="1" dirty="0"/>
            </a:p>
          </p:txBody>
        </p:sp>
        <p:sp>
          <p:nvSpPr>
            <p:cNvPr id="62484" name="TextBox 32"/>
            <p:cNvSpPr txBox="1"/>
            <p:nvPr/>
          </p:nvSpPr>
          <p:spPr>
            <a:xfrm>
              <a:off x="3995936" y="1897668"/>
              <a:ext cx="936104" cy="521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100</a:t>
              </a:r>
              <a:endParaRPr lang="zh-CN" altLang="en-US" sz="2800" b="1" dirty="0"/>
            </a:p>
          </p:txBody>
        </p:sp>
        <p:cxnSp>
          <p:nvCxnSpPr>
            <p:cNvPr id="34" name="直接箭头连接符 33"/>
            <p:cNvCxnSpPr>
              <a:stCxn id="4" idx="6"/>
              <a:endCxn id="8" idx="2"/>
            </p:cNvCxnSpPr>
            <p:nvPr/>
          </p:nvCxnSpPr>
          <p:spPr>
            <a:xfrm>
              <a:off x="4071637" y="3019445"/>
              <a:ext cx="3740285" cy="49203"/>
            </a:xfrm>
            <a:prstGeom prst="straightConnector1">
              <a:avLst/>
            </a:prstGeom>
            <a:ln w="38100">
              <a:solidFill>
                <a:schemeClr val="tx1"/>
              </a:solidFill>
              <a:headEnd w="med" len="lg"/>
              <a:tailEnd type="arrow" w="med" len="lg"/>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6" idx="5"/>
              <a:endCxn id="9" idx="1"/>
            </p:cNvCxnSpPr>
            <p:nvPr/>
          </p:nvCxnSpPr>
          <p:spPr>
            <a:xfrm>
              <a:off x="6295804" y="2411558"/>
              <a:ext cx="1663760" cy="2461706"/>
            </a:xfrm>
            <a:prstGeom prst="straightConnector1">
              <a:avLst/>
            </a:prstGeom>
            <a:ln w="38100">
              <a:solidFill>
                <a:schemeClr val="tx1"/>
              </a:solidFill>
              <a:headEnd type="arrow" w="med" len="lg"/>
              <a:tailEnd type="none" w="med" len="lg"/>
            </a:ln>
          </p:spPr>
          <p:style>
            <a:lnRef idx="1">
              <a:schemeClr val="accent1"/>
            </a:lnRef>
            <a:fillRef idx="0">
              <a:schemeClr val="accent1"/>
            </a:fillRef>
            <a:effectRef idx="0">
              <a:schemeClr val="accent1"/>
            </a:effectRef>
            <a:fontRef idx="minor">
              <a:schemeClr val="tx1"/>
            </a:fontRef>
          </p:style>
        </p:cxnSp>
        <p:sp>
          <p:nvSpPr>
            <p:cNvPr id="62487" name="TextBox 39"/>
            <p:cNvSpPr txBox="1"/>
            <p:nvPr/>
          </p:nvSpPr>
          <p:spPr>
            <a:xfrm>
              <a:off x="6903108" y="1867402"/>
              <a:ext cx="936104" cy="521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60</a:t>
              </a:r>
              <a:endParaRPr lang="zh-CN" altLang="en-US" sz="2800" b="1" dirty="0"/>
            </a:p>
          </p:txBody>
        </p:sp>
        <p:sp>
          <p:nvSpPr>
            <p:cNvPr id="62488" name="TextBox 40"/>
            <p:cNvSpPr txBox="1"/>
            <p:nvPr/>
          </p:nvSpPr>
          <p:spPr>
            <a:xfrm>
              <a:off x="8316416" y="3861048"/>
              <a:ext cx="648072" cy="521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20</a:t>
              </a:r>
              <a:endParaRPr lang="zh-CN" altLang="en-US" sz="2800" b="1" dirty="0"/>
            </a:p>
          </p:txBody>
        </p:sp>
        <p:sp>
          <p:nvSpPr>
            <p:cNvPr id="62489" name="TextBox 41"/>
            <p:cNvSpPr txBox="1"/>
            <p:nvPr/>
          </p:nvSpPr>
          <p:spPr>
            <a:xfrm>
              <a:off x="6622091" y="3573016"/>
              <a:ext cx="720080" cy="521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10</a:t>
              </a:r>
              <a:endParaRPr lang="zh-CN" altLang="en-US" sz="2800" b="1" dirty="0"/>
            </a:p>
          </p:txBody>
        </p:sp>
        <p:sp>
          <p:nvSpPr>
            <p:cNvPr id="62490" name="TextBox 42"/>
            <p:cNvSpPr txBox="1"/>
            <p:nvPr/>
          </p:nvSpPr>
          <p:spPr>
            <a:xfrm>
              <a:off x="5580112" y="2996952"/>
              <a:ext cx="720080" cy="521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30</a:t>
              </a:r>
              <a:endParaRPr lang="zh-CN" altLang="en-US" sz="2800" b="1" dirty="0"/>
            </a:p>
          </p:txBody>
        </p:sp>
        <p:sp>
          <p:nvSpPr>
            <p:cNvPr id="62491" name="TextBox 43"/>
            <p:cNvSpPr txBox="1"/>
            <p:nvPr/>
          </p:nvSpPr>
          <p:spPr>
            <a:xfrm>
              <a:off x="6516216" y="5445224"/>
              <a:ext cx="936104" cy="5834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t>50</a:t>
              </a:r>
              <a:endParaRPr lang="zh-CN" altLang="en-US" b="1" dirty="0"/>
            </a:p>
          </p:txBody>
        </p:sp>
      </p:grpSp>
      <p:sp>
        <p:nvSpPr>
          <p:cNvPr id="62469" name="矩形 25"/>
          <p:cNvSpPr/>
          <p:nvPr/>
        </p:nvSpPr>
        <p:spPr>
          <a:xfrm>
            <a:off x="1919288" y="2052638"/>
            <a:ext cx="2520950" cy="439991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t>6</a:t>
            </a:r>
            <a:endParaRPr lang="en-US" altLang="zh-CN" sz="2800" b="1" dirty="0"/>
          </a:p>
          <a:p>
            <a:pPr marL="0" lvl="0" indent="0" eaLnBrk="1" hangingPunct="1">
              <a:spcBef>
                <a:spcPct val="0"/>
              </a:spcBef>
              <a:buClrTx/>
              <a:buSzTx/>
              <a:buFontTx/>
              <a:buNone/>
            </a:pPr>
            <a:r>
              <a:rPr lang="en-US" altLang="zh-CN" sz="2800" b="1" dirty="0"/>
              <a:t>8</a:t>
            </a:r>
            <a:endParaRPr lang="en-US" altLang="zh-CN" sz="2800" b="1" dirty="0"/>
          </a:p>
          <a:p>
            <a:pPr marL="0" lvl="0" indent="0" eaLnBrk="1" hangingPunct="1">
              <a:spcBef>
                <a:spcPct val="0"/>
              </a:spcBef>
              <a:buClrTx/>
              <a:buSzTx/>
              <a:buFontTx/>
              <a:buNone/>
            </a:pPr>
            <a:r>
              <a:rPr lang="en-US" altLang="zh-CN" sz="2800" b="1" dirty="0"/>
              <a:t>1 3 10</a:t>
            </a:r>
            <a:endParaRPr lang="en-US" altLang="zh-CN" sz="2800" b="1" dirty="0"/>
          </a:p>
          <a:p>
            <a:pPr marL="0" lvl="0" indent="0" eaLnBrk="1" hangingPunct="1">
              <a:spcBef>
                <a:spcPct val="0"/>
              </a:spcBef>
              <a:buClrTx/>
              <a:buSzTx/>
              <a:buFontTx/>
              <a:buNone/>
            </a:pPr>
            <a:r>
              <a:rPr lang="en-US" altLang="zh-CN" sz="2800" b="1" dirty="0"/>
              <a:t>1 6 100</a:t>
            </a:r>
            <a:endParaRPr lang="en-US" altLang="zh-CN" sz="2800" b="1" dirty="0"/>
          </a:p>
          <a:p>
            <a:pPr marL="0" lvl="0" indent="0" eaLnBrk="1" hangingPunct="1">
              <a:spcBef>
                <a:spcPct val="0"/>
              </a:spcBef>
              <a:buClrTx/>
              <a:buSzTx/>
              <a:buFontTx/>
              <a:buNone/>
            </a:pPr>
            <a:r>
              <a:rPr lang="en-US" altLang="zh-CN" sz="2800" b="1" dirty="0"/>
              <a:t>1 5 30</a:t>
            </a:r>
            <a:endParaRPr lang="en-US" altLang="zh-CN" sz="2800" b="1" dirty="0"/>
          </a:p>
          <a:p>
            <a:pPr marL="0" lvl="0" indent="0" eaLnBrk="1" hangingPunct="1">
              <a:spcBef>
                <a:spcPct val="0"/>
              </a:spcBef>
              <a:buClrTx/>
              <a:buSzTx/>
              <a:buFontTx/>
              <a:buNone/>
            </a:pPr>
            <a:r>
              <a:rPr lang="en-US" altLang="zh-CN" sz="2800" b="1" dirty="0"/>
              <a:t>2 3 5</a:t>
            </a:r>
            <a:endParaRPr lang="en-US" altLang="zh-CN" sz="2800" b="1" dirty="0"/>
          </a:p>
          <a:p>
            <a:pPr marL="0" lvl="0" indent="0" eaLnBrk="1" hangingPunct="1">
              <a:spcBef>
                <a:spcPct val="0"/>
              </a:spcBef>
              <a:buClrTx/>
              <a:buSzTx/>
              <a:buFontTx/>
              <a:buNone/>
            </a:pPr>
            <a:r>
              <a:rPr lang="en-US" altLang="zh-CN" sz="2800" b="1" dirty="0"/>
              <a:t>3 4 50</a:t>
            </a:r>
            <a:endParaRPr lang="en-US" altLang="zh-CN" sz="2800" b="1" dirty="0"/>
          </a:p>
          <a:p>
            <a:pPr marL="0" lvl="0" indent="0" eaLnBrk="1" hangingPunct="1">
              <a:spcBef>
                <a:spcPct val="0"/>
              </a:spcBef>
              <a:buClrTx/>
              <a:buSzTx/>
              <a:buFontTx/>
              <a:buNone/>
            </a:pPr>
            <a:r>
              <a:rPr lang="en-US" altLang="zh-CN" sz="2800" b="1" dirty="0"/>
              <a:t>4 6 10</a:t>
            </a:r>
            <a:endParaRPr lang="en-US" altLang="zh-CN" sz="2800" b="1" dirty="0"/>
          </a:p>
          <a:p>
            <a:pPr marL="0" lvl="0" indent="0" eaLnBrk="1" hangingPunct="1">
              <a:spcBef>
                <a:spcPct val="0"/>
              </a:spcBef>
              <a:buClrTx/>
              <a:buSzTx/>
              <a:buFontTx/>
              <a:buNone/>
            </a:pPr>
            <a:r>
              <a:rPr lang="en-US" altLang="zh-CN" sz="2800" b="1" dirty="0"/>
              <a:t>5 6 60</a:t>
            </a:r>
            <a:endParaRPr lang="en-US" altLang="zh-CN" sz="2800" b="1" dirty="0"/>
          </a:p>
          <a:p>
            <a:pPr marL="0" lvl="0" indent="0" eaLnBrk="1" hangingPunct="1">
              <a:spcBef>
                <a:spcPct val="0"/>
              </a:spcBef>
              <a:buClrTx/>
              <a:buSzTx/>
              <a:buFontTx/>
              <a:buNone/>
            </a:pPr>
            <a:r>
              <a:rPr lang="en-US" altLang="zh-CN" sz="2800" b="1" dirty="0"/>
              <a:t>5 4 20</a:t>
            </a:r>
            <a:endParaRPr lang="en-US" altLang="zh-CN" sz="2800" b="1" dirty="0"/>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p:txBody>
          <a:bodyPr vert="horz" wrap="square" lIns="91440" tIns="45720" rIns="91440" bIns="45720" anchor="ctr" anchorCtr="0"/>
          <a:p>
            <a:pPr eaLnBrk="1" hangingPunct="1"/>
            <a:r>
              <a:rPr lang="zh-CN" altLang="en-US" dirty="0"/>
              <a:t>一、最短路径</a:t>
            </a:r>
            <a:endParaRPr lang="zh-CN" altLang="en-US" dirty="0"/>
          </a:p>
        </p:txBody>
      </p:sp>
      <p:sp>
        <p:nvSpPr>
          <p:cNvPr id="63491" name="内容占位符 2"/>
          <p:cNvSpPr>
            <a:spLocks noGrp="1"/>
          </p:cNvSpPr>
          <p:nvPr>
            <p:ph idx="1"/>
          </p:nvPr>
        </p:nvSpPr>
        <p:spPr>
          <a:xfrm>
            <a:off x="1981200" y="1600200"/>
            <a:ext cx="8229600" cy="3773488"/>
          </a:xfrm>
        </p:spPr>
        <p:txBody>
          <a:bodyPr vert="horz" wrap="square" lIns="91440" tIns="45720" rIns="91440" bIns="45720" anchor="t" anchorCtr="0"/>
          <a:p>
            <a:pPr eaLnBrk="1" hangingPunct="1"/>
            <a:r>
              <a:rPr lang="zh-CN" altLang="en-US" dirty="0"/>
              <a:t>给定一个</a:t>
            </a:r>
            <a:r>
              <a:rPr lang="zh-CN" altLang="en-US" b="1" dirty="0"/>
              <a:t>带权有向图 </a:t>
            </a:r>
            <a:r>
              <a:rPr lang="en-US" altLang="zh-CN" dirty="0"/>
              <a:t>G=(V,E) </a:t>
            </a:r>
            <a:r>
              <a:rPr lang="zh-CN" altLang="en-US" dirty="0"/>
              <a:t>，其中每条边的权是一个非负实数。现在我们要计算从图中某顶点到有另一顶点的最短路径长度。</a:t>
            </a:r>
            <a:endParaRPr lang="en-US" altLang="zh-CN" dirty="0"/>
          </a:p>
          <a:p>
            <a:pPr eaLnBrk="1" hangingPunct="1"/>
            <a:endParaRPr lang="en-US" altLang="zh-CN" dirty="0"/>
          </a:p>
          <a:p>
            <a:pPr eaLnBrk="1" hangingPunct="1"/>
            <a:r>
              <a:rPr lang="zh-CN" altLang="en-US" dirty="0"/>
              <a:t>我们约定这里的长度是指路径上</a:t>
            </a:r>
            <a:r>
              <a:rPr lang="zh-CN" altLang="en-US" b="1" dirty="0"/>
              <a:t>各边权值之和</a:t>
            </a:r>
            <a:r>
              <a:rPr lang="zh-CN" altLang="en-US" dirty="0"/>
              <a:t>。</a:t>
            </a:r>
            <a:endParaRPr lang="zh-CN" altLang="en-US" dirty="0"/>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a:spLocks noGrp="1"/>
          </p:cNvSpPr>
          <p:nvPr>
            <p:ph type="title"/>
          </p:nvPr>
        </p:nvSpPr>
        <p:spPr>
          <a:xfrm>
            <a:off x="1981200" y="44450"/>
            <a:ext cx="8229600" cy="720725"/>
          </a:xfrm>
        </p:spPr>
        <p:txBody>
          <a:bodyPr vert="horz" wrap="square" lIns="91440" tIns="45720" rIns="91440" bIns="45720" anchor="ctr" anchorCtr="0"/>
          <a:p>
            <a:pPr eaLnBrk="1" hangingPunct="1"/>
            <a:r>
              <a:rPr lang="en-US" altLang="zh-CN" sz="4000" dirty="0"/>
              <a:t>DFS</a:t>
            </a:r>
            <a:r>
              <a:rPr lang="zh-CN" altLang="en-US" sz="4000" dirty="0"/>
              <a:t>（适用于图的规模比较小时）</a:t>
            </a:r>
            <a:endParaRPr lang="zh-CN" altLang="en-US" sz="4000" dirty="0"/>
          </a:p>
        </p:txBody>
      </p:sp>
      <p:sp>
        <p:nvSpPr>
          <p:cNvPr id="3" name="内容占位符 2"/>
          <p:cNvSpPr>
            <a:spLocks noGrp="1"/>
          </p:cNvSpPr>
          <p:nvPr>
            <p:ph idx="1"/>
          </p:nvPr>
        </p:nvSpPr>
        <p:spPr>
          <a:xfrm>
            <a:off x="1558925" y="692150"/>
            <a:ext cx="8964613" cy="6094413"/>
          </a:xfrm>
        </p:spPr>
        <p:txBody>
          <a:bodyPr vert="horz" wrap="square" lIns="91440" tIns="45720" rIns="91440" bIns="45720" anchor="t" anchorCtr="0"/>
          <a:p>
            <a:pPr eaLnBrk="1" hangingPunct="1"/>
            <a:r>
              <a:rPr lang="en-US" altLang="zh-CN" sz="2200" dirty="0"/>
              <a:t>int dfs(int start,  int target,  int now) //</a:t>
            </a:r>
            <a:r>
              <a:rPr lang="zh-CN" altLang="en-US" sz="2200" dirty="0"/>
              <a:t>起点</a:t>
            </a:r>
            <a:r>
              <a:rPr lang="en-US" altLang="zh-CN" sz="2200" dirty="0"/>
              <a:t>,</a:t>
            </a:r>
            <a:r>
              <a:rPr lang="zh-CN" altLang="en-US" sz="2200" dirty="0"/>
              <a:t>终点</a:t>
            </a:r>
            <a:r>
              <a:rPr lang="en-US" altLang="zh-CN" sz="2200" dirty="0"/>
              <a:t>,</a:t>
            </a:r>
            <a:r>
              <a:rPr lang="zh-CN" altLang="en-US" sz="2200" dirty="0"/>
              <a:t>当前顶点</a:t>
            </a:r>
            <a:endParaRPr lang="en-US" altLang="zh-CN" sz="2200" dirty="0"/>
          </a:p>
          <a:p>
            <a:pPr eaLnBrk="1" hangingPunct="1"/>
            <a:r>
              <a:rPr lang="en-US" altLang="zh-CN" sz="2200" dirty="0"/>
              <a:t>{</a:t>
            </a:r>
            <a:endParaRPr lang="zh-CN" altLang="en-US" sz="2200" dirty="0"/>
          </a:p>
          <a:p>
            <a:pPr eaLnBrk="1" hangingPunct="1"/>
            <a:r>
              <a:rPr lang="zh-CN" altLang="en-US" sz="2200" dirty="0"/>
              <a:t>	</a:t>
            </a:r>
            <a:r>
              <a:rPr lang="en-US" altLang="zh-CN" sz="2200" dirty="0"/>
              <a:t>if(                                                        )//</a:t>
            </a:r>
            <a:r>
              <a:rPr lang="zh-CN" altLang="en-US" sz="2200" dirty="0"/>
              <a:t>到达终点并更新最优值</a:t>
            </a:r>
            <a:endParaRPr lang="zh-CN" altLang="en-US" sz="2200" dirty="0"/>
          </a:p>
          <a:p>
            <a:pPr eaLnBrk="1" hangingPunct="1"/>
            <a:r>
              <a:rPr lang="zh-CN" altLang="en-US" sz="2200" dirty="0"/>
              <a:t>	         </a:t>
            </a:r>
            <a:r>
              <a:rPr lang="zh-CN" altLang="en-US" sz="2200" b="1" dirty="0"/>
              <a:t> </a:t>
            </a:r>
            <a:r>
              <a:rPr lang="en-US" altLang="zh-CN" sz="2200" b="1" dirty="0"/>
              <a:t>best=s;   //best,s</a:t>
            </a:r>
            <a:r>
              <a:rPr lang="zh-CN" altLang="en-US" sz="2200" b="1" dirty="0"/>
              <a:t>均为全局变量</a:t>
            </a:r>
            <a:endParaRPr lang="en-US" altLang="zh-CN" sz="2200" b="1" dirty="0"/>
          </a:p>
          <a:p>
            <a:pPr eaLnBrk="1" hangingPunct="1"/>
            <a:r>
              <a:rPr lang="en-US" altLang="zh-CN" sz="2200" dirty="0"/>
              <a:t>	else</a:t>
            </a:r>
            <a:endParaRPr lang="en-US" altLang="zh-CN" sz="2200" dirty="0"/>
          </a:p>
          <a:p>
            <a:pPr eaLnBrk="1" hangingPunct="1"/>
            <a:r>
              <a:rPr lang="en-US" altLang="zh-CN" sz="2200" dirty="0"/>
              <a:t>	for(int next=1;  next&lt;=n;  next++)</a:t>
            </a:r>
            <a:endParaRPr lang="en-US" altLang="zh-CN" sz="2200" dirty="0"/>
          </a:p>
          <a:p>
            <a:pPr eaLnBrk="1" hangingPunct="1"/>
            <a:r>
              <a:rPr lang="en-US" altLang="zh-CN" sz="2200" dirty="0"/>
              <a:t>	if(                                                                                                             )</a:t>
            </a:r>
            <a:endParaRPr lang="en-US" altLang="zh-CN" sz="2200" dirty="0"/>
          </a:p>
          <a:p>
            <a:pPr eaLnBrk="1" hangingPunct="1"/>
            <a:r>
              <a:rPr lang="en-US" altLang="zh-CN" sz="2200" dirty="0"/>
              <a:t>	{   //</a:t>
            </a:r>
            <a:r>
              <a:rPr lang="zh-CN" altLang="en-US" sz="2200" dirty="0"/>
              <a:t>如果</a:t>
            </a:r>
            <a:r>
              <a:rPr lang="en-US" altLang="zh-CN" sz="2200" dirty="0"/>
              <a:t>:</a:t>
            </a:r>
            <a:r>
              <a:rPr lang="zh-CN" altLang="en-US" sz="2200" dirty="0"/>
              <a:t>有路</a:t>
            </a:r>
            <a:r>
              <a:rPr lang="en-US" altLang="zh-CN" sz="2200" dirty="0"/>
              <a:t>,</a:t>
            </a:r>
            <a:r>
              <a:rPr lang="zh-CN" altLang="en-US" sz="2200" dirty="0"/>
              <a:t>没去过且到那里的距离比当前最优值要小</a:t>
            </a:r>
            <a:endParaRPr lang="zh-CN" altLang="en-US" sz="2200" dirty="0"/>
          </a:p>
          <a:p>
            <a:pPr eaLnBrk="1" hangingPunct="1"/>
            <a:r>
              <a:rPr lang="zh-CN" altLang="en-US" sz="2200" dirty="0"/>
              <a:t>		</a:t>
            </a:r>
            <a:r>
              <a:rPr lang="en-US" altLang="zh-CN" sz="2200" b="1" dirty="0"/>
              <a:t>s=s+p[now][next];  visited[now]=1;//</a:t>
            </a:r>
            <a:r>
              <a:rPr lang="zh-CN" altLang="en-US" sz="2200" b="1" dirty="0"/>
              <a:t>保护现场</a:t>
            </a:r>
            <a:endParaRPr lang="zh-CN" altLang="en-US" sz="2200" b="1" dirty="0"/>
          </a:p>
          <a:p>
            <a:pPr eaLnBrk="1" hangingPunct="1"/>
            <a:r>
              <a:rPr lang="zh-CN" altLang="en-US" sz="2200" dirty="0"/>
              <a:t>		</a:t>
            </a:r>
            <a:r>
              <a:rPr lang="en-US" altLang="zh-CN" sz="2200" b="1" dirty="0">
                <a:solidFill>
                  <a:srgbClr val="C00000"/>
                </a:solidFill>
              </a:rPr>
              <a:t>dfs(start,target,next);//</a:t>
            </a:r>
            <a:r>
              <a:rPr lang="zh-CN" altLang="en-US" sz="2200" b="1" dirty="0">
                <a:solidFill>
                  <a:srgbClr val="C00000"/>
                </a:solidFill>
              </a:rPr>
              <a:t>去下一个顶点继续探索</a:t>
            </a:r>
            <a:endParaRPr lang="zh-CN" altLang="en-US" sz="2200" b="1" dirty="0">
              <a:solidFill>
                <a:srgbClr val="C00000"/>
              </a:solidFill>
            </a:endParaRPr>
          </a:p>
          <a:p>
            <a:pPr eaLnBrk="1" hangingPunct="1"/>
            <a:r>
              <a:rPr lang="zh-CN" altLang="en-US" sz="2200" dirty="0"/>
              <a:t>		</a:t>
            </a:r>
            <a:r>
              <a:rPr lang="en-US" altLang="zh-CN" sz="2200" b="1" dirty="0"/>
              <a:t>s=s-p[now][next];  visited[now]=0;//</a:t>
            </a:r>
            <a:r>
              <a:rPr lang="zh-CN" altLang="en-US" sz="2200" b="1" dirty="0"/>
              <a:t>恢复现场</a:t>
            </a:r>
            <a:endParaRPr lang="zh-CN" altLang="en-US" sz="2200" b="1" dirty="0"/>
          </a:p>
          <a:p>
            <a:pPr eaLnBrk="1" hangingPunct="1"/>
            <a:r>
              <a:rPr lang="zh-CN" altLang="en-US" sz="2200" dirty="0"/>
              <a:t>	</a:t>
            </a:r>
            <a:r>
              <a:rPr lang="en-US" altLang="zh-CN" sz="2200" dirty="0"/>
              <a:t>}</a:t>
            </a:r>
            <a:endParaRPr lang="en-US" altLang="zh-CN" sz="2200" dirty="0"/>
          </a:p>
          <a:p>
            <a:pPr eaLnBrk="1" hangingPunct="1"/>
            <a:r>
              <a:rPr lang="en-US" altLang="zh-CN" sz="2200" dirty="0"/>
              <a:t>	return 0;</a:t>
            </a:r>
            <a:endParaRPr lang="en-US" altLang="zh-CN" sz="2200" dirty="0"/>
          </a:p>
          <a:p>
            <a:pPr eaLnBrk="1" hangingPunct="1"/>
            <a:r>
              <a:rPr lang="en-US" altLang="zh-CN" sz="2200" dirty="0"/>
              <a:t>}</a:t>
            </a:r>
            <a:endParaRPr lang="zh-CN" altLang="en-US" sz="2200" dirty="0"/>
          </a:p>
        </p:txBody>
      </p:sp>
      <p:sp>
        <p:nvSpPr>
          <p:cNvPr id="64516" name="TextBox 3"/>
          <p:cNvSpPr txBox="1"/>
          <p:nvPr/>
        </p:nvSpPr>
        <p:spPr>
          <a:xfrm>
            <a:off x="2535238" y="1484313"/>
            <a:ext cx="4321175"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rgbClr val="C00000"/>
                </a:solidFill>
              </a:rPr>
              <a:t>now==target &amp;&amp; s&gt;0 </a:t>
            </a:r>
            <a:endParaRPr lang="zh-CN" altLang="en-US" sz="2000" b="1" dirty="0">
              <a:solidFill>
                <a:srgbClr val="C00000"/>
              </a:solidFill>
            </a:endParaRPr>
          </a:p>
        </p:txBody>
      </p:sp>
      <p:sp>
        <p:nvSpPr>
          <p:cNvPr id="64517" name="TextBox 4"/>
          <p:cNvSpPr txBox="1"/>
          <p:nvPr/>
        </p:nvSpPr>
        <p:spPr>
          <a:xfrm>
            <a:off x="2455863" y="3116263"/>
            <a:ext cx="748823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rgbClr val="C00000"/>
                </a:solidFill>
              </a:rPr>
              <a:t>p[now][next] &amp;&amp; !visited[next] &amp;&amp; s+p[now][next]&lt;best</a:t>
            </a:r>
            <a:endParaRPr lang="zh-CN" altLang="en-US" sz="2000" b="1"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charRg st="131" end="167"/>
                                            </p:txEl>
                                          </p:spTgt>
                                        </p:tgtEl>
                                        <p:attrNameLst>
                                          <p:attrName>style.visibility</p:attrName>
                                        </p:attrNameLst>
                                      </p:cBhvr>
                                      <p:to>
                                        <p:strVal val="visible"/>
                                      </p:to>
                                    </p:set>
                                    <p:anim calcmode="lin" valueType="num">
                                      <p:cBhvr additive="base">
                                        <p:cTn id="7" dur="500" fill="hold"/>
                                        <p:tgtEl>
                                          <p:spTgt spid="3">
                                            <p:txEl>
                                              <p:charRg st="131" end="16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charRg st="131" end="16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356" end="399"/>
                                            </p:txEl>
                                          </p:spTgt>
                                        </p:tgtEl>
                                        <p:attrNameLst>
                                          <p:attrName>style.visibility</p:attrName>
                                        </p:attrNameLst>
                                      </p:cBhvr>
                                      <p:to>
                                        <p:strVal val="visible"/>
                                      </p:to>
                                    </p:set>
                                    <p:anim calcmode="lin" valueType="num">
                                      <p:cBhvr additive="base">
                                        <p:cTn id="13" dur="500" fill="hold"/>
                                        <p:tgtEl>
                                          <p:spTgt spid="3">
                                            <p:txEl>
                                              <p:charRg st="356" end="39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356" end="39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charRg st="437" end="480"/>
                                            </p:txEl>
                                          </p:spTgt>
                                        </p:tgtEl>
                                        <p:attrNameLst>
                                          <p:attrName>style.visibility</p:attrName>
                                        </p:attrNameLst>
                                      </p:cBhvr>
                                      <p:to>
                                        <p:strVal val="visible"/>
                                      </p:to>
                                    </p:set>
                                    <p:anim calcmode="lin" valueType="num">
                                      <p:cBhvr additive="base">
                                        <p:cTn id="19" dur="500" fill="hold"/>
                                        <p:tgtEl>
                                          <p:spTgt spid="3">
                                            <p:txEl>
                                              <p:charRg st="437" end="48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437" end="48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xfrm>
            <a:off x="1981200" y="44450"/>
            <a:ext cx="8229600" cy="792163"/>
          </a:xfrm>
        </p:spPr>
        <p:txBody>
          <a:bodyPr vert="horz" wrap="square" lIns="91440" tIns="45720" rIns="91440" bIns="45720" anchor="ctr" anchorCtr="0"/>
          <a:p>
            <a:pPr eaLnBrk="1" hangingPunct="1"/>
            <a:r>
              <a:rPr lang="zh-CN" altLang="en-US" dirty="0"/>
              <a:t>主程序部分</a:t>
            </a:r>
            <a:endParaRPr lang="zh-CN" altLang="en-US" dirty="0"/>
          </a:p>
        </p:txBody>
      </p:sp>
      <p:sp>
        <p:nvSpPr>
          <p:cNvPr id="65539" name="内容占位符 2"/>
          <p:cNvSpPr>
            <a:spLocks noGrp="1"/>
          </p:cNvSpPr>
          <p:nvPr>
            <p:ph idx="1"/>
          </p:nvPr>
        </p:nvSpPr>
        <p:spPr>
          <a:xfrm>
            <a:off x="1558925" y="765175"/>
            <a:ext cx="8929688" cy="5903913"/>
          </a:xfrm>
        </p:spPr>
        <p:txBody>
          <a:bodyPr vert="horz" wrap="square" lIns="91440" tIns="45720" rIns="91440" bIns="45720" anchor="t" anchorCtr="0"/>
          <a:p>
            <a:pPr eaLnBrk="1" hangingPunct="1"/>
            <a:r>
              <a:rPr lang="en-US" altLang="zh-CN" dirty="0"/>
              <a:t>in&gt;&gt;start&gt;&gt;target;</a:t>
            </a:r>
            <a:endParaRPr lang="en-US" altLang="zh-CN" dirty="0"/>
          </a:p>
          <a:p>
            <a:pPr eaLnBrk="1" hangingPunct="1"/>
            <a:r>
              <a:rPr lang="en-US" altLang="zh-CN" dirty="0"/>
              <a:t>for(i=1;i&lt;=n;i++) d[i]=</a:t>
            </a:r>
            <a:r>
              <a:rPr lang="en-US" altLang="zh-CN" b="1" dirty="0"/>
              <a:t>INT_MAX</a:t>
            </a:r>
            <a:r>
              <a:rPr lang="en-US" altLang="zh-CN" dirty="0"/>
              <a:t>;</a:t>
            </a:r>
            <a:endParaRPr lang="en-US" altLang="zh-CN" dirty="0"/>
          </a:p>
          <a:p>
            <a:pPr eaLnBrk="1" hangingPunct="1"/>
            <a:r>
              <a:rPr lang="en-US" altLang="zh-CN" dirty="0"/>
              <a:t>d[start]=0;</a:t>
            </a:r>
            <a:endParaRPr lang="en-US" altLang="zh-CN" dirty="0"/>
          </a:p>
          <a:p>
            <a:pPr eaLnBrk="1" hangingPunct="1"/>
            <a:r>
              <a:rPr lang="en-US" altLang="zh-CN" dirty="0"/>
              <a:t>for(i=1;i&lt;=n;i++) visited[i]=</a:t>
            </a:r>
            <a:r>
              <a:rPr lang="en-US" altLang="zh-CN" b="1" dirty="0"/>
              <a:t>0</a:t>
            </a:r>
            <a:r>
              <a:rPr lang="en-US" altLang="zh-CN" dirty="0"/>
              <a:t>;</a:t>
            </a:r>
            <a:endParaRPr lang="en-US" altLang="zh-CN" dirty="0"/>
          </a:p>
          <a:p>
            <a:pPr eaLnBrk="1" hangingPunct="1"/>
            <a:r>
              <a:rPr lang="en-US" altLang="zh-CN" dirty="0"/>
              <a:t>best=INT_MAX;	   s=0;//</a:t>
            </a:r>
            <a:r>
              <a:rPr lang="zh-CN" altLang="en-US" dirty="0"/>
              <a:t>全局变量</a:t>
            </a:r>
            <a:endParaRPr lang="en-US" altLang="zh-CN" dirty="0"/>
          </a:p>
          <a:p>
            <a:pPr eaLnBrk="1" hangingPunct="1"/>
            <a:r>
              <a:rPr lang="en-US" altLang="zh-CN" dirty="0"/>
              <a:t>//</a:t>
            </a:r>
            <a:r>
              <a:rPr lang="zh-CN" altLang="en-US" dirty="0"/>
              <a:t>从</a:t>
            </a:r>
            <a:r>
              <a:rPr lang="zh-CN" altLang="en-US" b="1" dirty="0"/>
              <a:t>起点</a:t>
            </a:r>
            <a:r>
              <a:rPr lang="zh-CN" altLang="en-US" dirty="0"/>
              <a:t>开始搜索从</a:t>
            </a:r>
            <a:r>
              <a:rPr lang="zh-CN" altLang="en-US" b="1" dirty="0"/>
              <a:t>起点</a:t>
            </a:r>
            <a:r>
              <a:rPr lang="zh-CN" altLang="en-US" dirty="0"/>
              <a:t>到</a:t>
            </a:r>
            <a:r>
              <a:rPr lang="zh-CN" altLang="en-US" b="1" dirty="0"/>
              <a:t>终点</a:t>
            </a:r>
            <a:r>
              <a:rPr lang="zh-CN" altLang="en-US" dirty="0"/>
              <a:t>的最短路</a:t>
            </a:r>
            <a:endParaRPr lang="en-US" altLang="zh-CN" dirty="0"/>
          </a:p>
          <a:p>
            <a:pPr eaLnBrk="1" hangingPunct="1"/>
            <a:r>
              <a:rPr lang="en-US" altLang="zh-CN" dirty="0"/>
              <a:t>dfs(start, target, </a:t>
            </a:r>
            <a:r>
              <a:rPr lang="en-US" altLang="zh-CN" b="1" dirty="0"/>
              <a:t>start</a:t>
            </a:r>
            <a:r>
              <a:rPr lang="en-US" altLang="zh-CN" dirty="0"/>
              <a:t>);</a:t>
            </a:r>
            <a:endParaRPr lang="en-US" altLang="zh-CN" dirty="0"/>
          </a:p>
          <a:p>
            <a:pPr eaLnBrk="1" hangingPunct="1"/>
            <a:r>
              <a:rPr lang="en-US" altLang="zh-CN" dirty="0"/>
              <a:t>d[target]=</a:t>
            </a:r>
            <a:r>
              <a:rPr lang="en-US" altLang="zh-CN" b="1" dirty="0"/>
              <a:t>best</a:t>
            </a:r>
            <a:r>
              <a:rPr lang="en-US" altLang="zh-CN" dirty="0"/>
              <a:t>;</a:t>
            </a:r>
            <a:endParaRPr lang="en-US" altLang="zh-CN" dirty="0"/>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1"/>
          <p:cNvSpPr>
            <a:spLocks noGrp="1"/>
          </p:cNvSpPr>
          <p:nvPr>
            <p:ph type="title"/>
          </p:nvPr>
        </p:nvSpPr>
        <p:spPr>
          <a:xfrm>
            <a:off x="1611313" y="115888"/>
            <a:ext cx="8229600" cy="792162"/>
          </a:xfrm>
        </p:spPr>
        <p:txBody>
          <a:bodyPr vert="horz" wrap="square" lIns="91440" tIns="45720" rIns="91440" bIns="45720" anchor="ctr" anchorCtr="0"/>
          <a:p>
            <a:pPr algn="l" eaLnBrk="1" hangingPunct="1"/>
            <a:r>
              <a:rPr lang="zh-CN" altLang="en-US" dirty="0"/>
              <a:t>练习</a:t>
            </a:r>
            <a:r>
              <a:rPr lang="en-US" altLang="zh-CN" dirty="0"/>
              <a:t>3-dfs</a:t>
            </a:r>
            <a:r>
              <a:rPr lang="zh-CN" altLang="en-US" dirty="0"/>
              <a:t>求最短路</a:t>
            </a:r>
            <a:endParaRPr lang="zh-CN" altLang="en-US" dirty="0"/>
          </a:p>
        </p:txBody>
      </p:sp>
      <p:sp>
        <p:nvSpPr>
          <p:cNvPr id="66563" name="内容占位符 2"/>
          <p:cNvSpPr>
            <a:spLocks noGrp="1"/>
          </p:cNvSpPr>
          <p:nvPr>
            <p:ph idx="1"/>
          </p:nvPr>
        </p:nvSpPr>
        <p:spPr>
          <a:xfrm>
            <a:off x="1703388" y="1773238"/>
            <a:ext cx="8229600" cy="4968875"/>
          </a:xfrm>
        </p:spPr>
        <p:txBody>
          <a:bodyPr vert="horz" wrap="square" lIns="91440" tIns="45720" rIns="91440" bIns="45720" anchor="t" anchorCtr="0"/>
          <a:p>
            <a:pPr eaLnBrk="1" hangingPunct="1"/>
            <a:r>
              <a:rPr lang="zh-CN" altLang="en-US" sz="2400" b="1" dirty="0"/>
              <a:t>带权有向图如下所示：</a:t>
            </a:r>
            <a:endParaRPr lang="en-US" altLang="zh-CN" sz="2400" b="1" dirty="0"/>
          </a:p>
          <a:p>
            <a:pPr eaLnBrk="1" hangingPunct="1"/>
            <a:r>
              <a:rPr lang="en-US" altLang="zh-CN" sz="2400" b="1" dirty="0"/>
              <a:t>input</a:t>
            </a:r>
            <a:endParaRPr lang="en-US" altLang="zh-CN" sz="2400" b="1" dirty="0"/>
          </a:p>
          <a:p>
            <a:pPr eaLnBrk="1" hangingPunct="1"/>
            <a:r>
              <a:rPr lang="zh-CN" altLang="en-US" sz="2400" b="1" dirty="0"/>
              <a:t>顶点个数</a:t>
            </a:r>
            <a:endParaRPr lang="en-US" altLang="zh-CN" sz="2400" b="1" dirty="0"/>
          </a:p>
          <a:p>
            <a:pPr eaLnBrk="1" hangingPunct="1"/>
            <a:r>
              <a:rPr lang="zh-CN" altLang="en-US" sz="2400" b="1" dirty="0"/>
              <a:t>路径条数</a:t>
            </a:r>
            <a:endParaRPr lang="en-US" altLang="zh-CN" sz="2400" b="1" dirty="0"/>
          </a:p>
          <a:p>
            <a:pPr eaLnBrk="1" hangingPunct="1"/>
            <a:r>
              <a:rPr lang="zh-CN" altLang="en-US" sz="2400" b="1" dirty="0"/>
              <a:t>邻接信息</a:t>
            </a:r>
            <a:r>
              <a:rPr lang="en-US" altLang="zh-CN" sz="2400" b="1" dirty="0"/>
              <a:t>(</a:t>
            </a:r>
            <a:r>
              <a:rPr lang="zh-CN" altLang="en-US" sz="2400" b="1" dirty="0"/>
              <a:t>路起点</a:t>
            </a:r>
            <a:r>
              <a:rPr lang="en-US" altLang="zh-CN" sz="2400" b="1" dirty="0"/>
              <a:t>    </a:t>
            </a:r>
            <a:r>
              <a:rPr lang="zh-CN" altLang="en-US" sz="2400" b="1" dirty="0"/>
              <a:t>路终点    边权值</a:t>
            </a:r>
            <a:r>
              <a:rPr lang="en-US" altLang="zh-CN" sz="2400" b="1" dirty="0"/>
              <a:t>)</a:t>
            </a:r>
            <a:endParaRPr lang="en-US" altLang="zh-CN" sz="2400" b="1" dirty="0"/>
          </a:p>
          <a:p>
            <a:pPr eaLnBrk="1" hangingPunct="1"/>
            <a:r>
              <a:rPr lang="en-US" altLang="zh-CN" sz="2400" b="1" dirty="0"/>
              <a:t>……</a:t>
            </a:r>
            <a:endParaRPr lang="en-US" altLang="zh-CN" sz="2400" b="1" dirty="0"/>
          </a:p>
          <a:p>
            <a:pPr eaLnBrk="1" hangingPunct="1"/>
            <a:r>
              <a:rPr lang="zh-CN" altLang="en-US" sz="2400" b="1" dirty="0"/>
              <a:t>起点</a:t>
            </a:r>
            <a:r>
              <a:rPr lang="en-US" altLang="zh-CN" sz="2400" b="1" dirty="0"/>
              <a:t>s	</a:t>
            </a:r>
            <a:r>
              <a:rPr lang="zh-CN" altLang="en-US" sz="2400" b="1" dirty="0"/>
              <a:t>终点</a:t>
            </a:r>
            <a:r>
              <a:rPr lang="en-US" altLang="zh-CN" sz="2400" b="1" dirty="0"/>
              <a:t>t</a:t>
            </a:r>
            <a:endParaRPr lang="en-US" altLang="zh-CN" sz="2400" b="1" dirty="0"/>
          </a:p>
          <a:p>
            <a:pPr eaLnBrk="1" hangingPunct="1"/>
            <a:r>
              <a:rPr lang="en-US" altLang="zh-CN" sz="2400" b="1" dirty="0"/>
              <a:t>output</a:t>
            </a:r>
            <a:endParaRPr lang="en-US" altLang="zh-CN" sz="2400" b="1" dirty="0"/>
          </a:p>
          <a:p>
            <a:pPr eaLnBrk="1" hangingPunct="1"/>
            <a:r>
              <a:rPr lang="en-US" altLang="zh-CN" sz="2400" b="1" dirty="0"/>
              <a:t>s</a:t>
            </a:r>
            <a:r>
              <a:rPr lang="zh-CN" altLang="en-US" sz="2400" b="1" dirty="0"/>
              <a:t>到</a:t>
            </a:r>
            <a:r>
              <a:rPr lang="en-US" altLang="zh-CN" sz="2400" b="1" dirty="0"/>
              <a:t>t</a:t>
            </a:r>
            <a:r>
              <a:rPr lang="zh-CN" altLang="en-US" sz="2400" b="1" dirty="0"/>
              <a:t>的最短路径值，如果不可达，输出</a:t>
            </a:r>
            <a:r>
              <a:rPr lang="en-US" altLang="zh-CN" sz="2400" b="1" dirty="0"/>
              <a:t>no</a:t>
            </a:r>
            <a:endParaRPr lang="en-US" altLang="zh-CN" sz="2400" b="1" dirty="0"/>
          </a:p>
          <a:p>
            <a:pPr eaLnBrk="1" hangingPunct="1"/>
            <a:r>
              <a:rPr lang="en-US" altLang="zh-CN" sz="2400" b="1" dirty="0"/>
              <a:t>s</a:t>
            </a:r>
            <a:r>
              <a:rPr lang="zh-CN" altLang="en-US" sz="2400" b="1" dirty="0"/>
              <a:t>到</a:t>
            </a:r>
            <a:r>
              <a:rPr lang="en-US" altLang="zh-CN" sz="2400" b="1" dirty="0"/>
              <a:t>t</a:t>
            </a:r>
            <a:r>
              <a:rPr lang="zh-CN" altLang="en-US" sz="2400" b="1" dirty="0"/>
              <a:t>的最短路径信息（路径的顶点序列）</a:t>
            </a:r>
            <a:endParaRPr lang="zh-CN" altLang="en-US" sz="2400" b="1" dirty="0"/>
          </a:p>
        </p:txBody>
      </p:sp>
      <p:pic>
        <p:nvPicPr>
          <p:cNvPr id="66564" name="Picture 2" descr="http://web2.sdp.edu.cn/jbkc/sjjg/167.jpg"/>
          <p:cNvPicPr>
            <a:picLocks noChangeAspect="1"/>
          </p:cNvPicPr>
          <p:nvPr/>
        </p:nvPicPr>
        <p:blipFill>
          <a:blip r:embed="rId1"/>
          <a:stretch>
            <a:fillRect/>
          </a:stretch>
        </p:blipFill>
        <p:spPr>
          <a:xfrm>
            <a:off x="5448300" y="836613"/>
            <a:ext cx="5111750" cy="2692400"/>
          </a:xfrm>
          <a:prstGeom prst="rect">
            <a:avLst/>
          </a:prstGeom>
          <a:noFill/>
          <a:ln w="9525">
            <a:noFill/>
          </a:ln>
        </p:spPr>
      </p:pic>
      <p:sp>
        <p:nvSpPr>
          <p:cNvPr id="66565" name="矩形 4"/>
          <p:cNvSpPr/>
          <p:nvPr/>
        </p:nvSpPr>
        <p:spPr>
          <a:xfrm>
            <a:off x="9120188" y="3500438"/>
            <a:ext cx="1493837" cy="32918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600" dirty="0"/>
              <a:t>6</a:t>
            </a:r>
            <a:endParaRPr lang="en-US" altLang="zh-CN" sz="1600" dirty="0"/>
          </a:p>
          <a:p>
            <a:pPr marL="0" lvl="0" indent="0" eaLnBrk="1" hangingPunct="1">
              <a:spcBef>
                <a:spcPct val="0"/>
              </a:spcBef>
              <a:buClrTx/>
              <a:buSzTx/>
              <a:buFontTx/>
              <a:buNone/>
            </a:pPr>
            <a:r>
              <a:rPr lang="en-US" altLang="zh-CN" sz="1600" dirty="0"/>
              <a:t>10</a:t>
            </a:r>
            <a:endParaRPr lang="en-US" altLang="zh-CN" sz="1600" dirty="0"/>
          </a:p>
          <a:p>
            <a:pPr marL="0" lvl="0" indent="0" eaLnBrk="1" hangingPunct="1">
              <a:spcBef>
                <a:spcPct val="0"/>
              </a:spcBef>
              <a:buClrTx/>
              <a:buSzTx/>
              <a:buFontTx/>
              <a:buNone/>
            </a:pPr>
            <a:r>
              <a:rPr lang="en-US" altLang="zh-CN" sz="1600" dirty="0"/>
              <a:t>1 2 20</a:t>
            </a:r>
            <a:endParaRPr lang="en-US" altLang="zh-CN" sz="1600" dirty="0"/>
          </a:p>
          <a:p>
            <a:pPr marL="0" lvl="0" indent="0" eaLnBrk="1" hangingPunct="1">
              <a:spcBef>
                <a:spcPct val="0"/>
              </a:spcBef>
              <a:buClrTx/>
              <a:buSzTx/>
              <a:buFontTx/>
              <a:buNone/>
            </a:pPr>
            <a:r>
              <a:rPr lang="en-US" altLang="zh-CN" sz="1600" dirty="0"/>
              <a:t>1 3 15</a:t>
            </a:r>
            <a:endParaRPr lang="en-US" altLang="zh-CN" sz="1600" dirty="0"/>
          </a:p>
          <a:p>
            <a:pPr marL="0" lvl="0" indent="0" eaLnBrk="1" hangingPunct="1">
              <a:spcBef>
                <a:spcPct val="0"/>
              </a:spcBef>
              <a:buClrTx/>
              <a:buSzTx/>
              <a:buFontTx/>
              <a:buNone/>
            </a:pPr>
            <a:r>
              <a:rPr lang="en-US" altLang="zh-CN" sz="1600" dirty="0"/>
              <a:t>2 1 2</a:t>
            </a:r>
            <a:endParaRPr lang="en-US" altLang="zh-CN" sz="1600" dirty="0"/>
          </a:p>
          <a:p>
            <a:pPr marL="0" lvl="0" indent="0" eaLnBrk="1" hangingPunct="1">
              <a:spcBef>
                <a:spcPct val="0"/>
              </a:spcBef>
              <a:buClrTx/>
              <a:buSzTx/>
              <a:buFontTx/>
              <a:buNone/>
            </a:pPr>
            <a:r>
              <a:rPr lang="en-US" altLang="zh-CN" sz="1600" dirty="0"/>
              <a:t>2 5 10</a:t>
            </a:r>
            <a:endParaRPr lang="en-US" altLang="zh-CN" sz="1600" dirty="0"/>
          </a:p>
          <a:p>
            <a:pPr marL="0" lvl="0" indent="0" eaLnBrk="1" hangingPunct="1">
              <a:spcBef>
                <a:spcPct val="0"/>
              </a:spcBef>
              <a:buClrTx/>
              <a:buSzTx/>
              <a:buFontTx/>
              <a:buNone/>
            </a:pPr>
            <a:r>
              <a:rPr lang="en-US" altLang="zh-CN" sz="1600" dirty="0"/>
              <a:t>2 6 30</a:t>
            </a:r>
            <a:endParaRPr lang="en-US" altLang="zh-CN" sz="1600" dirty="0"/>
          </a:p>
          <a:p>
            <a:pPr marL="0" lvl="0" indent="0" eaLnBrk="1" hangingPunct="1">
              <a:spcBef>
                <a:spcPct val="0"/>
              </a:spcBef>
              <a:buClrTx/>
              <a:buSzTx/>
              <a:buFontTx/>
              <a:buNone/>
            </a:pPr>
            <a:r>
              <a:rPr lang="en-US" altLang="zh-CN" sz="1600" dirty="0"/>
              <a:t>3 6 10</a:t>
            </a:r>
            <a:endParaRPr lang="en-US" altLang="zh-CN" sz="1600" dirty="0"/>
          </a:p>
          <a:p>
            <a:pPr marL="0" lvl="0" indent="0" eaLnBrk="1" hangingPunct="1">
              <a:spcBef>
                <a:spcPct val="0"/>
              </a:spcBef>
              <a:buClrTx/>
              <a:buSzTx/>
              <a:buFontTx/>
              <a:buNone/>
            </a:pPr>
            <a:r>
              <a:rPr lang="en-US" altLang="zh-CN" sz="1600" dirty="0"/>
              <a:t>3 2 4</a:t>
            </a:r>
            <a:endParaRPr lang="en-US" altLang="zh-CN" sz="1600" dirty="0"/>
          </a:p>
          <a:p>
            <a:pPr marL="0" lvl="0" indent="0" eaLnBrk="1" hangingPunct="1">
              <a:spcBef>
                <a:spcPct val="0"/>
              </a:spcBef>
              <a:buClrTx/>
              <a:buSzTx/>
              <a:buFontTx/>
              <a:buNone/>
            </a:pPr>
            <a:r>
              <a:rPr lang="en-US" altLang="zh-CN" sz="1600" dirty="0"/>
              <a:t>5 4 15</a:t>
            </a:r>
            <a:endParaRPr lang="en-US" altLang="zh-CN" sz="1600" dirty="0"/>
          </a:p>
          <a:p>
            <a:pPr marL="0" lvl="0" indent="0" eaLnBrk="1" hangingPunct="1">
              <a:spcBef>
                <a:spcPct val="0"/>
              </a:spcBef>
              <a:buClrTx/>
              <a:buSzTx/>
              <a:buFontTx/>
              <a:buNone/>
            </a:pPr>
            <a:r>
              <a:rPr lang="en-US" altLang="zh-CN" sz="1600" dirty="0"/>
              <a:t>6 4 4</a:t>
            </a:r>
            <a:endParaRPr lang="en-US" altLang="zh-CN" sz="1600" dirty="0"/>
          </a:p>
          <a:p>
            <a:pPr marL="0" lvl="0" indent="0" eaLnBrk="1" hangingPunct="1">
              <a:spcBef>
                <a:spcPct val="0"/>
              </a:spcBef>
              <a:buClrTx/>
              <a:buSzTx/>
              <a:buFontTx/>
              <a:buNone/>
            </a:pPr>
            <a:r>
              <a:rPr lang="en-US" altLang="zh-CN" sz="1600" dirty="0"/>
              <a:t>6 5 10</a:t>
            </a:r>
            <a:endParaRPr lang="en-US" altLang="zh-CN" sz="1600" dirty="0"/>
          </a:p>
          <a:p>
            <a:pPr marL="0" lvl="0" indent="0" eaLnBrk="1" hangingPunct="1">
              <a:spcBef>
                <a:spcPct val="0"/>
              </a:spcBef>
              <a:buClrTx/>
              <a:buSzTx/>
              <a:buFontTx/>
              <a:buNone/>
            </a:pPr>
            <a:r>
              <a:rPr lang="en-US" altLang="zh-CN" sz="1600" dirty="0"/>
              <a:t>1 6</a:t>
            </a:r>
            <a:endParaRPr lang="en-US" altLang="zh-CN" sz="1600" dirty="0"/>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简单图</a:t>
            </a:r>
            <a:endParaRPr lang="zh-CN" altLang="en-US"/>
          </a:p>
        </p:txBody>
      </p:sp>
      <p:sp>
        <p:nvSpPr>
          <p:cNvPr id="3" name="内容占位符 2"/>
          <p:cNvSpPr>
            <a:spLocks noGrp="1"/>
          </p:cNvSpPr>
          <p:nvPr>
            <p:ph idx="1"/>
          </p:nvPr>
        </p:nvSpPr>
        <p:spPr>
          <a:xfrm>
            <a:off x="609600" y="1196975"/>
            <a:ext cx="10972800" cy="3620135"/>
          </a:xfrm>
        </p:spPr>
        <p:txBody>
          <a:bodyPr/>
          <a:p>
            <a:r>
              <a:rPr lang="zh-CN" altLang="en-US"/>
              <a:t>自环 (loop)：对 E 中的边 e = (u, v)，若 u = v，则 e 被称作一个自环。</a:t>
            </a:r>
            <a:endParaRPr lang="zh-CN" altLang="en-US"/>
          </a:p>
          <a:p>
            <a:r>
              <a:rPr lang="zh-CN" altLang="en-US"/>
              <a:t>重边 (multiple edge)：若 E 中存在两个完全相同的元素（边）e_1, e_2，则它们被称作（一组）重边。</a:t>
            </a:r>
            <a:endParaRPr lang="zh-CN" altLang="en-US"/>
          </a:p>
          <a:p>
            <a:r>
              <a:rPr lang="zh-CN" altLang="en-US"/>
              <a:t>简单图 (simple graph)：若一个图中没有自环和重边，它被称为简单图。具有至少两个顶点的简单无向图中一定存在度相同的结点。（鸽巢原理）</a:t>
            </a:r>
            <a:endParaRPr lang="zh-CN" altLang="en-US"/>
          </a:p>
          <a:p>
            <a:r>
              <a:rPr lang="zh-CN" altLang="en-US"/>
              <a:t>如果一</a:t>
            </a:r>
            <a:r>
              <a:rPr lang="zh-CN" altLang="en-US"/>
              <a:t>个图中有自环或重边，则称它为 多重图 (multigraph)。</a:t>
            </a:r>
            <a:endParaRPr lang="zh-CN" altLang="en-US"/>
          </a:p>
        </p:txBody>
      </p:sp>
      <p:sp>
        <p:nvSpPr>
          <p:cNvPr id="4" name="文本框 3"/>
          <p:cNvSpPr txBox="1"/>
          <p:nvPr/>
        </p:nvSpPr>
        <p:spPr>
          <a:xfrm>
            <a:off x="910590" y="5445125"/>
            <a:ext cx="9309100" cy="368300"/>
          </a:xfrm>
          <a:prstGeom prst="rect">
            <a:avLst/>
          </a:prstGeom>
          <a:noFill/>
        </p:spPr>
        <p:txBody>
          <a:bodyPr wrap="square" rtlCol="0" anchor="t">
            <a:spAutoFit/>
          </a:bodyPr>
          <a:p>
            <a:r>
              <a:rPr lang="zh-CN" altLang="en-US"/>
              <a:t>在题目中，如果没有特殊说明，是可以存在自环和重边的，在做题时需特殊考虑。</a:t>
            </a:r>
            <a:endParaRPr lang="zh-CN" altLang="en-US"/>
          </a:p>
        </p:txBody>
      </p:sp>
      <p:sp>
        <p:nvSpPr>
          <p:cNvPr id="5" name="文本框 4"/>
          <p:cNvSpPr txBox="1"/>
          <p:nvPr/>
        </p:nvSpPr>
        <p:spPr>
          <a:xfrm>
            <a:off x="911225" y="4725035"/>
            <a:ext cx="9102090" cy="368300"/>
          </a:xfrm>
          <a:prstGeom prst="rect">
            <a:avLst/>
          </a:prstGeom>
          <a:noFill/>
        </p:spPr>
        <p:txBody>
          <a:bodyPr wrap="square" rtlCol="0" anchor="t">
            <a:spAutoFit/>
          </a:bodyPr>
          <a:p>
            <a:r>
              <a:rPr lang="zh-CN" altLang="en-US"/>
              <a:t>在无向图中 (u, v) 和 (v, u) 算一组重边，而在有向图中，u </a:t>
            </a:r>
            <a:r>
              <a:rPr lang="en-US" altLang="zh-CN"/>
              <a:t>--&gt;</a:t>
            </a:r>
            <a:r>
              <a:rPr lang="zh-CN" altLang="en-US"/>
              <a:t> v 和 v </a:t>
            </a:r>
            <a:r>
              <a:rPr lang="en-US" altLang="zh-CN"/>
              <a:t>--&gt;</a:t>
            </a:r>
            <a:r>
              <a:rPr lang="zh-CN" altLang="en-US"/>
              <a:t> u 不为重边。</a:t>
            </a:r>
            <a:endParaRPr lang="zh-CN" altLang="en-US"/>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1"/>
          <p:cNvSpPr>
            <a:spLocks noGrp="1"/>
          </p:cNvSpPr>
          <p:nvPr>
            <p:ph type="title"/>
          </p:nvPr>
        </p:nvSpPr>
        <p:spPr>
          <a:xfrm>
            <a:off x="7967663" y="274638"/>
            <a:ext cx="2243137" cy="1143000"/>
          </a:xfrm>
        </p:spPr>
        <p:txBody>
          <a:bodyPr vert="horz" wrap="square" lIns="91440" tIns="45720" rIns="91440" bIns="45720" anchor="ctr" anchorCtr="0"/>
          <a:p>
            <a:pPr eaLnBrk="1" hangingPunct="1"/>
            <a:r>
              <a:rPr lang="zh-CN" altLang="en-US" dirty="0"/>
              <a:t>样程</a:t>
            </a:r>
            <a:endParaRPr lang="zh-CN" altLang="en-US" dirty="0"/>
          </a:p>
        </p:txBody>
      </p:sp>
      <p:sp>
        <p:nvSpPr>
          <p:cNvPr id="67587" name="内容占位符 2"/>
          <p:cNvSpPr>
            <a:spLocks noGrp="1"/>
          </p:cNvSpPr>
          <p:nvPr>
            <p:ph idx="1"/>
          </p:nvPr>
        </p:nvSpPr>
        <p:spPr>
          <a:xfrm>
            <a:off x="1558925" y="116205"/>
            <a:ext cx="8312785" cy="6626225"/>
          </a:xfrm>
        </p:spPr>
        <p:txBody>
          <a:bodyPr vert="horz" wrap="square" lIns="91440" tIns="45720" rIns="91440" bIns="45720" anchor="t" anchorCtr="0"/>
          <a:p>
            <a:pPr marL="0" indent="0" eaLnBrk="1" hangingPunct="1">
              <a:buNone/>
            </a:pPr>
            <a:r>
              <a:rPr lang="en-US" altLang="zh-CN" sz="1000" b="1" dirty="0"/>
              <a:t>#define MX 1001</a:t>
            </a:r>
            <a:endParaRPr lang="en-US" altLang="zh-CN" sz="1000" b="1" dirty="0"/>
          </a:p>
          <a:p>
            <a:pPr marL="0" indent="0" eaLnBrk="1" hangingPunct="1">
              <a:buNone/>
            </a:pPr>
            <a:r>
              <a:rPr lang="en-US" altLang="zh-CN" sz="1000" b="1" dirty="0"/>
              <a:t>#include &lt;fstream&gt;</a:t>
            </a:r>
            <a:endParaRPr lang="en-US" altLang="zh-CN" sz="1000" b="1" dirty="0"/>
          </a:p>
          <a:p>
            <a:pPr marL="0" indent="0" eaLnBrk="1" hangingPunct="1">
              <a:buNone/>
            </a:pPr>
            <a:r>
              <a:rPr lang="en-US" altLang="zh-CN" sz="1000" b="1" dirty="0"/>
              <a:t>using namespace std;</a:t>
            </a:r>
            <a:endParaRPr lang="en-US" altLang="zh-CN" sz="1000" b="1" dirty="0"/>
          </a:p>
          <a:p>
            <a:pPr marL="0" indent="0" eaLnBrk="1" hangingPunct="1">
              <a:buNone/>
            </a:pPr>
            <a:r>
              <a:rPr lang="en-US" altLang="zh-CN" sz="1000" b="1" dirty="0"/>
              <a:t>int pt,len,start,target,d[MX],visited[MX]={0},path[MX]={0},bestpath[MX]={0},s,best,n,m,p[MX][MX]={0};</a:t>
            </a:r>
            <a:endParaRPr lang="en-US" altLang="zh-CN" sz="1000" b="1" dirty="0"/>
          </a:p>
          <a:p>
            <a:pPr marL="0" indent="0" eaLnBrk="1" hangingPunct="1">
              <a:buNone/>
            </a:pPr>
            <a:r>
              <a:rPr lang="en-US" altLang="zh-CN" sz="1000" b="1" dirty="0"/>
              <a:t>int savepath(){ for(int i=1;i&lt;=pt;i++) bestpath[i]=path[i];return 0; }</a:t>
            </a:r>
            <a:endParaRPr lang="en-US" altLang="zh-CN" sz="1000" b="1" dirty="0"/>
          </a:p>
          <a:p>
            <a:pPr marL="0" indent="0" eaLnBrk="1" hangingPunct="1">
              <a:buNone/>
            </a:pPr>
            <a:r>
              <a:rPr lang="en-US" altLang="zh-CN" sz="1000" b="1" dirty="0"/>
              <a:t>int printpath(){</a:t>
            </a:r>
            <a:endParaRPr lang="en-US" altLang="zh-CN" sz="1000" b="1" dirty="0"/>
          </a:p>
          <a:p>
            <a:pPr marL="0" indent="0" eaLnBrk="1" hangingPunct="1">
              <a:buNone/>
            </a:pPr>
            <a:r>
              <a:rPr lang="en-US" altLang="zh-CN" sz="1000" b="1" dirty="0"/>
              <a:t>	for(int i=1;i&lt;=len;i++)out&lt;&lt;bestpath[i]&lt;&lt;'-';</a:t>
            </a:r>
            <a:endParaRPr lang="en-US" altLang="zh-CN" sz="1000" b="1" dirty="0"/>
          </a:p>
          <a:p>
            <a:pPr marL="0" indent="0" eaLnBrk="1" hangingPunct="1">
              <a:buNone/>
            </a:pPr>
            <a:r>
              <a:rPr lang="en-US" altLang="zh-CN" sz="1000" b="1" dirty="0"/>
              <a:t>	out&lt;&lt;target&lt;&lt;endl;     return 0;</a:t>
            </a:r>
            <a:endParaRPr lang="en-US" altLang="zh-CN" sz="1000" b="1" dirty="0"/>
          </a:p>
          <a:p>
            <a:pPr marL="0" indent="0" eaLnBrk="1" hangingPunct="1">
              <a:buNone/>
            </a:pPr>
            <a:r>
              <a:rPr lang="en-US" altLang="zh-CN" sz="1000" b="1" dirty="0"/>
              <a:t>}</a:t>
            </a:r>
            <a:endParaRPr lang="en-US" altLang="zh-CN" sz="1000" b="1" dirty="0"/>
          </a:p>
          <a:p>
            <a:pPr marL="0" indent="0" eaLnBrk="1" hangingPunct="1">
              <a:buNone/>
            </a:pPr>
            <a:r>
              <a:rPr lang="en-US" altLang="zh-CN" sz="1000" b="1" dirty="0"/>
              <a:t>int dfs(int start,  int target,  int now) { //</a:t>
            </a:r>
            <a:r>
              <a:rPr lang="zh-CN" altLang="en-US" sz="1000" b="1" dirty="0"/>
              <a:t>起点</a:t>
            </a:r>
            <a:r>
              <a:rPr lang="en-US" altLang="zh-CN" sz="1000" b="1" dirty="0"/>
              <a:t>,</a:t>
            </a:r>
            <a:r>
              <a:rPr lang="zh-CN" altLang="en-US" sz="1000" b="1" dirty="0"/>
              <a:t>终点</a:t>
            </a:r>
            <a:r>
              <a:rPr lang="en-US" altLang="zh-CN" sz="1000" b="1" dirty="0"/>
              <a:t>,</a:t>
            </a:r>
            <a:r>
              <a:rPr lang="zh-CN" altLang="en-US" sz="1000" b="1" dirty="0"/>
              <a:t>当前顶点</a:t>
            </a:r>
            <a:endParaRPr lang="en-US" altLang="zh-CN" sz="1000" b="1" dirty="0"/>
          </a:p>
          <a:p>
            <a:pPr marL="0" indent="0" eaLnBrk="1" hangingPunct="1">
              <a:buNone/>
            </a:pPr>
            <a:r>
              <a:rPr lang="en-US" altLang="zh-CN" sz="1000" b="1" dirty="0"/>
              <a:t>	if(now==target&amp;&amp;s&gt;0){//</a:t>
            </a:r>
            <a:r>
              <a:rPr lang="zh-CN" altLang="en-US" sz="1000" b="1" dirty="0"/>
              <a:t>到达终点并更新最优值</a:t>
            </a:r>
            <a:endParaRPr lang="en-US" altLang="zh-CN" sz="1000" b="1" dirty="0"/>
          </a:p>
          <a:p>
            <a:pPr marL="0" indent="0" eaLnBrk="1" hangingPunct="1">
              <a:buNone/>
            </a:pPr>
            <a:r>
              <a:rPr lang="en-US" altLang="zh-CN" sz="1000" b="1" dirty="0"/>
              <a:t>		best=s;len=pt;savepath();//</a:t>
            </a:r>
            <a:r>
              <a:rPr lang="zh-CN" altLang="en-US" sz="1000" b="1" dirty="0"/>
              <a:t>更新路径顶点数和路径详细信息</a:t>
            </a:r>
            <a:endParaRPr lang="zh-CN" altLang="en-US" sz="1000" b="1" dirty="0"/>
          </a:p>
          <a:p>
            <a:pPr marL="0" indent="0" eaLnBrk="1" hangingPunct="1">
              <a:buNone/>
            </a:pPr>
            <a:r>
              <a:rPr lang="zh-CN" altLang="en-US" sz="1000" b="1" dirty="0"/>
              <a:t>	</a:t>
            </a:r>
            <a:r>
              <a:rPr lang="en-US" altLang="zh-CN" sz="1000" b="1" dirty="0"/>
              <a:t>}</a:t>
            </a:r>
            <a:endParaRPr lang="en-US" altLang="zh-CN" sz="1000" b="1" dirty="0"/>
          </a:p>
          <a:p>
            <a:pPr marL="0" indent="0" eaLnBrk="1" hangingPunct="1">
              <a:buNone/>
            </a:pPr>
            <a:r>
              <a:rPr lang="en-US" altLang="zh-CN" sz="1000" b="1" dirty="0"/>
              <a:t>	else</a:t>
            </a:r>
            <a:endParaRPr lang="en-US" altLang="zh-CN" sz="1000" b="1" dirty="0"/>
          </a:p>
          <a:p>
            <a:pPr marL="0" indent="0" eaLnBrk="1" hangingPunct="1">
              <a:buNone/>
            </a:pPr>
            <a:r>
              <a:rPr lang="en-US" altLang="zh-CN" sz="1000" b="1" dirty="0"/>
              <a:t>	for(int next=1;  next&lt;=n;  next++)</a:t>
            </a:r>
            <a:endParaRPr lang="en-US" altLang="zh-CN" sz="1000" b="1" dirty="0"/>
          </a:p>
          <a:p>
            <a:pPr marL="0" indent="0" eaLnBrk="1" hangingPunct="1">
              <a:buNone/>
            </a:pPr>
            <a:r>
              <a:rPr lang="en-US" altLang="zh-CN" sz="1000" b="1" dirty="0"/>
              <a:t>	if(p[now][next]&amp;&amp;!visited[next]&amp;&amp;s+p[now][next]&lt;best){//</a:t>
            </a:r>
            <a:r>
              <a:rPr lang="zh-CN" altLang="en-US" sz="1000" b="1" dirty="0"/>
              <a:t>如果</a:t>
            </a:r>
            <a:r>
              <a:rPr lang="en-US" altLang="zh-CN" sz="1000" b="1" dirty="0"/>
              <a:t>:</a:t>
            </a:r>
            <a:r>
              <a:rPr lang="zh-CN" altLang="en-US" sz="1000" b="1" dirty="0"/>
              <a:t>有路</a:t>
            </a:r>
            <a:r>
              <a:rPr lang="en-US" altLang="zh-CN" sz="1000" b="1" dirty="0"/>
              <a:t>,</a:t>
            </a:r>
            <a:r>
              <a:rPr lang="zh-CN" altLang="en-US" sz="1000" b="1" dirty="0"/>
              <a:t>没去过且到那里的距离比当前最优值要小</a:t>
            </a:r>
            <a:endParaRPr lang="zh-CN" altLang="en-US" sz="1000" b="1" dirty="0"/>
          </a:p>
          <a:p>
            <a:pPr marL="0" indent="0" eaLnBrk="1" hangingPunct="1">
              <a:buNone/>
            </a:pPr>
            <a:r>
              <a:rPr lang="zh-CN" altLang="en-US" sz="1000" b="1" dirty="0"/>
              <a:t>		</a:t>
            </a:r>
            <a:r>
              <a:rPr lang="en-US" altLang="zh-CN" sz="1000" b="1" dirty="0"/>
              <a:t>s=s+p[now][next];visited[now]=1;path[++pt]=now;//</a:t>
            </a:r>
            <a:r>
              <a:rPr lang="zh-CN" altLang="en-US" sz="1000" b="1" dirty="0"/>
              <a:t>保护现场</a:t>
            </a:r>
            <a:endParaRPr lang="zh-CN" altLang="en-US" sz="1000" b="1" dirty="0"/>
          </a:p>
          <a:p>
            <a:pPr marL="0" indent="0" eaLnBrk="1" hangingPunct="1">
              <a:buNone/>
            </a:pPr>
            <a:r>
              <a:rPr lang="zh-CN" altLang="en-US" sz="1000" b="1" dirty="0"/>
              <a:t>		</a:t>
            </a:r>
            <a:r>
              <a:rPr lang="en-US" altLang="zh-CN" sz="1000" b="1" dirty="0"/>
              <a:t>dfs(start,target,next);//</a:t>
            </a:r>
            <a:r>
              <a:rPr lang="zh-CN" altLang="en-US" sz="1000" b="1" dirty="0"/>
              <a:t>去下一个顶点继续探索</a:t>
            </a:r>
            <a:endParaRPr lang="zh-CN" altLang="en-US" sz="1000" b="1" dirty="0"/>
          </a:p>
          <a:p>
            <a:pPr marL="0" indent="0" eaLnBrk="1" hangingPunct="1">
              <a:buNone/>
            </a:pPr>
            <a:r>
              <a:rPr lang="zh-CN" altLang="en-US" sz="1000" b="1" dirty="0"/>
              <a:t>		</a:t>
            </a:r>
            <a:r>
              <a:rPr lang="en-US" altLang="zh-CN" sz="1000" b="1" dirty="0"/>
              <a:t>s=s-p[now][next];visited[now]=0;path[pt--]=0;//</a:t>
            </a:r>
            <a:r>
              <a:rPr lang="zh-CN" altLang="en-US" sz="1000" b="1" dirty="0"/>
              <a:t>恢复现场</a:t>
            </a:r>
            <a:endParaRPr lang="zh-CN" altLang="en-US" sz="1000" b="1" dirty="0"/>
          </a:p>
          <a:p>
            <a:pPr marL="0" indent="0" eaLnBrk="1" hangingPunct="1">
              <a:buNone/>
            </a:pPr>
            <a:r>
              <a:rPr lang="zh-CN" altLang="en-US" sz="1000" b="1" dirty="0"/>
              <a:t>	</a:t>
            </a:r>
            <a:r>
              <a:rPr lang="en-US" altLang="zh-CN" sz="1000" b="1" dirty="0"/>
              <a:t>}</a:t>
            </a:r>
            <a:endParaRPr lang="en-US" altLang="zh-CN" sz="1000" b="1" dirty="0"/>
          </a:p>
          <a:p>
            <a:pPr marL="0" indent="0" eaLnBrk="1" hangingPunct="1">
              <a:buNone/>
            </a:pPr>
            <a:r>
              <a:rPr lang="en-US" altLang="zh-CN" sz="1000" b="1" dirty="0"/>
              <a:t>	return 0;</a:t>
            </a:r>
            <a:endParaRPr lang="en-US" altLang="zh-CN" sz="1000" b="1" dirty="0"/>
          </a:p>
          <a:p>
            <a:pPr marL="0" indent="0" eaLnBrk="1" hangingPunct="1">
              <a:buNone/>
            </a:pPr>
            <a:r>
              <a:rPr lang="en-US" altLang="zh-CN" sz="1000" b="1" dirty="0"/>
              <a:t>}</a:t>
            </a:r>
            <a:endParaRPr lang="en-US" altLang="zh-CN" sz="1000" b="1" dirty="0"/>
          </a:p>
          <a:p>
            <a:pPr marL="0" indent="0" eaLnBrk="1" hangingPunct="1">
              <a:buNone/>
            </a:pPr>
            <a:endParaRPr lang="en-US" altLang="zh-CN" sz="1000" b="1" dirty="0"/>
          </a:p>
          <a:p>
            <a:pPr marL="0" indent="0" eaLnBrk="1" hangingPunct="1">
              <a:buNone/>
            </a:pPr>
            <a:r>
              <a:rPr lang="en-US" altLang="zh-CN" sz="1000" b="1" dirty="0"/>
              <a:t>int main(){</a:t>
            </a:r>
            <a:endParaRPr lang="en-US" altLang="zh-CN" sz="1000" b="1" dirty="0"/>
          </a:p>
          <a:p>
            <a:pPr marL="0" indent="0" eaLnBrk="1" hangingPunct="1">
              <a:buNone/>
            </a:pPr>
            <a:r>
              <a:rPr lang="en-US" altLang="zh-CN" sz="1000" b="1" dirty="0"/>
              <a:t>	int i,x,y,w;	cin&gt;&gt;n&gt;&gt;m;</a:t>
            </a:r>
            <a:endParaRPr lang="en-US" altLang="zh-CN" sz="1000" b="1" dirty="0"/>
          </a:p>
          <a:p>
            <a:pPr marL="0" indent="0" eaLnBrk="1" hangingPunct="1">
              <a:buNone/>
            </a:pPr>
            <a:r>
              <a:rPr lang="en-US" altLang="zh-CN" sz="1000" b="1" dirty="0"/>
              <a:t>	for(i=1;i&lt;=m;i++){   in&gt;&gt;x&gt;&gt;y&gt;&gt;w;  p[x][y]=w; }</a:t>
            </a:r>
            <a:endParaRPr lang="en-US" altLang="zh-CN" sz="1000" b="1" dirty="0"/>
          </a:p>
          <a:p>
            <a:pPr marL="0" indent="0" eaLnBrk="1" hangingPunct="1">
              <a:buNone/>
            </a:pPr>
            <a:r>
              <a:rPr lang="en-US" altLang="zh-CN" sz="1000" b="1" dirty="0"/>
              <a:t>	cin&gt;&gt;start&gt;&gt;target;</a:t>
            </a:r>
            <a:endParaRPr lang="en-US" altLang="zh-CN" sz="1000" b="1" dirty="0"/>
          </a:p>
          <a:p>
            <a:pPr marL="0" indent="0" eaLnBrk="1" hangingPunct="1">
              <a:buNone/>
            </a:pPr>
            <a:r>
              <a:rPr lang="en-US" altLang="zh-CN" sz="1000" b="1" dirty="0"/>
              <a:t>	for(i=1;i&lt;=n;i++) d[i]=INT_MAX;</a:t>
            </a:r>
            <a:endParaRPr lang="en-US" altLang="zh-CN" sz="1000" b="1" dirty="0"/>
          </a:p>
          <a:p>
            <a:pPr marL="0" indent="0" eaLnBrk="1" hangingPunct="1">
              <a:buNone/>
            </a:pPr>
            <a:r>
              <a:rPr lang="en-US" altLang="zh-CN" sz="1000" b="1" dirty="0"/>
              <a:t>	for(i=1;i&lt;=n;i++) visited[i]=0;</a:t>
            </a:r>
            <a:endParaRPr lang="en-US" altLang="zh-CN" sz="1000" b="1" dirty="0"/>
          </a:p>
          <a:p>
            <a:pPr marL="0" indent="0" eaLnBrk="1" hangingPunct="1">
              <a:buNone/>
            </a:pPr>
            <a:r>
              <a:rPr lang="en-US" altLang="zh-CN" sz="1000" b="1" dirty="0"/>
              <a:t>	d[start]=0;best=INT_MAX;s=0;pt=0;//</a:t>
            </a:r>
            <a:r>
              <a:rPr lang="zh-CN" altLang="en-US" sz="1000" b="1" dirty="0"/>
              <a:t>全局变量</a:t>
            </a:r>
            <a:endParaRPr lang="zh-CN" altLang="en-US" sz="1000" b="1" dirty="0"/>
          </a:p>
          <a:p>
            <a:pPr marL="0" indent="0" eaLnBrk="1" hangingPunct="1">
              <a:buNone/>
            </a:pPr>
            <a:r>
              <a:rPr lang="zh-CN" altLang="en-US" sz="1000" b="1" dirty="0"/>
              <a:t>	</a:t>
            </a:r>
            <a:r>
              <a:rPr lang="en-US" altLang="zh-CN" sz="1000" b="1" dirty="0"/>
              <a:t>dfs(start, target, start);//</a:t>
            </a:r>
            <a:r>
              <a:rPr lang="zh-CN" altLang="en-US" sz="1000" b="1" dirty="0"/>
              <a:t>从起点开始搜索从起点到终点的最短路</a:t>
            </a:r>
            <a:endParaRPr lang="zh-CN" altLang="en-US" sz="1000" b="1" dirty="0"/>
          </a:p>
          <a:p>
            <a:pPr marL="0" indent="0" eaLnBrk="1" hangingPunct="1">
              <a:buNone/>
            </a:pPr>
            <a:r>
              <a:rPr lang="zh-CN" altLang="en-US" sz="1000" b="1" dirty="0"/>
              <a:t>	</a:t>
            </a:r>
            <a:r>
              <a:rPr lang="en-US" altLang="zh-CN" sz="1000" b="1" dirty="0"/>
              <a:t>d[target]=best;</a:t>
            </a:r>
            <a:endParaRPr lang="en-US" altLang="zh-CN" sz="1000" b="1" dirty="0"/>
          </a:p>
          <a:p>
            <a:pPr marL="0" indent="0" eaLnBrk="1" hangingPunct="1">
              <a:buNone/>
            </a:pPr>
            <a:r>
              <a:rPr lang="en-US" altLang="zh-CN" sz="1000" b="1" dirty="0"/>
              <a:t>	if(d[target]&lt;INT_MAX){cout&lt;&lt;d[target]&lt;&lt;endl;printpath();}</a:t>
            </a:r>
            <a:endParaRPr lang="en-US" altLang="zh-CN" sz="1000" b="1" dirty="0"/>
          </a:p>
          <a:p>
            <a:pPr marL="0" indent="0" eaLnBrk="1" hangingPunct="1">
              <a:buNone/>
            </a:pPr>
            <a:r>
              <a:rPr lang="en-US" altLang="zh-CN" sz="1000" b="1" dirty="0"/>
              <a:t>	else   cout&lt;&lt;"no"&lt;&lt;endl;	</a:t>
            </a:r>
            <a:endParaRPr lang="en-US" altLang="zh-CN" sz="1000" b="1" dirty="0"/>
          </a:p>
          <a:p>
            <a:pPr marL="0" indent="0" eaLnBrk="1" hangingPunct="1">
              <a:buNone/>
            </a:pPr>
            <a:r>
              <a:rPr lang="en-US" altLang="zh-CN" sz="1000" b="1" dirty="0"/>
              <a:t>	in.close();out.close();	return 0;</a:t>
            </a:r>
            <a:endParaRPr lang="en-US" altLang="zh-CN" sz="1000" b="1" dirty="0"/>
          </a:p>
          <a:p>
            <a:pPr marL="0" indent="0" eaLnBrk="1" hangingPunct="1">
              <a:buNone/>
            </a:pPr>
            <a:r>
              <a:rPr lang="en-US" altLang="zh-CN" sz="1000" b="1" dirty="0"/>
              <a:t>}</a:t>
            </a:r>
            <a:endParaRPr lang="en-US" altLang="zh-CN" sz="1000" b="1" dirty="0"/>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练习</a:t>
            </a:r>
            <a:r>
              <a:rPr kumimoji="0" lang="en-US" altLang="zh-CN" sz="4400" b="0" i="0" u="none" strike="noStrike" kern="1200" cap="none" spc="0" normalizeH="0" baseline="0" noProof="0" smtClean="0">
                <a:ln>
                  <a:noFill/>
                </a:ln>
                <a:solidFill>
                  <a:schemeClr val="tx2"/>
                </a:solidFill>
                <a:effectLst/>
                <a:uLnTx/>
                <a:uFillTx/>
                <a:latin typeface="+mj-lt"/>
                <a:ea typeface="+mj-ea"/>
                <a:cs typeface="+mj-cs"/>
              </a:rPr>
              <a:t>——</a:t>
            </a:r>
            <a:r>
              <a:rPr kumimoji="0" lang="en-US" altLang="zh-CN" sz="4400" b="1" i="0" u="none" strike="noStrike" kern="1200" cap="none" spc="0" normalizeH="0" baseline="0" noProof="0" smtClean="0">
                <a:ln>
                  <a:noFill/>
                </a:ln>
                <a:solidFill>
                  <a:schemeClr val="tx2"/>
                </a:solidFill>
                <a:effectLst/>
                <a:uLnTx/>
                <a:uFillTx/>
                <a:latin typeface="+mj-lt"/>
                <a:ea typeface="+mj-ea"/>
                <a:cs typeface="+mj-cs"/>
              </a:rPr>
              <a:t>[</a:t>
            </a:r>
            <a:r>
              <a:rPr kumimoji="0" lang="zh-CN" altLang="en-US" sz="4400" b="1" i="0" u="none" strike="noStrike" kern="1200" cap="none" spc="0" normalizeH="0" baseline="0" noProof="0" smtClean="0">
                <a:ln>
                  <a:noFill/>
                </a:ln>
                <a:solidFill>
                  <a:schemeClr val="tx2"/>
                </a:solidFill>
                <a:effectLst/>
                <a:uLnTx/>
                <a:uFillTx/>
                <a:latin typeface="+mj-lt"/>
                <a:ea typeface="+mj-ea"/>
                <a:cs typeface="+mj-cs"/>
              </a:rPr>
              <a:t>福州培训</a:t>
            </a:r>
            <a:r>
              <a:rPr kumimoji="0" lang="en-US" altLang="zh-CN" sz="4400" b="1" i="0" u="none" strike="noStrike" kern="1200" cap="none" spc="0" normalizeH="0" baseline="0" noProof="0" smtClean="0">
                <a:ln>
                  <a:noFill/>
                </a:ln>
                <a:solidFill>
                  <a:schemeClr val="tx2"/>
                </a:solidFill>
                <a:effectLst/>
                <a:uLnTx/>
                <a:uFillTx/>
                <a:latin typeface="+mj-lt"/>
                <a:ea typeface="+mj-ea"/>
                <a:cs typeface="+mj-cs"/>
              </a:rPr>
              <a:t>2010] </a:t>
            </a:r>
            <a:r>
              <a:rPr kumimoji="0" lang="zh-CN" altLang="en-US" sz="4400" b="1" i="0" u="none" strike="noStrike" kern="1200" cap="none" spc="0" normalizeH="0" baseline="0" noProof="0" smtClean="0">
                <a:ln>
                  <a:noFill/>
                </a:ln>
                <a:solidFill>
                  <a:schemeClr val="tx2"/>
                </a:solidFill>
                <a:effectLst/>
                <a:uLnTx/>
                <a:uFillTx/>
                <a:latin typeface="+mj-lt"/>
                <a:ea typeface="+mj-ea"/>
                <a:cs typeface="+mj-cs"/>
              </a:rPr>
              <a:t>最短路</a:t>
            </a:r>
            <a:endParaRPr kumimoji="0" lang="zh-CN" altLang="en-US" sz="4400" b="0" i="0" u="none" strike="noStrike" kern="1200" cap="none" spc="0" normalizeH="0" baseline="0" noProof="0">
              <a:ln>
                <a:noFill/>
              </a:ln>
              <a:solidFill>
                <a:schemeClr val="tx2"/>
              </a:solidFill>
              <a:effectLst/>
              <a:uLnTx/>
              <a:uFillTx/>
              <a:latin typeface="+mj-lt"/>
              <a:ea typeface="+mj-ea"/>
              <a:cs typeface="+mj-cs"/>
            </a:endParaRPr>
          </a:p>
        </p:txBody>
      </p:sp>
      <p:sp>
        <p:nvSpPr>
          <p:cNvPr id="68611" name="内容占位符 2"/>
          <p:cNvSpPr>
            <a:spLocks noGrp="1"/>
          </p:cNvSpPr>
          <p:nvPr>
            <p:ph idx="1"/>
          </p:nvPr>
        </p:nvSpPr>
        <p:spPr/>
        <p:txBody>
          <a:bodyPr vert="horz" wrap="square" lIns="91440" tIns="45720" rIns="91440" bIns="45720" anchor="t" anchorCtr="0"/>
          <a:p>
            <a:pPr eaLnBrk="1" hangingPunct="1"/>
            <a:r>
              <a:rPr lang="zh-CN" altLang="en-US" dirty="0"/>
              <a:t>题号</a:t>
            </a:r>
            <a:r>
              <a:rPr lang="en-US" altLang="zh-CN" dirty="0"/>
              <a:t>1111</a:t>
            </a:r>
            <a:endParaRPr lang="en-US" altLang="zh-CN" dirty="0"/>
          </a:p>
          <a:p>
            <a:pPr eaLnBrk="1" hangingPunct="1"/>
            <a:endParaRPr lang="en-US" altLang="zh-CN" dirty="0"/>
          </a:p>
          <a:p>
            <a:pPr eaLnBrk="1" hangingPunct="1"/>
            <a:r>
              <a:rPr lang="en-US" altLang="zh-CN" dirty="0"/>
              <a:t>http://218.28.19.228/cogs/problem/problem.php?pid=1111</a:t>
            </a:r>
            <a:endParaRPr lang="zh-CN" altLang="en-US" dirty="0"/>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1"/>
          <p:cNvSpPr>
            <a:spLocks noGrp="1"/>
          </p:cNvSpPr>
          <p:nvPr>
            <p:ph type="title"/>
          </p:nvPr>
        </p:nvSpPr>
        <p:spPr>
          <a:xfrm>
            <a:off x="6888163" y="274638"/>
            <a:ext cx="3322637" cy="1143000"/>
          </a:xfrm>
        </p:spPr>
        <p:txBody>
          <a:bodyPr vert="horz" wrap="square" lIns="91440" tIns="45720" rIns="91440" bIns="45720" anchor="ctr" anchorCtr="0"/>
          <a:p>
            <a:pPr eaLnBrk="1" hangingPunct="1"/>
            <a:r>
              <a:rPr lang="en-US" altLang="zh-CN" dirty="0"/>
              <a:t>DFS(</a:t>
            </a:r>
            <a:r>
              <a:rPr lang="zh-CN" altLang="en-US" dirty="0"/>
              <a:t>超时</a:t>
            </a:r>
            <a:r>
              <a:rPr lang="en-US" altLang="zh-CN" dirty="0"/>
              <a:t>)</a:t>
            </a:r>
            <a:endParaRPr lang="zh-CN" altLang="en-US" dirty="0"/>
          </a:p>
        </p:txBody>
      </p:sp>
      <p:sp>
        <p:nvSpPr>
          <p:cNvPr id="3" name="内容占位符 2"/>
          <p:cNvSpPr>
            <a:spLocks noGrp="1"/>
          </p:cNvSpPr>
          <p:nvPr>
            <p:ph idx="1"/>
          </p:nvPr>
        </p:nvSpPr>
        <p:spPr>
          <a:xfrm>
            <a:off x="1774825" y="188913"/>
            <a:ext cx="8435975" cy="6553200"/>
          </a:xfrm>
        </p:spPr>
        <p:txBody>
          <a:bodyPr vert="horz" wrap="square" lIns="91440" tIns="45720" rIns="91440" bIns="45720" numCol="1" rtlCol="0" anchor="t" anchorCtr="0" compatLnSpc="1">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#define MX 101</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#include &lt;fstream&gt;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#include &lt;climits&gt;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using namespace std;</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ifstream in("shorta.in");ofstream out("shorta.out");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int d[MX][MX]={0},visited[MX]={0},s,best,n,m,p[MX][MX]={0};</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int dfs(int start,  int target,  int now) //</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起点</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终点</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当前顶点</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if(now==target&amp;&amp;s&gt;0)//</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到达终点并更新最优值</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best=s;</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else</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for(int next=1;  next&lt;=n;  next++)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if(p[now][next]&amp;&amp;!visited[next]&amp;&amp;s+p[now][next]&lt;best)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	//</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如果</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有路</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没去过且到那里的距离比当前最优值要小</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s=s+p[now][next];visited[now]=1;//</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保护现场</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dfs(start,target,next);//</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去下一个顶点继续探索</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s=s-p[now][next];visited[now]=0;//</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恢复现场</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return 0;</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int main()</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int i,j,x,y,w;</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in&gt;&gt;n&gt;&gt;m;</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for(i=1;i&lt;=m;i++){in&gt;&gt;x&gt;&gt;y&gt;&gt;w;p[x][y]=w;p[y][x]=w;}</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for(i=1;i&lt;=n;i++)</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for(j=i+1;j&lt;=n;j++)</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for(int k=1;k&lt;=n;k++) visited[k]=0;</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best=INT_MAX;s=0;//</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全局变量</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dfs(i, j, i);//</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从起点开始搜索从起点到终点的最短路</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d[i][j]=best;	d[j][i]=best;//</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对称</a:t>
            </a:r>
            <a:endParaRPr kumimoji="0" lang="zh-CN" altLang="en-U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for(i=1;i&lt;=n;i++)</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for(j=1;j&lt;=n-1;j++)out&lt;&lt;d[i][j]&lt;&lt;' ';</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out&lt;&lt;d[i][n]&lt;&lt;endl;</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in.close();out.close();	return 0;</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3200" b="1"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1"/>
          <p:cNvSpPr>
            <a:spLocks noGrp="1"/>
          </p:cNvSpPr>
          <p:nvPr>
            <p:ph type="title"/>
          </p:nvPr>
        </p:nvSpPr>
        <p:spPr/>
        <p:txBody>
          <a:bodyPr vert="horz" wrap="square" lIns="91440" tIns="45720" rIns="91440" bIns="45720" anchor="ctr" anchorCtr="0"/>
          <a:p>
            <a:pPr eaLnBrk="1" hangingPunct="1"/>
            <a:r>
              <a:rPr lang="zh-CN" altLang="en-US" dirty="0"/>
              <a:t>最短路径的最优子结构</a:t>
            </a:r>
            <a:endParaRPr lang="zh-CN" altLang="en-US" dirty="0"/>
          </a:p>
        </p:txBody>
      </p:sp>
      <p:sp>
        <p:nvSpPr>
          <p:cNvPr id="70659" name="内容占位符 2"/>
          <p:cNvSpPr>
            <a:spLocks noGrp="1"/>
          </p:cNvSpPr>
          <p:nvPr>
            <p:ph idx="1"/>
          </p:nvPr>
        </p:nvSpPr>
        <p:spPr>
          <a:xfrm>
            <a:off x="1981200" y="1600200"/>
            <a:ext cx="8229600" cy="4132263"/>
          </a:xfrm>
        </p:spPr>
        <p:txBody>
          <a:bodyPr vert="horz" wrap="square" lIns="91440" tIns="45720" rIns="91440" bIns="45720" anchor="t" anchorCtr="0"/>
          <a:p>
            <a:pPr eaLnBrk="1" hangingPunct="1"/>
            <a:r>
              <a:rPr lang="zh-CN" altLang="en-US" b="1" dirty="0"/>
              <a:t>最短路径的子路径也是最短路径。</a:t>
            </a:r>
            <a:endParaRPr lang="en-US" altLang="zh-CN" b="1" dirty="0"/>
          </a:p>
          <a:p>
            <a:pPr eaLnBrk="1" hangingPunct="1"/>
            <a:endParaRPr lang="en-US" altLang="zh-CN" b="1" dirty="0"/>
          </a:p>
          <a:p>
            <a:pPr eaLnBrk="1" hangingPunct="1"/>
            <a:r>
              <a:rPr lang="zh-CN" altLang="en-US" b="1" dirty="0"/>
              <a:t>设</a:t>
            </a:r>
            <a:r>
              <a:rPr lang="en-US" altLang="zh-CN" b="1" dirty="0"/>
              <a:t>p=&lt;V</a:t>
            </a:r>
            <a:r>
              <a:rPr lang="en-US" altLang="zh-CN" sz="2400" b="1" dirty="0"/>
              <a:t>1</a:t>
            </a:r>
            <a:r>
              <a:rPr lang="zh-CN" altLang="en-US" b="1" dirty="0"/>
              <a:t>，</a:t>
            </a:r>
            <a:r>
              <a:rPr lang="en-US" altLang="zh-CN" b="1" dirty="0"/>
              <a:t>V</a:t>
            </a:r>
            <a:r>
              <a:rPr lang="en-US" altLang="zh-CN" sz="2400" b="1" dirty="0"/>
              <a:t>2</a:t>
            </a:r>
            <a:r>
              <a:rPr lang="zh-CN" altLang="en-US" b="1" dirty="0"/>
              <a:t>，</a:t>
            </a:r>
            <a:r>
              <a:rPr lang="en-US" altLang="zh-CN" b="1" dirty="0"/>
              <a:t>…</a:t>
            </a:r>
            <a:r>
              <a:rPr lang="zh-CN" altLang="en-US" b="1" dirty="0"/>
              <a:t>，</a:t>
            </a:r>
            <a:r>
              <a:rPr lang="en-US" altLang="zh-CN" b="1" dirty="0"/>
              <a:t>V</a:t>
            </a:r>
            <a:r>
              <a:rPr lang="en-US" altLang="zh-CN" sz="2400" b="1" dirty="0"/>
              <a:t>k</a:t>
            </a:r>
            <a:r>
              <a:rPr lang="en-US" altLang="zh-CN" b="1" dirty="0"/>
              <a:t>&gt;</a:t>
            </a:r>
            <a:r>
              <a:rPr lang="zh-CN" altLang="en-US" b="1" dirty="0"/>
              <a:t>是从</a:t>
            </a:r>
            <a:r>
              <a:rPr lang="en-US" altLang="zh-CN" b="1" dirty="0"/>
              <a:t>V1</a:t>
            </a:r>
            <a:r>
              <a:rPr lang="zh-CN" altLang="en-US" b="1" dirty="0"/>
              <a:t>到</a:t>
            </a:r>
            <a:r>
              <a:rPr lang="en-US" altLang="zh-CN" b="1" dirty="0"/>
              <a:t>Vk</a:t>
            </a:r>
            <a:r>
              <a:rPr lang="zh-CN" altLang="en-US" b="1" dirty="0"/>
              <a:t>的最短路径。那么对于任意</a:t>
            </a:r>
            <a:r>
              <a:rPr lang="en-US" altLang="zh-CN" b="1" dirty="0"/>
              <a:t>i</a:t>
            </a:r>
            <a:r>
              <a:rPr lang="zh-CN" altLang="en-US" b="1" dirty="0"/>
              <a:t>，</a:t>
            </a:r>
            <a:r>
              <a:rPr lang="en-US" altLang="zh-CN" b="1" dirty="0"/>
              <a:t>j</a:t>
            </a:r>
            <a:r>
              <a:rPr lang="zh-CN" altLang="en-US" b="1" dirty="0"/>
              <a:t>（</a:t>
            </a:r>
            <a:r>
              <a:rPr lang="en-US" altLang="zh-CN" b="1" dirty="0"/>
              <a:t>1 </a:t>
            </a:r>
            <a:r>
              <a:rPr lang="zh-CN" altLang="en-US" b="1" dirty="0"/>
              <a:t>≤ </a:t>
            </a:r>
            <a:r>
              <a:rPr lang="en-US" altLang="zh-CN" b="1" dirty="0"/>
              <a:t>i</a:t>
            </a:r>
            <a:r>
              <a:rPr lang="zh-CN" altLang="en-US" b="1" dirty="0"/>
              <a:t> ≤ </a:t>
            </a:r>
            <a:r>
              <a:rPr lang="en-US" altLang="zh-CN" b="1" dirty="0"/>
              <a:t>j</a:t>
            </a:r>
            <a:r>
              <a:rPr lang="zh-CN" altLang="en-US" b="1" dirty="0"/>
              <a:t> ≤ </a:t>
            </a:r>
            <a:r>
              <a:rPr lang="en-US" altLang="zh-CN" b="1" dirty="0"/>
              <a:t>k</a:t>
            </a:r>
            <a:r>
              <a:rPr lang="zh-CN" altLang="en-US" b="1" dirty="0"/>
              <a:t>）</a:t>
            </a:r>
            <a:r>
              <a:rPr lang="en-US" altLang="zh-CN" b="1" dirty="0"/>
              <a:t>,</a:t>
            </a:r>
            <a:r>
              <a:rPr lang="zh-CN" altLang="en-US" b="1" dirty="0"/>
              <a:t>设</a:t>
            </a:r>
            <a:r>
              <a:rPr lang="en-US" altLang="zh-CN" b="1" dirty="0"/>
              <a:t>p</a:t>
            </a:r>
            <a:r>
              <a:rPr lang="en-US" altLang="zh-CN" sz="2000" b="1" dirty="0"/>
              <a:t>ij</a:t>
            </a:r>
            <a:r>
              <a:rPr lang="en-US" altLang="zh-CN" b="1" dirty="0"/>
              <a:t> =&lt;V</a:t>
            </a:r>
            <a:r>
              <a:rPr lang="en-US" altLang="zh-CN" sz="2000" b="1" dirty="0"/>
              <a:t>i</a:t>
            </a:r>
            <a:r>
              <a:rPr lang="zh-CN" altLang="en-US" b="1" dirty="0"/>
              <a:t>，</a:t>
            </a:r>
            <a:r>
              <a:rPr lang="en-US" altLang="zh-CN" b="1" dirty="0"/>
              <a:t>V</a:t>
            </a:r>
            <a:r>
              <a:rPr lang="en-US" altLang="zh-CN" sz="2000" b="1" dirty="0"/>
              <a:t>i+1</a:t>
            </a:r>
            <a:r>
              <a:rPr lang="zh-CN" altLang="en-US" b="1" dirty="0"/>
              <a:t>，</a:t>
            </a:r>
            <a:r>
              <a:rPr lang="en-US" altLang="zh-CN" b="1" dirty="0"/>
              <a:t>…</a:t>
            </a:r>
            <a:r>
              <a:rPr lang="zh-CN" altLang="en-US" b="1" dirty="0"/>
              <a:t>，</a:t>
            </a:r>
            <a:r>
              <a:rPr lang="en-US" altLang="zh-CN" b="1" dirty="0"/>
              <a:t>V</a:t>
            </a:r>
            <a:r>
              <a:rPr lang="en-US" altLang="zh-CN" sz="2400" b="1" dirty="0"/>
              <a:t>j</a:t>
            </a:r>
            <a:r>
              <a:rPr lang="en-US" altLang="zh-CN" b="1" dirty="0"/>
              <a:t>&gt;</a:t>
            </a:r>
            <a:r>
              <a:rPr lang="zh-CN" altLang="en-US" b="1" dirty="0"/>
              <a:t>为</a:t>
            </a:r>
            <a:r>
              <a:rPr lang="en-US" altLang="zh-CN" b="1" dirty="0"/>
              <a:t>p</a:t>
            </a:r>
            <a:r>
              <a:rPr lang="zh-CN" altLang="en-US" b="1" dirty="0"/>
              <a:t>中从顶点</a:t>
            </a:r>
            <a:r>
              <a:rPr lang="en-US" altLang="zh-CN" b="1" dirty="0"/>
              <a:t>V</a:t>
            </a:r>
            <a:r>
              <a:rPr lang="en-US" altLang="zh-CN" sz="2400" b="1" dirty="0"/>
              <a:t>i</a:t>
            </a:r>
            <a:r>
              <a:rPr lang="zh-CN" altLang="en-US" b="1" dirty="0"/>
              <a:t>到顶点</a:t>
            </a:r>
            <a:r>
              <a:rPr lang="en-US" altLang="zh-CN" b="1" dirty="0"/>
              <a:t>V</a:t>
            </a:r>
            <a:r>
              <a:rPr lang="en-US" altLang="zh-CN" sz="2400" b="1" dirty="0"/>
              <a:t>j</a:t>
            </a:r>
            <a:r>
              <a:rPr lang="zh-CN" altLang="en-US" b="1" dirty="0"/>
              <a:t>的子路径。那么，</a:t>
            </a:r>
            <a:r>
              <a:rPr lang="en-US" altLang="zh-CN" b="1" dirty="0"/>
              <a:t>pij</a:t>
            </a:r>
            <a:r>
              <a:rPr lang="zh-CN" altLang="en-US" b="1" dirty="0"/>
              <a:t>是从</a:t>
            </a:r>
            <a:r>
              <a:rPr lang="en-US" altLang="zh-CN" b="1" dirty="0"/>
              <a:t>Vi</a:t>
            </a:r>
            <a:r>
              <a:rPr lang="zh-CN" altLang="en-US" b="1" dirty="0"/>
              <a:t>到</a:t>
            </a:r>
            <a:r>
              <a:rPr lang="en-US" altLang="zh-CN" b="1" dirty="0"/>
              <a:t>Vj</a:t>
            </a:r>
            <a:r>
              <a:rPr lang="zh-CN" altLang="en-US" b="1" dirty="0"/>
              <a:t>的最短路径。</a:t>
            </a:r>
            <a:endParaRPr lang="zh-CN" altLang="en-US" b="1" dirty="0"/>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1"/>
          <p:cNvSpPr>
            <a:spLocks noGrp="1"/>
          </p:cNvSpPr>
          <p:nvPr>
            <p:ph type="title"/>
          </p:nvPr>
        </p:nvSpPr>
        <p:spPr/>
        <p:txBody>
          <a:bodyPr vert="horz" wrap="square" lIns="91440" tIns="45720" rIns="91440" bIns="45720" anchor="ctr" anchorCtr="0"/>
          <a:p>
            <a:pPr eaLnBrk="1" hangingPunct="1"/>
            <a:r>
              <a:rPr lang="zh-CN" altLang="en-US" dirty="0"/>
              <a:t>二、单源最短路</a:t>
            </a:r>
            <a:endParaRPr lang="zh-CN" altLang="en-US" dirty="0"/>
          </a:p>
        </p:txBody>
      </p:sp>
      <p:sp>
        <p:nvSpPr>
          <p:cNvPr id="71683" name="内容占位符 2"/>
          <p:cNvSpPr>
            <a:spLocks noGrp="1"/>
          </p:cNvSpPr>
          <p:nvPr>
            <p:ph idx="1"/>
          </p:nvPr>
        </p:nvSpPr>
        <p:spPr>
          <a:xfrm>
            <a:off x="1703388" y="1600200"/>
            <a:ext cx="8785225" cy="4525963"/>
          </a:xfrm>
        </p:spPr>
        <p:txBody>
          <a:bodyPr vert="horz" wrap="square" lIns="91440" tIns="45720" rIns="91440" bIns="45720" anchor="t" anchorCtr="0"/>
          <a:p>
            <a:pPr eaLnBrk="1" hangingPunct="1"/>
            <a:r>
              <a:rPr lang="zh-CN" altLang="en-US" b="1" dirty="0"/>
              <a:t>从图中某给定源顶点</a:t>
            </a:r>
            <a:r>
              <a:rPr lang="en-US" altLang="zh-CN" b="1" dirty="0"/>
              <a:t>s</a:t>
            </a:r>
            <a:r>
              <a:rPr lang="zh-CN" altLang="en-US" b="1" dirty="0"/>
              <a:t>到每个顶点</a:t>
            </a:r>
            <a:r>
              <a:rPr lang="en-US" altLang="zh-CN" b="1" dirty="0"/>
              <a:t>v</a:t>
            </a:r>
            <a:r>
              <a:rPr lang="zh-CN" altLang="en-US" b="1" dirty="0"/>
              <a:t>的最短路。</a:t>
            </a:r>
            <a:endParaRPr lang="en-US" altLang="zh-CN" b="1" dirty="0"/>
          </a:p>
          <a:p>
            <a:pPr eaLnBrk="1" hangingPunct="1"/>
            <a:endParaRPr lang="en-US" altLang="zh-CN" b="1" dirty="0"/>
          </a:p>
          <a:p>
            <a:pPr eaLnBrk="1" hangingPunct="1"/>
            <a:r>
              <a:rPr lang="en-US" altLang="zh-CN" b="1" dirty="0"/>
              <a:t>bellman-ford</a:t>
            </a:r>
            <a:r>
              <a:rPr lang="zh-CN" altLang="en-US" b="1" dirty="0"/>
              <a:t>算法</a:t>
            </a:r>
            <a:endParaRPr lang="en-US" altLang="zh-CN" b="1" dirty="0"/>
          </a:p>
          <a:p>
            <a:pPr eaLnBrk="1" hangingPunct="1"/>
            <a:endParaRPr lang="en-US" altLang="zh-CN" b="1" dirty="0"/>
          </a:p>
          <a:p>
            <a:pPr eaLnBrk="1" hangingPunct="1"/>
            <a:r>
              <a:rPr lang="en-US" altLang="zh-CN" b="1" dirty="0"/>
              <a:t>dijkstra</a:t>
            </a:r>
            <a:r>
              <a:rPr lang="zh-CN" altLang="en-US" b="1" dirty="0"/>
              <a:t>算法</a:t>
            </a:r>
            <a:endParaRPr lang="zh-CN" altLang="en-US" b="1" dirty="0"/>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1"/>
          <p:cNvSpPr>
            <a:spLocks noGrp="1"/>
          </p:cNvSpPr>
          <p:nvPr>
            <p:ph type="title"/>
          </p:nvPr>
        </p:nvSpPr>
        <p:spPr>
          <a:xfrm>
            <a:off x="1703388" y="66675"/>
            <a:ext cx="8713787" cy="985838"/>
          </a:xfrm>
        </p:spPr>
        <p:txBody>
          <a:bodyPr vert="horz" wrap="square" lIns="91440" tIns="45720" rIns="91440" bIns="45720" anchor="ctr" anchorCtr="0"/>
          <a:p>
            <a:pPr eaLnBrk="1" hangingPunct="1"/>
            <a:r>
              <a:rPr lang="en-US" altLang="zh-CN" sz="4000" dirty="0"/>
              <a:t>Bellman-Ford——</a:t>
            </a:r>
            <a:r>
              <a:rPr lang="zh-CN" altLang="zh-CN" sz="4000" b="1" dirty="0"/>
              <a:t>贝尔曼-福特算法</a:t>
            </a:r>
            <a:endParaRPr lang="zh-CN" altLang="en-US" sz="4000" dirty="0"/>
          </a:p>
        </p:txBody>
      </p:sp>
      <p:sp>
        <p:nvSpPr>
          <p:cNvPr id="3" name="内容占位符 2"/>
          <p:cNvSpPr>
            <a:spLocks noGrp="1"/>
          </p:cNvSpPr>
          <p:nvPr>
            <p:ph idx="1"/>
          </p:nvPr>
        </p:nvSpPr>
        <p:spPr>
          <a:xfrm>
            <a:off x="1981200" y="1268413"/>
            <a:ext cx="8229600" cy="1944688"/>
          </a:xfrm>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2400" b="1" i="0" u="none" strike="noStrike" kern="1200" cap="none" spc="0" normalizeH="0" baseline="0" noProof="0" smtClean="0">
                <a:ln>
                  <a:noFill/>
                </a:ln>
                <a:solidFill>
                  <a:schemeClr val="tx1"/>
                </a:solidFill>
                <a:effectLst/>
                <a:uLnTx/>
                <a:uFillTx/>
                <a:latin typeface="+mn-lt"/>
                <a:ea typeface="+mn-ea"/>
                <a:cs typeface="+mn-cs"/>
              </a:rPr>
              <a:t>能在一般的情况（存在负权边的情况下）下，解决单源最短路径问题。</a:t>
            </a:r>
            <a:endParaRPr kumimoji="0" lang="en-US" altLang="zh-CN" sz="24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2400" b="1" i="0" u="none" strike="noStrike" kern="1200" cap="none" spc="0" normalizeH="0" baseline="0" noProof="0" smtClean="0">
                <a:ln>
                  <a:noFill/>
                </a:ln>
                <a:solidFill>
                  <a:schemeClr val="tx1"/>
                </a:solidFill>
                <a:effectLst/>
                <a:uLnTx/>
                <a:uFillTx/>
                <a:latin typeface="+mn-lt"/>
                <a:ea typeface="+mn-ea"/>
                <a:cs typeface="+mn-cs"/>
              </a:rPr>
              <a:t>算法会返回一个布尔值，表明图中是否存在从源点可达的负权回路，若存在则问题无解。若不存在，将产生最短路径及其权值。</a:t>
            </a: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5" name="椭圆 4"/>
          <p:cNvSpPr/>
          <p:nvPr/>
        </p:nvSpPr>
        <p:spPr>
          <a:xfrm>
            <a:off x="2855913" y="4365625"/>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V1</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7" name="椭圆 6"/>
          <p:cNvSpPr/>
          <p:nvPr/>
        </p:nvSpPr>
        <p:spPr>
          <a:xfrm>
            <a:off x="5232400" y="3429000"/>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V2</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9" name="椭圆 8"/>
          <p:cNvSpPr/>
          <p:nvPr/>
        </p:nvSpPr>
        <p:spPr>
          <a:xfrm>
            <a:off x="8688388" y="3284538"/>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V3</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72711" name="TextBox 18"/>
          <p:cNvSpPr txBox="1"/>
          <p:nvPr/>
        </p:nvSpPr>
        <p:spPr>
          <a:xfrm>
            <a:off x="4583113" y="4581525"/>
            <a:ext cx="1081087"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2060"/>
                </a:solidFill>
              </a:rPr>
              <a:t>10</a:t>
            </a:r>
            <a:endParaRPr lang="zh-CN" altLang="en-US" sz="3600" b="1" dirty="0">
              <a:solidFill>
                <a:srgbClr val="002060"/>
              </a:solidFill>
            </a:endParaRPr>
          </a:p>
        </p:txBody>
      </p:sp>
      <p:sp>
        <p:nvSpPr>
          <p:cNvPr id="72712" name="TextBox 21"/>
          <p:cNvSpPr txBox="1"/>
          <p:nvPr/>
        </p:nvSpPr>
        <p:spPr>
          <a:xfrm>
            <a:off x="7535863" y="2997200"/>
            <a:ext cx="792162"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2060"/>
                </a:solidFill>
              </a:rPr>
              <a:t>6</a:t>
            </a:r>
            <a:endParaRPr lang="zh-CN" altLang="en-US" sz="3600" b="1" dirty="0">
              <a:solidFill>
                <a:srgbClr val="002060"/>
              </a:solidFill>
            </a:endParaRPr>
          </a:p>
        </p:txBody>
      </p:sp>
      <p:sp>
        <p:nvSpPr>
          <p:cNvPr id="72713" name="TextBox 24"/>
          <p:cNvSpPr txBox="1"/>
          <p:nvPr/>
        </p:nvSpPr>
        <p:spPr>
          <a:xfrm>
            <a:off x="7175500" y="4365625"/>
            <a:ext cx="720725"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2060"/>
                </a:solidFill>
              </a:rPr>
              <a:t>-8</a:t>
            </a:r>
            <a:endParaRPr lang="zh-CN" altLang="en-US" sz="3600" b="1" dirty="0">
              <a:solidFill>
                <a:srgbClr val="002060"/>
              </a:solidFill>
            </a:endParaRPr>
          </a:p>
        </p:txBody>
      </p:sp>
      <p:cxnSp>
        <p:nvCxnSpPr>
          <p:cNvPr id="36" name="曲线连接符 35"/>
          <p:cNvCxnSpPr>
            <a:endCxn id="9" idx="3"/>
          </p:cNvCxnSpPr>
          <p:nvPr/>
        </p:nvCxnSpPr>
        <p:spPr>
          <a:xfrm flipV="1">
            <a:off x="6167438" y="4144963"/>
            <a:ext cx="2668588" cy="4763"/>
          </a:xfrm>
          <a:prstGeom prst="curvedConnector4">
            <a:avLst>
              <a:gd name="adj1" fmla="val 47233"/>
              <a:gd name="adj2" fmla="val -6218408"/>
            </a:avLst>
          </a:prstGeom>
          <a:ln w="34925">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48" name="曲线连接符 35"/>
          <p:cNvCxnSpPr>
            <a:stCxn id="7" idx="7"/>
          </p:cNvCxnSpPr>
          <p:nvPr/>
        </p:nvCxnSpPr>
        <p:spPr>
          <a:xfrm rot="5400000" flipH="1" flipV="1">
            <a:off x="7389019" y="2277269"/>
            <a:ext cx="3175" cy="2595563"/>
          </a:xfrm>
          <a:prstGeom prst="curvedConnector4">
            <a:avLst>
              <a:gd name="adj1" fmla="val 6318408"/>
              <a:gd name="adj2" fmla="val 52844"/>
            </a:avLst>
          </a:prstGeom>
          <a:ln w="3492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52" name="曲线连接符 35"/>
          <p:cNvCxnSpPr>
            <a:stCxn id="5" idx="5"/>
            <a:endCxn id="7" idx="2"/>
          </p:cNvCxnSpPr>
          <p:nvPr/>
        </p:nvCxnSpPr>
        <p:spPr>
          <a:xfrm rot="5400000" flipH="1" flipV="1">
            <a:off x="3828256" y="3821906"/>
            <a:ext cx="1292225" cy="1516063"/>
          </a:xfrm>
          <a:prstGeom prst="curvedConnector4">
            <a:avLst>
              <a:gd name="adj1" fmla="val -17686"/>
              <a:gd name="adj2" fmla="val 54870"/>
            </a:avLst>
          </a:prstGeom>
          <a:ln w="3492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72717" name="TextBox 12"/>
          <p:cNvSpPr txBox="1"/>
          <p:nvPr/>
        </p:nvSpPr>
        <p:spPr>
          <a:xfrm>
            <a:off x="1747838" y="5732463"/>
            <a:ext cx="87122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000" b="1" dirty="0">
                <a:solidFill>
                  <a:srgbClr val="C00000"/>
                </a:solidFill>
              </a:rPr>
              <a:t>图中：</a:t>
            </a:r>
            <a:r>
              <a:rPr lang="en-US" altLang="zh-CN" sz="2000" b="1" dirty="0">
                <a:solidFill>
                  <a:srgbClr val="C00000"/>
                </a:solidFill>
              </a:rPr>
              <a:t>2-3-2</a:t>
            </a:r>
            <a:r>
              <a:rPr lang="zh-CN" altLang="en-US" sz="2000" b="1" dirty="0">
                <a:solidFill>
                  <a:srgbClr val="C00000"/>
                </a:solidFill>
              </a:rPr>
              <a:t>构成一个负权回路，每走一次回路路径值就会减</a:t>
            </a:r>
            <a:r>
              <a:rPr lang="en-US" altLang="zh-CN" sz="2000" b="1" dirty="0">
                <a:solidFill>
                  <a:srgbClr val="C00000"/>
                </a:solidFill>
              </a:rPr>
              <a:t>2</a:t>
            </a:r>
            <a:r>
              <a:rPr lang="zh-CN" altLang="en-US" sz="2000" b="1" dirty="0">
                <a:solidFill>
                  <a:srgbClr val="C00000"/>
                </a:solidFill>
              </a:rPr>
              <a:t>。</a:t>
            </a:r>
            <a:endParaRPr lang="zh-CN" altLang="en-US" sz="2000" b="1" dirty="0">
              <a:solidFill>
                <a:srgbClr val="C00000"/>
              </a:solidFill>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1"/>
          <p:cNvSpPr>
            <a:spLocks noGrp="1"/>
          </p:cNvSpPr>
          <p:nvPr>
            <p:ph type="title"/>
          </p:nvPr>
        </p:nvSpPr>
        <p:spPr>
          <a:xfrm>
            <a:off x="1981200" y="44450"/>
            <a:ext cx="8229600" cy="1143000"/>
          </a:xfrm>
        </p:spPr>
        <p:txBody>
          <a:bodyPr vert="horz" wrap="square" lIns="91440" tIns="45720" rIns="91440" bIns="45720" anchor="ctr" anchorCtr="0"/>
          <a:p>
            <a:pPr eaLnBrk="1" hangingPunct="1"/>
            <a:r>
              <a:rPr lang="zh-CN" altLang="en-US" dirty="0"/>
              <a:t>初始化</a:t>
            </a:r>
            <a:endParaRPr lang="zh-CN" altLang="en-US" dirty="0"/>
          </a:p>
        </p:txBody>
      </p:sp>
      <p:sp>
        <p:nvSpPr>
          <p:cNvPr id="3" name="内容占位符 2"/>
          <p:cNvSpPr>
            <a:spLocks noGrp="1"/>
          </p:cNvSpPr>
          <p:nvPr>
            <p:ph idx="1"/>
          </p:nvPr>
        </p:nvSpPr>
        <p:spPr>
          <a:xfrm>
            <a:off x="1981200" y="1268413"/>
            <a:ext cx="8229600" cy="5473700"/>
          </a:xfrm>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对每个顶点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设置一个属性</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d[v]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来描述从源点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s</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到</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的最短路径上权值的上界，称为</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最短路径估计</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初始化如下：</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init_single_source()</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for</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each  vertex    v</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do</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d[v]=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无穷大</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pre[v]=0;   //</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前趋顶点</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d[s]=0;  //</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起点到起点</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1"/>
          <p:cNvSpPr>
            <a:spLocks noGrp="1"/>
          </p:cNvSpPr>
          <p:nvPr>
            <p:ph type="title"/>
          </p:nvPr>
        </p:nvSpPr>
        <p:spPr/>
        <p:txBody>
          <a:bodyPr vert="horz" wrap="square" lIns="91440" tIns="45720" rIns="91440" bIns="45720" anchor="ctr" anchorCtr="0"/>
          <a:p>
            <a:pPr eaLnBrk="1" hangingPunct="1"/>
            <a:r>
              <a:rPr lang="zh-CN" altLang="en-US" dirty="0"/>
              <a:t>算法思想</a:t>
            </a:r>
            <a:endParaRPr lang="zh-CN" altLang="en-US" dirty="0"/>
          </a:p>
        </p:txBody>
      </p:sp>
      <p:sp>
        <p:nvSpPr>
          <p:cNvPr id="74755" name="内容占位符 2"/>
          <p:cNvSpPr>
            <a:spLocks noGrp="1"/>
          </p:cNvSpPr>
          <p:nvPr>
            <p:ph idx="1"/>
          </p:nvPr>
        </p:nvSpPr>
        <p:spPr>
          <a:xfrm>
            <a:off x="1981200" y="1600200"/>
            <a:ext cx="8229600" cy="3989388"/>
          </a:xfrm>
        </p:spPr>
        <p:txBody>
          <a:bodyPr vert="horz" wrap="square" lIns="91440" tIns="45720" rIns="91440" bIns="45720" anchor="t" anchorCtr="0"/>
          <a:p>
            <a:pPr eaLnBrk="1" hangingPunct="1"/>
            <a:r>
              <a:rPr lang="zh-CN" altLang="en-US" b="1" dirty="0"/>
              <a:t>算法运用松弛技术，对每个顶点</a:t>
            </a:r>
            <a:r>
              <a:rPr lang="en-US" altLang="zh-CN" b="1" dirty="0"/>
              <a:t>v</a:t>
            </a:r>
            <a:r>
              <a:rPr lang="zh-CN" altLang="en-US" b="1" dirty="0"/>
              <a:t>，逐步减小从源</a:t>
            </a:r>
            <a:r>
              <a:rPr lang="en-US" altLang="zh-CN" b="1" dirty="0"/>
              <a:t>s</a:t>
            </a:r>
            <a:r>
              <a:rPr lang="zh-CN" altLang="en-US" b="1" dirty="0"/>
              <a:t>到</a:t>
            </a:r>
            <a:r>
              <a:rPr lang="en-US" altLang="zh-CN" b="1" dirty="0"/>
              <a:t>v</a:t>
            </a:r>
            <a:r>
              <a:rPr lang="zh-CN" altLang="en-US" b="1" dirty="0"/>
              <a:t>的最短路径的权的估计值</a:t>
            </a:r>
            <a:r>
              <a:rPr lang="en-US" altLang="zh-CN" b="1" dirty="0"/>
              <a:t>d[v]</a:t>
            </a:r>
            <a:r>
              <a:rPr lang="zh-CN" altLang="en-US" b="1" dirty="0"/>
              <a:t>直至其达到实际最短路径值（逐步逼近）。</a:t>
            </a:r>
            <a:endParaRPr lang="en-US" altLang="zh-CN" b="1" dirty="0"/>
          </a:p>
          <a:p>
            <a:pPr eaLnBrk="1" hangingPunct="1"/>
            <a:endParaRPr lang="en-US" altLang="zh-CN" b="1" dirty="0"/>
          </a:p>
          <a:p>
            <a:pPr eaLnBrk="1" hangingPunct="1"/>
            <a:r>
              <a:rPr lang="zh-CN" altLang="en-US" b="1" dirty="0"/>
              <a:t>算法返回</a:t>
            </a:r>
            <a:r>
              <a:rPr lang="en-US" altLang="zh-CN" b="1" dirty="0"/>
              <a:t>true</a:t>
            </a:r>
            <a:r>
              <a:rPr lang="zh-CN" altLang="en-US" b="1" dirty="0"/>
              <a:t>，当且仅当图中不包含从源点可达的负权回路。</a:t>
            </a:r>
            <a:endParaRPr lang="zh-CN" altLang="en-US" b="1" dirty="0"/>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1"/>
          <p:cNvSpPr>
            <a:spLocks noGrp="1"/>
          </p:cNvSpPr>
          <p:nvPr>
            <p:ph type="title"/>
          </p:nvPr>
        </p:nvSpPr>
        <p:spPr>
          <a:xfrm>
            <a:off x="1981200" y="44450"/>
            <a:ext cx="8229600" cy="1143000"/>
          </a:xfrm>
        </p:spPr>
        <p:txBody>
          <a:bodyPr vert="horz" wrap="square" lIns="91440" tIns="45720" rIns="91440" bIns="45720" anchor="ctr" anchorCtr="0"/>
          <a:p>
            <a:pPr eaLnBrk="1" hangingPunct="1"/>
            <a:r>
              <a:rPr lang="zh-CN" altLang="en-US" dirty="0"/>
              <a:t>松弛技术</a:t>
            </a:r>
            <a:endParaRPr lang="zh-CN" altLang="en-US" dirty="0"/>
          </a:p>
        </p:txBody>
      </p:sp>
      <p:sp>
        <p:nvSpPr>
          <p:cNvPr id="75779" name="内容占位符 2"/>
          <p:cNvSpPr>
            <a:spLocks noGrp="1"/>
          </p:cNvSpPr>
          <p:nvPr>
            <p:ph idx="1"/>
          </p:nvPr>
        </p:nvSpPr>
        <p:spPr>
          <a:xfrm>
            <a:off x="1558925" y="1052513"/>
            <a:ext cx="8640763" cy="5257800"/>
          </a:xfrm>
        </p:spPr>
        <p:txBody>
          <a:bodyPr vert="horz" wrap="square" lIns="91440" tIns="45720" rIns="91440" bIns="45720" anchor="t" anchorCtr="0"/>
          <a:p>
            <a:pPr eaLnBrk="1" hangingPunct="1"/>
            <a:r>
              <a:rPr lang="zh-CN" altLang="en-US" dirty="0"/>
              <a:t>在松弛一条边</a:t>
            </a:r>
            <a:r>
              <a:rPr lang="en-US" altLang="zh-CN" dirty="0"/>
              <a:t>(u,v)</a:t>
            </a:r>
            <a:r>
              <a:rPr lang="zh-CN" altLang="en-US" dirty="0"/>
              <a:t>的过程中，要测试是否可以通过</a:t>
            </a:r>
            <a:r>
              <a:rPr lang="en-US" altLang="zh-CN" dirty="0"/>
              <a:t>u</a:t>
            </a:r>
            <a:r>
              <a:rPr lang="zh-CN" altLang="en-US" dirty="0"/>
              <a:t>对迄今找到的到</a:t>
            </a:r>
            <a:r>
              <a:rPr lang="en-US" altLang="zh-CN" dirty="0"/>
              <a:t>v</a:t>
            </a:r>
            <a:r>
              <a:rPr lang="zh-CN" altLang="en-US" dirty="0"/>
              <a:t>的最短路径进行改进。操作如下列伪代码：</a:t>
            </a:r>
            <a:endParaRPr lang="en-US" altLang="zh-CN" dirty="0"/>
          </a:p>
          <a:p>
            <a:pPr eaLnBrk="1" hangingPunct="1"/>
            <a:r>
              <a:rPr lang="en-US" altLang="zh-CN" b="1" dirty="0"/>
              <a:t>relax(u,v,w)</a:t>
            </a:r>
            <a:endParaRPr lang="en-US" altLang="zh-CN" b="1" dirty="0"/>
          </a:p>
          <a:p>
            <a:pPr eaLnBrk="1" hangingPunct="1"/>
            <a:r>
              <a:rPr lang="en-US" altLang="zh-CN" b="1" dirty="0"/>
              <a:t>{</a:t>
            </a:r>
            <a:endParaRPr lang="en-US" altLang="zh-CN" b="1" dirty="0"/>
          </a:p>
          <a:p>
            <a:pPr eaLnBrk="1" hangingPunct="1"/>
            <a:r>
              <a:rPr lang="en-US" altLang="zh-CN" b="1" dirty="0"/>
              <a:t>   if   d[v]&gt;d[u]+w(u,v)</a:t>
            </a:r>
            <a:endParaRPr lang="en-US" altLang="zh-CN" b="1" dirty="0"/>
          </a:p>
          <a:p>
            <a:pPr eaLnBrk="1" hangingPunct="1"/>
            <a:r>
              <a:rPr lang="en-US" altLang="zh-CN" b="1" dirty="0"/>
              <a:t>        then   d[v]=d[u]+w(u,v)</a:t>
            </a:r>
            <a:endParaRPr lang="en-US" altLang="zh-CN" b="1" dirty="0"/>
          </a:p>
          <a:p>
            <a:pPr eaLnBrk="1" hangingPunct="1"/>
            <a:r>
              <a:rPr lang="en-US" altLang="zh-CN" b="1" dirty="0"/>
              <a:t>                     pre[v]=u</a:t>
            </a:r>
            <a:endParaRPr lang="en-US" altLang="zh-CN" b="1" dirty="0"/>
          </a:p>
          <a:p>
            <a:pPr eaLnBrk="1" hangingPunct="1"/>
            <a:r>
              <a:rPr lang="en-US" altLang="zh-CN" b="1" dirty="0"/>
              <a:t>}</a:t>
            </a:r>
            <a:endParaRPr lang="en-US" altLang="zh-CN" b="1" dirty="0"/>
          </a:p>
        </p:txBody>
      </p:sp>
      <p:sp>
        <p:nvSpPr>
          <p:cNvPr id="4" name="椭圆 3"/>
          <p:cNvSpPr/>
          <p:nvPr/>
        </p:nvSpPr>
        <p:spPr>
          <a:xfrm>
            <a:off x="6024563" y="2781300"/>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5</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5" name="椭圆 4"/>
          <p:cNvSpPr/>
          <p:nvPr/>
        </p:nvSpPr>
        <p:spPr>
          <a:xfrm>
            <a:off x="9480550" y="2636838"/>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13</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75782" name="TextBox 5"/>
          <p:cNvSpPr txBox="1"/>
          <p:nvPr/>
        </p:nvSpPr>
        <p:spPr>
          <a:xfrm>
            <a:off x="8112125" y="2205038"/>
            <a:ext cx="792163"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2060"/>
                </a:solidFill>
              </a:rPr>
              <a:t>6</a:t>
            </a:r>
            <a:endParaRPr lang="zh-CN" altLang="en-US" sz="3600" b="1" dirty="0">
              <a:solidFill>
                <a:srgbClr val="002060"/>
              </a:solidFill>
            </a:endParaRPr>
          </a:p>
        </p:txBody>
      </p:sp>
      <p:cxnSp>
        <p:nvCxnSpPr>
          <p:cNvPr id="7" name="曲线连接符 35"/>
          <p:cNvCxnSpPr>
            <a:stCxn id="4" idx="7"/>
          </p:cNvCxnSpPr>
          <p:nvPr/>
        </p:nvCxnSpPr>
        <p:spPr>
          <a:xfrm rot="5400000" flipH="1" flipV="1">
            <a:off x="8180388" y="1628775"/>
            <a:ext cx="4763" cy="2595563"/>
          </a:xfrm>
          <a:prstGeom prst="curvedConnector4">
            <a:avLst>
              <a:gd name="adj1" fmla="val 6318408"/>
              <a:gd name="adj2" fmla="val 52844"/>
            </a:avLst>
          </a:prstGeom>
          <a:ln w="3492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75784" name="TextBox 7"/>
          <p:cNvSpPr txBox="1"/>
          <p:nvPr/>
        </p:nvSpPr>
        <p:spPr>
          <a:xfrm>
            <a:off x="5664200" y="2566988"/>
            <a:ext cx="576263"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7030A0"/>
                </a:solidFill>
              </a:rPr>
              <a:t>u</a:t>
            </a:r>
            <a:endParaRPr lang="zh-CN" altLang="en-US" sz="3600" b="1" dirty="0">
              <a:solidFill>
                <a:srgbClr val="7030A0"/>
              </a:solidFill>
            </a:endParaRPr>
          </a:p>
        </p:txBody>
      </p:sp>
      <p:sp>
        <p:nvSpPr>
          <p:cNvPr id="75785" name="TextBox 8"/>
          <p:cNvSpPr txBox="1"/>
          <p:nvPr/>
        </p:nvSpPr>
        <p:spPr>
          <a:xfrm>
            <a:off x="9048750" y="2924175"/>
            <a:ext cx="576263"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7030A0"/>
                </a:solidFill>
              </a:rPr>
              <a:t>v</a:t>
            </a:r>
            <a:endParaRPr lang="zh-CN" altLang="en-US" sz="3600" b="1" dirty="0">
              <a:solidFill>
                <a:srgbClr val="7030A0"/>
              </a:solidFill>
            </a:endParaRPr>
          </a:p>
        </p:txBody>
      </p:sp>
      <p:sp>
        <p:nvSpPr>
          <p:cNvPr id="10" name="椭圆 9"/>
          <p:cNvSpPr/>
          <p:nvPr/>
        </p:nvSpPr>
        <p:spPr>
          <a:xfrm>
            <a:off x="6024563" y="5084763"/>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mn-lt"/>
                <a:ea typeface="+mn-ea"/>
                <a:cs typeface="+mn-cs"/>
              </a:rPr>
              <a:t>5</a:t>
            </a:r>
            <a:endParaRPr kumimoji="0" lang="zh-CN" altLang="en-US" sz="3600" b="1" i="0" u="none" strike="noStrike" kern="1200" cap="none" spc="0" normalizeH="0" baseline="0" noProof="0">
              <a:ln>
                <a:noFill/>
              </a:ln>
              <a:solidFill>
                <a:srgbClr val="C00000"/>
              </a:solidFill>
              <a:effectLst/>
              <a:uLnTx/>
              <a:uFillTx/>
              <a:latin typeface="+mn-lt"/>
              <a:ea typeface="+mn-ea"/>
              <a:cs typeface="+mn-cs"/>
            </a:endParaRPr>
          </a:p>
        </p:txBody>
      </p:sp>
      <p:sp>
        <p:nvSpPr>
          <p:cNvPr id="11" name="椭圆 10"/>
          <p:cNvSpPr/>
          <p:nvPr/>
        </p:nvSpPr>
        <p:spPr>
          <a:xfrm>
            <a:off x="9480550" y="4941888"/>
            <a:ext cx="1008063" cy="1008063"/>
          </a:xfrm>
          <a:prstGeom prst="ellipse">
            <a:avLst/>
          </a:prstGeom>
          <a:solidFill>
            <a:srgbClr val="CC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C00000"/>
                </a:solidFill>
                <a:effectLst/>
                <a:uLnTx/>
                <a:uFillTx/>
                <a:latin typeface="+mn-lt"/>
                <a:ea typeface="+mn-ea"/>
                <a:cs typeface="+mn-cs"/>
              </a:rPr>
              <a:t>11</a:t>
            </a:r>
            <a:endParaRPr kumimoji="0" lang="zh-CN" altLang="en-US" sz="3200" b="1" i="0" u="none" strike="noStrike" kern="1200" cap="none" spc="0" normalizeH="0" baseline="0" noProof="0">
              <a:ln>
                <a:noFill/>
              </a:ln>
              <a:solidFill>
                <a:srgbClr val="C00000"/>
              </a:solidFill>
              <a:effectLst/>
              <a:uLnTx/>
              <a:uFillTx/>
              <a:latin typeface="+mn-lt"/>
              <a:ea typeface="+mn-ea"/>
              <a:cs typeface="+mn-cs"/>
            </a:endParaRPr>
          </a:p>
        </p:txBody>
      </p:sp>
      <p:sp>
        <p:nvSpPr>
          <p:cNvPr id="12" name="TextBox 11"/>
          <p:cNvSpPr txBox="1"/>
          <p:nvPr/>
        </p:nvSpPr>
        <p:spPr>
          <a:xfrm>
            <a:off x="7967663" y="5013325"/>
            <a:ext cx="792162"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2060"/>
                </a:solidFill>
              </a:rPr>
              <a:t>6</a:t>
            </a:r>
            <a:endParaRPr lang="zh-CN" altLang="en-US" sz="3600" b="1" dirty="0">
              <a:solidFill>
                <a:srgbClr val="002060"/>
              </a:solidFill>
            </a:endParaRPr>
          </a:p>
        </p:txBody>
      </p:sp>
      <p:cxnSp>
        <p:nvCxnSpPr>
          <p:cNvPr id="13" name="曲线连接符 35"/>
          <p:cNvCxnSpPr>
            <a:stCxn id="10" idx="7"/>
          </p:cNvCxnSpPr>
          <p:nvPr/>
        </p:nvCxnSpPr>
        <p:spPr>
          <a:xfrm rot="5400000" flipH="1" flipV="1">
            <a:off x="8181181" y="3933031"/>
            <a:ext cx="3175" cy="2595563"/>
          </a:xfrm>
          <a:prstGeom prst="curvedConnector4">
            <a:avLst>
              <a:gd name="adj1" fmla="val 6318408"/>
              <a:gd name="adj2" fmla="val 52844"/>
            </a:avLst>
          </a:prstGeom>
          <a:ln w="3492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04063" y="5229225"/>
            <a:ext cx="576262"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7030A0"/>
                </a:solidFill>
              </a:rPr>
              <a:t>u</a:t>
            </a:r>
            <a:endParaRPr lang="zh-CN" altLang="en-US" sz="3600" b="1" dirty="0">
              <a:solidFill>
                <a:srgbClr val="7030A0"/>
              </a:solidFill>
            </a:endParaRPr>
          </a:p>
        </p:txBody>
      </p:sp>
      <p:cxnSp>
        <p:nvCxnSpPr>
          <p:cNvPr id="16" name="直接箭头连接符 15"/>
          <p:cNvCxnSpPr/>
          <p:nvPr/>
        </p:nvCxnSpPr>
        <p:spPr>
          <a:xfrm>
            <a:off x="8328025" y="3179763"/>
            <a:ext cx="0" cy="16891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28025" y="3851275"/>
            <a:ext cx="1728788" cy="368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800" b="1" dirty="0"/>
              <a:t>relax(u,v,w)</a:t>
            </a:r>
            <a:endParaRPr lang="en-US" altLang="zh-CN" sz="1800" b="1" dirty="0"/>
          </a:p>
        </p:txBody>
      </p:sp>
      <p:sp>
        <p:nvSpPr>
          <p:cNvPr id="18" name="TextBox 17"/>
          <p:cNvSpPr txBox="1"/>
          <p:nvPr/>
        </p:nvSpPr>
        <p:spPr>
          <a:xfrm>
            <a:off x="9048750" y="5229225"/>
            <a:ext cx="431800" cy="64516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7030A0"/>
                </a:solidFill>
              </a:rPr>
              <a:t>v</a:t>
            </a:r>
            <a:endParaRPr lang="zh-CN" altLang="en-US" sz="3600" b="1" dirty="0">
              <a:solidFill>
                <a:srgbClr val="7030A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4" grpId="0"/>
      <p:bldP spid="17" grpId="0"/>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1"/>
          <p:cNvSpPr>
            <a:spLocks noGrp="1"/>
          </p:cNvSpPr>
          <p:nvPr>
            <p:ph type="title"/>
          </p:nvPr>
        </p:nvSpPr>
        <p:spPr>
          <a:xfrm>
            <a:off x="1981200" y="274638"/>
            <a:ext cx="8229600" cy="777875"/>
          </a:xfrm>
        </p:spPr>
        <p:txBody>
          <a:bodyPr vert="horz" wrap="square" lIns="91440" tIns="45720" rIns="91440" bIns="45720" anchor="ctr" anchorCtr="0"/>
          <a:p>
            <a:pPr eaLnBrk="1" hangingPunct="1"/>
            <a:r>
              <a:rPr lang="en-US" altLang="zh-CN" dirty="0"/>
              <a:t>bellman-ford</a:t>
            </a:r>
            <a:r>
              <a:rPr lang="zh-CN" altLang="en-US" dirty="0"/>
              <a:t>算法伪代码</a:t>
            </a:r>
            <a:endParaRPr lang="zh-CN" altLang="en-US" dirty="0"/>
          </a:p>
        </p:txBody>
      </p:sp>
      <p:sp>
        <p:nvSpPr>
          <p:cNvPr id="3" name="内容占位符 2"/>
          <p:cNvSpPr>
            <a:spLocks noGrp="1"/>
          </p:cNvSpPr>
          <p:nvPr>
            <p:ph idx="1"/>
          </p:nvPr>
        </p:nvSpPr>
        <p:spPr>
          <a:xfrm>
            <a:off x="1703388" y="1052513"/>
            <a:ext cx="8785225" cy="5616575"/>
          </a:xfrm>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bellman-ford(w</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s)//</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时间复杂度</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O(Vn*En)</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init_single_source()</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for</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1    to    vertex_num-1</a:t>
            </a:r>
            <a:r>
              <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en-US"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松弛趟数</a:t>
            </a:r>
            <a:endPar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for</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each   edge(u</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v)</a:t>
            </a:r>
            <a:r>
              <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en-US"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对于图中每一条边</a:t>
            </a:r>
            <a:endPar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relax(u</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w)</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for</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each   edge(u</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v)</a:t>
            </a:r>
            <a:r>
              <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en-US"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当松弛</a:t>
            </a:r>
            <a:r>
              <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n-1</a:t>
            </a:r>
            <a:r>
              <a:rPr kumimoji="0" lang="zh-CN" altLang="en-US"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趟后，如果</a:t>
            </a:r>
            <a:endPar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if</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d[v]&gt;d[u]+w(u</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v)</a:t>
            </a:r>
            <a:r>
              <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en-US"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仍有可松弛的边，</a:t>
            </a:r>
            <a:endPar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return</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false</a:t>
            </a:r>
            <a:r>
              <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en-US"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说明存在负权回路</a:t>
            </a:r>
            <a:endParaRPr kumimoji="0" lang="en-US" altLang="zh-CN" sz="3200" b="0"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return</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true</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实现简单，时间复杂度偏高</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度数</a:t>
            </a:r>
            <a:endParaRPr lang="zh-CN" altLang="en-US"/>
          </a:p>
        </p:txBody>
      </p:sp>
      <p:sp>
        <p:nvSpPr>
          <p:cNvPr id="3" name="内容占位符 2"/>
          <p:cNvSpPr>
            <a:spLocks noGrp="1"/>
          </p:cNvSpPr>
          <p:nvPr>
            <p:ph idx="1"/>
          </p:nvPr>
        </p:nvSpPr>
        <p:spPr>
          <a:xfrm>
            <a:off x="555625" y="909320"/>
            <a:ext cx="10941685" cy="5553710"/>
          </a:xfrm>
        </p:spPr>
        <p:txBody>
          <a:bodyPr/>
          <a:p>
            <a:r>
              <a:rPr lang="zh-CN" altLang="en-US" sz="2000"/>
              <a:t>与一个顶点 v 关联的边的条数称作该顶点的 度 (degree)，记作 d(v)。特别地，对于边 (v, v)，则每条这样的边要对 d(v) 产生 2 的贡献。</a:t>
            </a:r>
            <a:endParaRPr lang="zh-CN" altLang="en-US" sz="2000"/>
          </a:p>
          <a:p>
            <a:r>
              <a:rPr lang="zh-CN" altLang="en-US" sz="2000"/>
              <a:t>对于无向简单图，有 d(v) = | N(v) |。</a:t>
            </a:r>
            <a:endParaRPr lang="zh-CN" altLang="en-US" sz="2000"/>
          </a:p>
          <a:p>
            <a:r>
              <a:rPr lang="zh-CN" altLang="en-US" sz="2000"/>
              <a:t>握手定理（又称图论基本定理）：对于任何无向图 G = (V, E)，有 sum{v </a:t>
            </a:r>
            <a:r>
              <a:rPr sz="2000">
                <a:cs typeface="Cambria" panose="02040503050406030204" pitchFamily="18" charset="0"/>
                <a:sym typeface="+mn-ea"/>
              </a:rPr>
              <a:t>∈</a:t>
            </a:r>
            <a:r>
              <a:rPr lang="zh-CN" altLang="en-US" sz="2000"/>
              <a:t> V} d(v) = 2 | E |。</a:t>
            </a:r>
            <a:endParaRPr lang="zh-CN" altLang="en-US" sz="2000"/>
          </a:p>
          <a:p>
            <a:r>
              <a:rPr lang="zh-CN" altLang="en-US" sz="2000"/>
              <a:t>推论：</a:t>
            </a:r>
            <a:r>
              <a:rPr lang="zh-CN" altLang="en-US" sz="2000">
                <a:solidFill>
                  <a:srgbClr val="FF0000"/>
                </a:solidFill>
              </a:rPr>
              <a:t>在任意图中，度数为奇数的点必然有偶数个</a:t>
            </a:r>
            <a:r>
              <a:rPr lang="zh-CN" altLang="en-US" sz="2000"/>
              <a:t>。</a:t>
            </a:r>
            <a:endParaRPr lang="zh-CN" altLang="en-US" sz="2000"/>
          </a:p>
          <a:p>
            <a:r>
              <a:rPr lang="zh-CN" altLang="en-US" sz="2000"/>
              <a:t>若 d(v) = 0，则称 v 为 孤立点 (isolated vertex)。</a:t>
            </a:r>
            <a:endParaRPr lang="zh-CN" altLang="en-US" sz="2000"/>
          </a:p>
          <a:p>
            <a:r>
              <a:rPr lang="zh-CN" altLang="en-US" sz="2000"/>
              <a:t>若 d(v) = 1，则称 v 为 叶节点 (leaf vertex)/悬挂点 (pendant vertex)。</a:t>
            </a:r>
            <a:endParaRPr lang="zh-CN" altLang="en-US" sz="2000"/>
          </a:p>
          <a:p>
            <a:r>
              <a:rPr lang="zh-CN" altLang="en-US" sz="2000"/>
              <a:t>若 2 </a:t>
            </a:r>
            <a:r>
              <a:rPr lang="en-US" altLang="zh-CN" sz="2000"/>
              <a:t>|</a:t>
            </a:r>
            <a:r>
              <a:rPr lang="zh-CN" altLang="en-US" sz="2000"/>
              <a:t> d(v)，则称 v 为 偶点 (even vertex)。</a:t>
            </a:r>
            <a:endParaRPr lang="zh-CN" altLang="en-US" sz="2000"/>
          </a:p>
          <a:p>
            <a:r>
              <a:rPr lang="zh-CN" altLang="en-US" sz="2000"/>
              <a:t>若 2 </a:t>
            </a:r>
            <a:r>
              <a:rPr lang="zh-CN" altLang="en-US" sz="2000">
                <a:latin typeface="Cambria" panose="02040503050406030204" pitchFamily="18" charset="0"/>
                <a:cs typeface="Cambria" panose="02040503050406030204" pitchFamily="18" charset="0"/>
              </a:rPr>
              <a:t>∤</a:t>
            </a:r>
            <a:r>
              <a:rPr lang="en-US" altLang="zh-CN" sz="2000">
                <a:latin typeface="Cambria" panose="02040503050406030204" pitchFamily="18" charset="0"/>
                <a:cs typeface="Cambria" panose="02040503050406030204" pitchFamily="18" charset="0"/>
              </a:rPr>
              <a:t> </a:t>
            </a:r>
            <a:r>
              <a:rPr lang="zh-CN" altLang="en-US" sz="2000"/>
              <a:t> d(v)，则称 v 为 奇点 (odd vertex)。图中奇点的个数是偶数。</a:t>
            </a:r>
            <a:endParaRPr lang="zh-CN" altLang="en-US" sz="2000"/>
          </a:p>
          <a:p>
            <a:r>
              <a:rPr lang="zh-CN" altLang="en-US" sz="2000"/>
              <a:t>若 d(v) = |V| - 1，则称 v 为 支配点 (universal vertex)。</a:t>
            </a:r>
            <a:endParaRPr lang="zh-CN" altLang="en-US" sz="2000"/>
          </a:p>
          <a:p>
            <a:r>
              <a:rPr lang="zh-CN" altLang="en-US" sz="2000"/>
              <a:t>对一</a:t>
            </a:r>
            <a:r>
              <a:rPr lang="zh-CN" altLang="en-US" sz="2000"/>
              <a:t>个图，所有节点的度数的最小值称为 G 的 最小度 (minimum degree)，记作δ (G)；最大值称为 最大度 (maximum degree)，记作 ∆ (G)。即：</a:t>
            </a:r>
            <a:r>
              <a:rPr sz="2000">
                <a:sym typeface="+mn-ea"/>
              </a:rPr>
              <a:t>∆</a:t>
            </a:r>
            <a:r>
              <a:rPr lang="zh-CN" altLang="en-US" sz="2000"/>
              <a:t> (G) = min{v </a:t>
            </a:r>
            <a:r>
              <a:rPr sz="2000">
                <a:cs typeface="Cambria" panose="02040503050406030204" pitchFamily="18" charset="0"/>
                <a:sym typeface="+mn-ea"/>
              </a:rPr>
              <a:t>∈</a:t>
            </a:r>
            <a:r>
              <a:rPr lang="zh-CN" altLang="en-US" sz="2000"/>
              <a:t> G} d(v)，</a:t>
            </a:r>
            <a:r>
              <a:rPr sz="2000">
                <a:sym typeface="+mn-ea"/>
              </a:rPr>
              <a:t>∆</a:t>
            </a:r>
            <a:r>
              <a:rPr lang="zh-CN" altLang="en-US" sz="2000"/>
              <a:t> (G) = max{v </a:t>
            </a:r>
            <a:r>
              <a:rPr sz="2000">
                <a:cs typeface="Cambria" panose="02040503050406030204" pitchFamily="18" charset="0"/>
                <a:sym typeface="+mn-ea"/>
              </a:rPr>
              <a:t>∈</a:t>
            </a:r>
            <a:r>
              <a:rPr lang="zh-CN" altLang="en-US" sz="2000"/>
              <a:t> G} d(v)。</a:t>
            </a:r>
            <a:endParaRPr lang="zh-CN" altLang="en-US" sz="2000"/>
          </a:p>
          <a:p>
            <a:r>
              <a:rPr lang="zh-CN" altLang="en-US" sz="2000"/>
              <a:t>在有向图 G = (V, E) 中，以一个顶点 v 为起点的边的条数称为该顶点的 出度 (out-degree)，记作 d</a:t>
            </a:r>
            <a:r>
              <a:rPr lang="zh-CN" altLang="en-US" sz="2000" baseline="50000">
                <a:solidFill>
                  <a:schemeClr val="tx1"/>
                </a:solidFill>
                <a:uFillTx/>
              </a:rPr>
              <a:t>+</a:t>
            </a:r>
            <a:r>
              <a:rPr lang="zh-CN" altLang="en-US" sz="2000"/>
              <a:t>(v)。以一个顶点 v 为终点的边的条数称为该节点的 入度 (in-degree)，记作 d</a:t>
            </a:r>
            <a:r>
              <a:rPr lang="zh-CN" altLang="en-US" sz="2000" baseline="50000">
                <a:solidFill>
                  <a:schemeClr val="tx1"/>
                </a:solidFill>
                <a:uFillTx/>
              </a:rPr>
              <a:t>-</a:t>
            </a:r>
            <a:r>
              <a:rPr lang="zh-CN" altLang="en-US" sz="2000"/>
              <a:t>(v)。显然 </a:t>
            </a:r>
            <a:r>
              <a:rPr sz="2000">
                <a:sym typeface="+mn-ea"/>
              </a:rPr>
              <a:t>d</a:t>
            </a:r>
            <a:r>
              <a:rPr sz="2000" baseline="50000">
                <a:uFillTx/>
                <a:sym typeface="+mn-ea"/>
              </a:rPr>
              <a:t>+</a:t>
            </a:r>
            <a:r>
              <a:rPr sz="2000">
                <a:sym typeface="+mn-ea"/>
              </a:rPr>
              <a:t>(v)</a:t>
            </a:r>
            <a:r>
              <a:rPr lang="zh-CN" altLang="en-US" sz="2000"/>
              <a:t>+</a:t>
            </a:r>
            <a:r>
              <a:rPr sz="2000">
                <a:sym typeface="+mn-ea"/>
              </a:rPr>
              <a:t>d</a:t>
            </a:r>
            <a:r>
              <a:rPr sz="2000" baseline="50000">
                <a:uFillTx/>
                <a:sym typeface="+mn-ea"/>
              </a:rPr>
              <a:t>-</a:t>
            </a:r>
            <a:r>
              <a:rPr sz="2000">
                <a:sym typeface="+mn-ea"/>
              </a:rPr>
              <a:t>(v)</a:t>
            </a:r>
            <a:r>
              <a:rPr lang="zh-CN" altLang="en-US" sz="2000"/>
              <a:t>=d(v)。</a:t>
            </a:r>
            <a:endParaRPr lang="zh-CN" altLang="en-US" sz="2000"/>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1"/>
          <p:cNvSpPr>
            <a:spLocks noGrp="1"/>
          </p:cNvSpPr>
          <p:nvPr>
            <p:ph type="title"/>
          </p:nvPr>
        </p:nvSpPr>
        <p:spPr>
          <a:xfrm>
            <a:off x="1981200" y="274638"/>
            <a:ext cx="8229600" cy="777875"/>
          </a:xfrm>
        </p:spPr>
        <p:txBody>
          <a:bodyPr vert="horz" wrap="square" lIns="91440" tIns="45720" rIns="91440" bIns="45720" anchor="ctr" anchorCtr="0"/>
          <a:p>
            <a:pPr eaLnBrk="1" hangingPunct="1"/>
            <a:r>
              <a:rPr lang="en-US" altLang="zh-CN" dirty="0"/>
              <a:t>bellman-ford</a:t>
            </a:r>
            <a:r>
              <a:rPr lang="zh-CN" altLang="en-US" dirty="0"/>
              <a:t>简单优化</a:t>
            </a:r>
            <a:endParaRPr lang="zh-CN" altLang="en-US" dirty="0"/>
          </a:p>
        </p:txBody>
      </p:sp>
      <p:sp>
        <p:nvSpPr>
          <p:cNvPr id="3" name="内容占位符 2"/>
          <p:cNvSpPr>
            <a:spLocks noGrp="1"/>
          </p:cNvSpPr>
          <p:nvPr>
            <p:ph idx="1"/>
          </p:nvPr>
        </p:nvSpPr>
        <p:spPr>
          <a:xfrm>
            <a:off x="1703388" y="1052513"/>
            <a:ext cx="8785225" cy="5616575"/>
          </a:xfrm>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int relax(u,v,w)</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bool </a:t>
            </a:r>
            <a:r>
              <a:rPr kumimoji="0" lang="en-US" altLang="zh-CN" sz="3200" b="1" i="0" u="none" strike="noStrike" kern="1200" cap="none" spc="0" normalizeH="0" baseline="0" noProof="0">
                <a:ln>
                  <a:noFill/>
                </a:ln>
                <a:solidFill>
                  <a:srgbClr val="C00000"/>
                </a:solidFill>
                <a:effectLst/>
                <a:uLnTx/>
                <a:uFillTx/>
                <a:latin typeface="+mn-lt"/>
                <a:ea typeface="+mn-ea"/>
                <a:cs typeface="+mn-cs"/>
              </a:rPr>
              <a:t>flag=false</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if(d[v]&gt;d[u]+w(u,v))</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d[v]=d[u]+w(u,v);</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pre[v]=u;</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1" i="0" u="none" strike="noStrike" kern="1200" cap="none" spc="0" normalizeH="0" baseline="0" noProof="0">
                <a:ln>
                  <a:noFill/>
                </a:ln>
                <a:solidFill>
                  <a:srgbClr val="C00000"/>
                </a:solidFill>
                <a:effectLst/>
                <a:uLnTx/>
                <a:uFillTx/>
                <a:latin typeface="+mn-lt"/>
                <a:ea typeface="+mn-ea"/>
                <a:cs typeface="+mn-cs"/>
              </a:rPr>
              <a:t>flag=true</a:t>
            </a:r>
            <a:r>
              <a:rPr kumimoji="0" lang="en-US" altLang="zh-CN" sz="3200" b="1" i="0" u="none" strike="noStrike" kern="1200" cap="none" spc="0" normalizeH="0" baseline="0" noProof="0" smtClean="0">
                <a:ln>
                  <a:noFill/>
                </a:ln>
                <a:solidFill>
                  <a:srgbClr val="C00000"/>
                </a:solidFill>
                <a:effectLst/>
                <a:uLnTx/>
                <a:uFillTx/>
                <a:latin typeface="+mn-lt"/>
                <a:ea typeface="+mn-ea"/>
                <a:cs typeface="+mn-cs"/>
              </a:rPr>
              <a:t>; </a:t>
            </a:r>
            <a:r>
              <a:rPr kumimoji="0" lang="en-US" altLang="zh-CN" sz="3200" b="1" i="0" u="none" strike="noStrike" kern="1200" cap="none" spc="0" normalizeH="0" baseline="0" noProof="0" smtClean="0">
                <a:ln>
                  <a:noFill/>
                </a:ln>
                <a:solidFill>
                  <a:srgbClr val="006600"/>
                </a:solidFill>
                <a:effectLst/>
                <a:uLnTx/>
                <a:uFillTx/>
                <a:latin typeface="+mn-lt"/>
                <a:ea typeface="+mn-ea"/>
                <a:cs typeface="+mn-cs"/>
              </a:rPr>
              <a:t>//</a:t>
            </a:r>
            <a:r>
              <a:rPr kumimoji="0" lang="zh-CN" altLang="en-US" sz="3200" b="1" i="0" u="none" strike="noStrike" kern="1200" cap="none" spc="0" normalizeH="0" baseline="0" noProof="0">
                <a:ln>
                  <a:noFill/>
                </a:ln>
                <a:solidFill>
                  <a:srgbClr val="006600"/>
                </a:solidFill>
                <a:effectLst/>
                <a:uLnTx/>
                <a:uFillTx/>
                <a:latin typeface="+mn-lt"/>
                <a:ea typeface="+mn-ea"/>
                <a:cs typeface="+mn-cs"/>
              </a:rPr>
              <a:t>边是否被松弛</a:t>
            </a:r>
            <a:endParaRPr kumimoji="0" lang="zh-CN" altLang="en-US" sz="3200" b="1" i="0" u="none" strike="noStrike" kern="1200" cap="none" spc="0" normalizeH="0" baseline="0" noProof="0">
              <a:ln>
                <a:noFill/>
              </a:ln>
              <a:solidFill>
                <a:srgbClr val="0066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return </a:t>
            </a:r>
            <a:r>
              <a:rPr kumimoji="0" lang="en-US" altLang="zh-CN" sz="3200" b="1" i="0" u="none" strike="noStrike" kern="1200" cap="none" spc="0" normalizeH="0" baseline="0" noProof="0">
                <a:ln>
                  <a:noFill/>
                </a:ln>
                <a:solidFill>
                  <a:srgbClr val="C00000"/>
                </a:solidFill>
                <a:effectLst/>
                <a:uLnTx/>
                <a:uFillTx/>
                <a:latin typeface="+mn-lt"/>
                <a:ea typeface="+mn-ea"/>
                <a:cs typeface="+mn-cs"/>
              </a:rPr>
              <a:t>flag</a:t>
            </a: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1"/>
          <p:cNvSpPr>
            <a:spLocks noGrp="1"/>
          </p:cNvSpPr>
          <p:nvPr>
            <p:ph type="title"/>
          </p:nvPr>
        </p:nvSpPr>
        <p:spPr>
          <a:xfrm>
            <a:off x="1981200" y="274638"/>
            <a:ext cx="8229600" cy="777875"/>
          </a:xfrm>
        </p:spPr>
        <p:txBody>
          <a:bodyPr vert="horz" wrap="square" lIns="91440" tIns="45720" rIns="91440" bIns="45720" anchor="ctr" anchorCtr="0"/>
          <a:p>
            <a:pPr eaLnBrk="1" hangingPunct="1"/>
            <a:r>
              <a:rPr lang="en-US" altLang="zh-CN" dirty="0"/>
              <a:t>bellman-ford</a:t>
            </a:r>
            <a:r>
              <a:rPr lang="zh-CN" altLang="en-US" dirty="0"/>
              <a:t>简单优化</a:t>
            </a:r>
            <a:endParaRPr lang="zh-CN" altLang="en-US" dirty="0"/>
          </a:p>
        </p:txBody>
      </p:sp>
      <p:sp>
        <p:nvSpPr>
          <p:cNvPr id="3" name="内容占位符 2"/>
          <p:cNvSpPr>
            <a:spLocks noGrp="1"/>
          </p:cNvSpPr>
          <p:nvPr>
            <p:ph idx="1"/>
          </p:nvPr>
        </p:nvSpPr>
        <p:spPr>
          <a:xfrm>
            <a:off x="1524000" y="1052513"/>
            <a:ext cx="9109075" cy="5616575"/>
          </a:xfrm>
        </p:spPr>
        <p:txBody>
          <a:bodyPr vert="horz" wrap="square" lIns="91440" tIns="45720" rIns="91440" bIns="45720" numCol="1" rtlCol="0" anchor="t" anchorCtr="0" compatLnSpc="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bellman-ford(w</a:t>
            </a:r>
            <a:r>
              <a:rPr kumimoji="0" lang="zh-CN" altLang="en-US" sz="3200" b="0" i="0" u="none" strike="noStrike" kern="1200" cap="none" spc="0" normalizeH="0" baseline="0" noProof="0">
                <a:ln>
                  <a:noFill/>
                </a:ln>
                <a:solidFill>
                  <a:schemeClr val="tx1"/>
                </a:solidFill>
                <a:effectLst/>
                <a:uLnTx/>
                <a:uFillTx/>
                <a:latin typeface="+mn-lt"/>
                <a:ea typeface="+mn-ea"/>
                <a:cs typeface="+mn-cs"/>
              </a:rPr>
              <a:t>，</a:t>
            </a:r>
            <a:r>
              <a:rPr kumimoji="0" lang="en-US" altLang="zh-CN" sz="3200" b="0" i="0" u="none" strike="noStrike" kern="1200" cap="none" spc="0" normalizeH="0" baseline="0" noProof="0">
                <a:ln>
                  <a:noFill/>
                </a:ln>
                <a:solidFill>
                  <a:schemeClr val="tx1"/>
                </a:solidFill>
                <a:effectLst/>
                <a:uLnTx/>
                <a:uFillTx/>
                <a:latin typeface="+mn-lt"/>
                <a:ea typeface="+mn-ea"/>
                <a:cs typeface="+mn-cs"/>
              </a:rPr>
              <a:t>s</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init_single_source()</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1" i="0" u="none" strike="noStrike" kern="1200" cap="none" spc="0" normalizeH="0" baseline="0" noProof="0">
                <a:ln>
                  <a:noFill/>
                </a:ln>
                <a:solidFill>
                  <a:schemeClr val="tx1"/>
                </a:solidFill>
                <a:effectLst/>
                <a:uLnTx/>
                <a:uFillTx/>
                <a:latin typeface="+mn-lt"/>
                <a:ea typeface="+mn-ea"/>
                <a:cs typeface="+mn-cs"/>
              </a:rPr>
              <a:t>for</a:t>
            </a:r>
            <a:r>
              <a:rPr kumimoji="0" lang="en-US" altLang="zh-CN" sz="3200" b="0" i="0" u="none" strike="noStrike" kern="1200" cap="none" spc="0" normalizeH="0" baseline="0" noProof="0">
                <a:ln>
                  <a:noFill/>
                </a:ln>
                <a:solidFill>
                  <a:schemeClr val="tx1"/>
                </a:solidFill>
                <a:effectLst/>
                <a:uLnTx/>
                <a:uFillTx/>
                <a:latin typeface="+mn-lt"/>
                <a:ea typeface="+mn-ea"/>
                <a:cs typeface="+mn-cs"/>
              </a:rPr>
              <a:t>  i</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1    to    vertex_num-1</a:t>
            </a:r>
            <a:r>
              <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a:t>
            </a:r>
            <a:r>
              <a:rPr kumimoji="0" lang="zh-CN" altLang="en-US"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松弛趟数</a:t>
            </a:r>
            <a:endPar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rgbClr val="C00000"/>
                </a:solidFill>
                <a:effectLst/>
                <a:uLnTx/>
                <a:uFillTx/>
                <a:latin typeface="+mn-lt"/>
                <a:ea typeface="+mn-ea"/>
                <a:cs typeface="+mn-cs"/>
                <a:sym typeface="Wingdings" panose="05000000000000000000" pitchFamily="2" charset="2"/>
              </a:rPr>
              <a:t>relaxed=false</a:t>
            </a:r>
            <a:endParaRPr kumimoji="0" lang="en-US" altLang="zh-CN" sz="3200" b="1" i="0" u="none" strike="noStrike" kern="1200" cap="none" spc="0" normalizeH="0" baseline="0" noProof="0" smtClean="0">
              <a:ln>
                <a:noFill/>
              </a:ln>
              <a:solidFill>
                <a:srgbClr val="C00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for</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each   edge(u</a:t>
            </a:r>
            <a:r>
              <a:rPr kumimoji="0" lang="zh-CN" altLang="en-US"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v)</a:t>
            </a:r>
            <a:r>
              <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a:t>
            </a:r>
            <a:r>
              <a:rPr kumimoji="0" lang="zh-CN" altLang="en-US"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对于图中每一条边</a:t>
            </a:r>
            <a:endPar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rgbClr val="C00000"/>
                </a:solidFill>
                <a:effectLst/>
                <a:uLnTx/>
                <a:uFillTx/>
                <a:latin typeface="+mn-lt"/>
                <a:ea typeface="+mn-ea"/>
                <a:cs typeface="+mn-cs"/>
                <a:sym typeface="Wingdings" panose="05000000000000000000" pitchFamily="2" charset="2"/>
              </a:rPr>
              <a:t>relaxed=</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relax(u</a:t>
            </a:r>
            <a:r>
              <a:rPr kumimoji="0" lang="zh-CN" altLang="en-US"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v</a:t>
            </a:r>
            <a:r>
              <a:rPr kumimoji="0" lang="zh-CN" altLang="en-US"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w</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rgbClr val="C00000"/>
                </a:solidFill>
                <a:effectLst/>
                <a:uLnTx/>
                <a:uFillTx/>
                <a:latin typeface="+mn-lt"/>
                <a:ea typeface="+mn-ea"/>
                <a:cs typeface="+mn-cs"/>
                <a:sym typeface="Wingdings" panose="05000000000000000000" pitchFamily="2" charset="2"/>
              </a:rPr>
              <a:t>if  (not  relaxed)  break</a:t>
            </a:r>
            <a:endParaRPr kumimoji="0" lang="en-US" altLang="zh-CN" sz="3200" b="1" i="0" u="none" strike="noStrike" kern="1200" cap="none" spc="0" normalizeH="0" baseline="0" noProof="0" smtClean="0">
              <a:ln>
                <a:noFill/>
              </a:ln>
              <a:solidFill>
                <a:srgbClr val="C00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1" i="0" u="none" strike="noStrike" kern="1200" cap="none" spc="0" normalizeH="0" baseline="0" noProof="0">
                <a:ln>
                  <a:noFill/>
                </a:ln>
                <a:solidFill>
                  <a:srgbClr val="C00000"/>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smtClean="0">
                <a:ln>
                  <a:noFill/>
                </a:ln>
                <a:solidFill>
                  <a:srgbClr val="C00000"/>
                </a:solidFill>
                <a:effectLst/>
                <a:uLnTx/>
                <a:uFillTx/>
                <a:latin typeface="+mn-lt"/>
                <a:ea typeface="+mn-ea"/>
                <a:cs typeface="+mn-cs"/>
                <a:sym typeface="Wingdings" panose="05000000000000000000" pitchFamily="2" charset="2"/>
              </a:rPr>
              <a:t>          </a:t>
            </a:r>
            <a:r>
              <a:rPr kumimoji="0" lang="en-US" altLang="zh-CN" sz="3100" b="1"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a:t>
            </a:r>
            <a:r>
              <a:rPr kumimoji="0" lang="zh-CN" altLang="en-US" sz="31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某</a:t>
            </a:r>
            <a:r>
              <a:rPr kumimoji="0" lang="zh-CN" altLang="en-US" sz="3100" b="1" i="0" u="none" strike="noStrike" kern="1200" cap="none" spc="0" normalizeH="0" baseline="0" noProof="0" smtClean="0">
                <a:ln>
                  <a:noFill/>
                </a:ln>
                <a:solidFill>
                  <a:srgbClr val="008000"/>
                </a:solidFill>
                <a:effectLst/>
                <a:uLnTx/>
                <a:uFillTx/>
                <a:latin typeface="+mn-lt"/>
                <a:ea typeface="+mn-ea"/>
                <a:cs typeface="+mn-cs"/>
                <a:sym typeface="Wingdings" panose="05000000000000000000" pitchFamily="2" charset="2"/>
              </a:rPr>
              <a:t>趟没有边被松弛，则提前结束松弛，减少松弛趟数</a:t>
            </a:r>
            <a:endPar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for</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each   edge(u</a:t>
            </a:r>
            <a:r>
              <a:rPr kumimoji="0" lang="zh-CN" altLang="en-US"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v)</a:t>
            </a:r>
            <a:r>
              <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a:t>
            </a:r>
            <a:r>
              <a:rPr kumimoji="0" lang="zh-CN" altLang="en-US"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当松弛</a:t>
            </a:r>
            <a:r>
              <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n-1</a:t>
            </a:r>
            <a:r>
              <a:rPr kumimoji="0" lang="zh-CN" altLang="en-US"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趟后，如果</a:t>
            </a:r>
            <a:endPar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if</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d[v]&gt;d[u]+w(u</a:t>
            </a:r>
            <a:r>
              <a:rPr kumimoji="0" lang="zh-CN" altLang="en-US"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v)</a:t>
            </a:r>
            <a:r>
              <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a:t>
            </a:r>
            <a:r>
              <a:rPr kumimoji="0" lang="zh-CN" altLang="en-US"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仍有可松弛的边，</a:t>
            </a:r>
            <a:endPar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return</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false</a:t>
            </a:r>
            <a:r>
              <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a:t>
            </a:r>
            <a:r>
              <a:rPr kumimoji="0" lang="zh-CN" altLang="en-US"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rPr>
              <a:t>说明存在负权回路</a:t>
            </a:r>
            <a:endParaRPr kumimoji="0" lang="en-US" altLang="zh-CN" sz="3200" b="1" i="0" u="none" strike="noStrike" kern="1200" cap="none" spc="0" normalizeH="0" baseline="0" noProof="0">
              <a:ln>
                <a:noFill/>
              </a:ln>
              <a:solidFill>
                <a:srgbClr val="008000"/>
              </a:solidFill>
              <a:effectLst/>
              <a:uLnTx/>
              <a:uFillTx/>
              <a:latin typeface="+mn-lt"/>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altLang="zh-CN" sz="3200" b="1"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return</a:t>
            </a:r>
            <a:r>
              <a:rPr kumimoji="0" lang="en-US" altLang="zh-CN" sz="32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true</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1"/>
          <p:cNvSpPr>
            <a:spLocks noGrp="1"/>
          </p:cNvSpPr>
          <p:nvPr>
            <p:ph type="title"/>
          </p:nvPr>
        </p:nvSpPr>
        <p:spPr>
          <a:xfrm>
            <a:off x="1981200" y="188913"/>
            <a:ext cx="8229600" cy="936625"/>
          </a:xfrm>
        </p:spPr>
        <p:txBody>
          <a:bodyPr vert="horz" wrap="square" lIns="91440" tIns="45720" rIns="91440" bIns="45720" anchor="ctr" anchorCtr="0"/>
          <a:p>
            <a:pPr eaLnBrk="1" hangingPunct="1"/>
            <a:r>
              <a:rPr lang="zh-CN" altLang="en-US" dirty="0"/>
              <a:t>正确性证明</a:t>
            </a:r>
            <a:endParaRPr lang="zh-CN" altLang="en-US" dirty="0"/>
          </a:p>
        </p:txBody>
      </p:sp>
      <p:sp>
        <p:nvSpPr>
          <p:cNvPr id="3" name="内容占位符 2"/>
          <p:cNvSpPr>
            <a:spLocks noGrp="1"/>
          </p:cNvSpPr>
          <p:nvPr>
            <p:ph idx="1"/>
          </p:nvPr>
        </p:nvSpPr>
        <p:spPr>
          <a:xfrm>
            <a:off x="1981200" y="1125538"/>
            <a:ext cx="8229600" cy="5472113"/>
          </a:xfrm>
        </p:spPr>
        <p:txBody>
          <a:bodyPr vert="horz" wrap="square" lIns="91440" tIns="45720" rIns="91440" bIns="45720" numCol="1" rtlCol="0" anchor="t" anchorCtr="0" compatLnSpc="1">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首先指出，图的任意一条最短路径既不能包含负权回路，也不会包含正权回路，因此它最多包含</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|v|-1</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条边。</a:t>
            </a:r>
            <a:endPar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其次，从源点</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可达的所有顶点如</a:t>
            </a:r>
            <a:r>
              <a:rPr kumimoji="0" lang="zh-CN" altLang="en-US" sz="3200" b="0" i="0" u="none" strike="noStrike" kern="1200" cap="none" spc="0" normalizeH="0" baseline="0" noProof="0" dirty="0" smtClean="0">
                <a:ln>
                  <a:noFill/>
                </a:ln>
                <a:solidFill>
                  <a:schemeClr val="tx1"/>
                </a:solidFill>
                <a:effectLst/>
                <a:uLnTx/>
                <a:uFillTx/>
                <a:latin typeface="Adobe 楷体 Std R" panose="02020400000000000000" pitchFamily="18" charset="-122"/>
                <a:ea typeface="Adobe 楷体 Std R" panose="02020400000000000000" pitchFamily="18" charset="-122"/>
                <a:cs typeface="+mn-cs"/>
              </a:rPr>
              <a:t>果存</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在最短路径，则这些最短路径构成一个以</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为根的最短路径树。</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Bellman-Ford</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算法的迭代松弛操作，实际上就是按顶点距离</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的层次，逐层生成这棵最短路径树的过程。</a:t>
            </a:r>
            <a:endPar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在对每条边进行第</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1</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遍松弛的时候，生成了从</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出发，层次至多为</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1</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的那些树枝。也就是说，找到了与</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至多有</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1</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条边相联的那些顶点的最短路径；对每条边进行第</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2</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遍松弛的时候，生成了第</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2</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层次的树枝，就是说找到了经过</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2</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条边相连的那些顶点的最短路径</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。因为最短路径最多只包含</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|v|-1 </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条边，所以，只需要循环</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|v|-1 </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次。</a:t>
            </a:r>
            <a:endPar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每实施一次松弛操作，最短路径树上就会有一层顶点达到其最短距离，此后这层顶点的最短距离值就会一直保持不变，不再受后续松弛操作的影响</a:t>
            </a:r>
            <a:r>
              <a:rPr kumimoji="0" lang="zh-CN" altLang="en-US" sz="3200" b="0" i="0" u="none" strike="noStrike" kern="1200" cap="none" spc="0" normalizeH="0" baseline="0" noProof="0" dirty="0" smtClean="0">
                <a:ln>
                  <a:noFill/>
                </a:ln>
                <a:solidFill>
                  <a:schemeClr val="tx1"/>
                </a:solidFill>
                <a:effectLst/>
                <a:uLnTx/>
                <a:uFillTx/>
                <a:latin typeface="Adobe 楷体 Std R" panose="02020400000000000000" pitchFamily="18" charset="-122"/>
                <a:ea typeface="Adobe 楷体 Std R" panose="02020400000000000000" pitchFamily="18" charset="-122"/>
                <a:cs typeface="+mn-cs"/>
              </a:rPr>
              <a:t>。</a:t>
            </a:r>
            <a:endPar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dirty="0">
                <a:ln>
                  <a:noFill/>
                </a:ln>
                <a:solidFill>
                  <a:srgbClr val="C00000"/>
                </a:solidFill>
                <a:effectLst/>
                <a:uLnTx/>
                <a:uFillTx/>
                <a:latin typeface="Adobe 楷体 Std R" panose="02020400000000000000" pitchFamily="18" charset="-122"/>
                <a:ea typeface="Adobe 楷体 Std R" panose="02020400000000000000" pitchFamily="18" charset="-122"/>
                <a:cs typeface="+mn-cs"/>
              </a:rPr>
              <a:t>注意：上述只对正权图有效。如果存在负权不一定第</a:t>
            </a:r>
            <a:r>
              <a:rPr kumimoji="0" lang="en-US" altLang="zh-CN" sz="3200" b="1" i="0" u="none" strike="noStrike" kern="1200" cap="none" spc="0" normalizeH="0" baseline="0" noProof="0" dirty="0" err="1">
                <a:ln>
                  <a:noFill/>
                </a:ln>
                <a:solidFill>
                  <a:srgbClr val="C00000"/>
                </a:solidFill>
                <a:effectLst/>
                <a:uLnTx/>
                <a:uFillTx/>
                <a:latin typeface="Adobe 楷体 Std R" panose="02020400000000000000" pitchFamily="18" charset="-122"/>
                <a:ea typeface="Adobe 楷体 Std R" panose="02020400000000000000" pitchFamily="18" charset="-122"/>
                <a:cs typeface="+mn-cs"/>
              </a:rPr>
              <a:t>i</a:t>
            </a:r>
            <a:r>
              <a:rPr kumimoji="0" lang="zh-CN" altLang="en-US" sz="3200" b="1" i="0" u="none" strike="noStrike" kern="1200" cap="none" spc="0" normalizeH="0" baseline="0" noProof="0" dirty="0">
                <a:ln>
                  <a:noFill/>
                </a:ln>
                <a:solidFill>
                  <a:srgbClr val="C00000"/>
                </a:solidFill>
                <a:effectLst/>
                <a:uLnTx/>
                <a:uFillTx/>
                <a:latin typeface="Adobe 楷体 Std R" panose="02020400000000000000" pitchFamily="18" charset="-122"/>
                <a:ea typeface="Adobe 楷体 Std R" panose="02020400000000000000" pitchFamily="18" charset="-122"/>
                <a:cs typeface="+mn-cs"/>
              </a:rPr>
              <a:t>次就能确定最短路，且与边的顺序有关。</a:t>
            </a:r>
            <a:endParaRPr kumimoji="0" lang="zh-CN" altLang="en-US" sz="3200" b="1" i="0" u="none" strike="noStrike" kern="1200" cap="none" spc="0" normalizeH="0" baseline="0" noProof="0" dirty="0">
              <a:ln>
                <a:noFill/>
              </a:ln>
              <a:solidFill>
                <a:srgbClr val="C00000"/>
              </a:solidFill>
              <a:effectLst/>
              <a:uLnTx/>
              <a:uFillTx/>
              <a:latin typeface="Adobe 楷体 Std R" panose="02020400000000000000" pitchFamily="18" charset="-122"/>
              <a:ea typeface="Adobe 楷体 Std R" panose="02020400000000000000" pitchFamily="18"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如果没有负权回路，由于最短路径树的高度最多只能是</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|v|-1</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，所以最多经过</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|v|-1</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遍松弛操作后，所有从</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可达的顶点必将求出最短距离。如果 </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d[v]</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仍保持 </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，则表明从</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s</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到</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不可达。</a:t>
            </a:r>
            <a:endPar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如果有负权回路，那么第 </a:t>
            </a:r>
            <a:r>
              <a:rPr kumimoji="0" lang="en-US" altLang="zh-CN"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|v| </a:t>
            </a:r>
            <a:r>
              <a:rPr kumimoji="0" lang="zh-CN" altLang="en-US" sz="3200" b="0" i="0" u="none" strike="noStrike" kern="1200" cap="none" spc="0" normalizeH="0" baseline="0" noProof="0" dirty="0">
                <a:ln>
                  <a:noFill/>
                </a:ln>
                <a:solidFill>
                  <a:schemeClr val="tx1"/>
                </a:solidFill>
                <a:effectLst/>
                <a:uLnTx/>
                <a:uFillTx/>
                <a:latin typeface="Adobe 楷体 Std R" panose="02020400000000000000" pitchFamily="18" charset="-122"/>
                <a:ea typeface="Adobe 楷体 Std R" panose="02020400000000000000" pitchFamily="18" charset="-122"/>
                <a:cs typeface="+mn-cs"/>
              </a:rPr>
              <a:t>遍松弛操作仍然会成功，这时，负权回路上的顶点不会收敛。</a:t>
            </a:r>
            <a:endParaRPr kumimoji="0" lang="zh-CN" altLang="en-US" sz="3200" b="0" i="0" u="none" strike="noStrike" kern="1200" cap="none" spc="0" normalizeH="0" baseline="0" noProof="0" dirty="0" smtClean="0">
              <a:ln>
                <a:noFill/>
              </a:ln>
              <a:solidFill>
                <a:schemeClr val="tx1"/>
              </a:solidFill>
              <a:effectLst/>
              <a:uLnTx/>
              <a:uFillTx/>
              <a:latin typeface="Adobe 楷体 Std R" panose="02020400000000000000" pitchFamily="18" charset="-122"/>
              <a:ea typeface="Adobe 楷体 Std R" panose="02020400000000000000" pitchFamily="18" charset="-122"/>
              <a:cs typeface="+mn-cs"/>
            </a:endParaRP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矩形 8"/>
          <p:cNvSpPr/>
          <p:nvPr/>
        </p:nvSpPr>
        <p:spPr>
          <a:xfrm>
            <a:off x="1641475" y="5045075"/>
            <a:ext cx="8964613" cy="39878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000" b="1" dirty="0"/>
              <a:t>松弛顺序：</a:t>
            </a:r>
            <a:r>
              <a:rPr lang="fr-FR" altLang="zh-CN" sz="2000" b="1" dirty="0"/>
              <a:t>(</a:t>
            </a:r>
            <a:r>
              <a:rPr lang="fr-FR" altLang="zh-CN" sz="2000" b="1" i="1" dirty="0"/>
              <a:t>t, x</a:t>
            </a:r>
            <a:r>
              <a:rPr lang="fr-FR" altLang="zh-CN" sz="2000" b="1" dirty="0"/>
              <a:t>), (</a:t>
            </a:r>
            <a:r>
              <a:rPr lang="fr-FR" altLang="zh-CN" sz="2000" b="1" i="1" dirty="0"/>
              <a:t>t, y</a:t>
            </a:r>
            <a:r>
              <a:rPr lang="fr-FR" altLang="zh-CN" sz="2000" b="1" dirty="0"/>
              <a:t>), (</a:t>
            </a:r>
            <a:r>
              <a:rPr lang="fr-FR" altLang="zh-CN" sz="2000" b="1" i="1" dirty="0"/>
              <a:t>t, z</a:t>
            </a:r>
            <a:r>
              <a:rPr lang="fr-FR" altLang="zh-CN" sz="2000" b="1" dirty="0"/>
              <a:t>), (</a:t>
            </a:r>
            <a:r>
              <a:rPr lang="fr-FR" altLang="zh-CN" sz="2000" b="1" i="1" dirty="0"/>
              <a:t>x, t</a:t>
            </a:r>
            <a:r>
              <a:rPr lang="fr-FR" altLang="zh-CN" sz="2000" b="1" dirty="0"/>
              <a:t>), (</a:t>
            </a:r>
            <a:r>
              <a:rPr lang="fr-FR" altLang="zh-CN" sz="2000" b="1" i="1" dirty="0"/>
              <a:t>y, x</a:t>
            </a:r>
            <a:r>
              <a:rPr lang="fr-FR" altLang="zh-CN" sz="2000" b="1" dirty="0"/>
              <a:t>), (</a:t>
            </a:r>
            <a:r>
              <a:rPr lang="fr-FR" altLang="zh-CN" sz="2000" b="1" i="1" dirty="0"/>
              <a:t>y, z</a:t>
            </a:r>
            <a:r>
              <a:rPr lang="fr-FR" altLang="zh-CN" sz="2000" b="1" dirty="0"/>
              <a:t>), (</a:t>
            </a:r>
            <a:r>
              <a:rPr lang="fr-FR" altLang="zh-CN" sz="2000" b="1" i="1" dirty="0"/>
              <a:t>z, x</a:t>
            </a:r>
            <a:r>
              <a:rPr lang="fr-FR" altLang="zh-CN" sz="2000" b="1" dirty="0"/>
              <a:t>), (</a:t>
            </a:r>
            <a:r>
              <a:rPr lang="fr-FR" altLang="zh-CN" sz="2000" b="1" i="1" dirty="0"/>
              <a:t>z, s</a:t>
            </a:r>
            <a:r>
              <a:rPr lang="fr-FR" altLang="zh-CN" sz="2000" b="1" dirty="0"/>
              <a:t>), (</a:t>
            </a:r>
            <a:r>
              <a:rPr lang="fr-FR" altLang="zh-CN" sz="2000" b="1" i="1" dirty="0"/>
              <a:t>s, t</a:t>
            </a:r>
            <a:r>
              <a:rPr lang="fr-FR" altLang="zh-CN" sz="2000" b="1" dirty="0"/>
              <a:t>), (</a:t>
            </a:r>
            <a:r>
              <a:rPr lang="fr-FR" altLang="zh-CN" sz="2000" b="1" i="1" dirty="0"/>
              <a:t>s, y</a:t>
            </a:r>
            <a:r>
              <a:rPr lang="fr-FR" altLang="zh-CN" sz="2000" b="1" dirty="0"/>
              <a:t>)</a:t>
            </a:r>
            <a:endParaRPr lang="zh-CN" altLang="en-US" sz="2000" b="1" dirty="0"/>
          </a:p>
        </p:txBody>
      </p:sp>
      <p:pic>
        <p:nvPicPr>
          <p:cNvPr id="80899" name="图片 9" descr="未标题-1.jpg"/>
          <p:cNvPicPr>
            <a:picLocks noChangeAspect="1"/>
          </p:cNvPicPr>
          <p:nvPr/>
        </p:nvPicPr>
        <p:blipFill>
          <a:blip r:embed="rId1"/>
          <a:stretch>
            <a:fillRect/>
          </a:stretch>
        </p:blipFill>
        <p:spPr>
          <a:xfrm>
            <a:off x="1641475" y="115888"/>
            <a:ext cx="8918575" cy="4826000"/>
          </a:xfrm>
          <a:prstGeom prst="rect">
            <a:avLst/>
          </a:prstGeom>
          <a:noFill/>
          <a:ln w="9525">
            <a:noFill/>
          </a:ln>
        </p:spPr>
      </p:pic>
      <p:sp>
        <p:nvSpPr>
          <p:cNvPr id="4" name="矩形 3"/>
          <p:cNvSpPr/>
          <p:nvPr/>
        </p:nvSpPr>
        <p:spPr>
          <a:xfrm>
            <a:off x="1595438" y="5589588"/>
            <a:ext cx="8964612" cy="92202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1800" b="1" dirty="0">
                <a:solidFill>
                  <a:srgbClr val="C00000"/>
                </a:solidFill>
              </a:rPr>
              <a:t>说明：由于图中存在负权边，故第</a:t>
            </a:r>
            <a:r>
              <a:rPr lang="en-US" altLang="zh-CN" sz="1800" b="1" dirty="0">
                <a:solidFill>
                  <a:srgbClr val="C00000"/>
                </a:solidFill>
              </a:rPr>
              <a:t>i</a:t>
            </a:r>
            <a:r>
              <a:rPr lang="zh-CN" altLang="en-US" sz="1800" b="1" dirty="0">
                <a:solidFill>
                  <a:srgbClr val="C00000"/>
                </a:solidFill>
              </a:rPr>
              <a:t>（</a:t>
            </a:r>
            <a:r>
              <a:rPr lang="en-US" altLang="zh-CN" sz="1800" b="1" dirty="0">
                <a:solidFill>
                  <a:srgbClr val="C00000"/>
                </a:solidFill>
              </a:rPr>
              <a:t>i&lt;n-1</a:t>
            </a:r>
            <a:r>
              <a:rPr lang="zh-CN" altLang="en-US" sz="1800" b="1" dirty="0">
                <a:solidFill>
                  <a:srgbClr val="C00000"/>
                </a:solidFill>
              </a:rPr>
              <a:t>）次松弛后不一定得出某些点的最短路，且与边的顺序有关；但是如果图中不存在负权回路，无论松弛顺序如何，</a:t>
            </a:r>
            <a:r>
              <a:rPr lang="en-US" altLang="zh-CN" sz="1800" b="1" dirty="0">
                <a:solidFill>
                  <a:srgbClr val="C00000"/>
                </a:solidFill>
              </a:rPr>
              <a:t>n-1</a:t>
            </a:r>
            <a:r>
              <a:rPr lang="zh-CN" altLang="en-US" sz="1800" b="1" dirty="0">
                <a:solidFill>
                  <a:srgbClr val="C00000"/>
                </a:solidFill>
              </a:rPr>
              <a:t>次松弛后</a:t>
            </a:r>
            <a:r>
              <a:rPr lang="en-US" altLang="zh-CN" sz="1800" b="1" dirty="0">
                <a:solidFill>
                  <a:srgbClr val="C00000"/>
                </a:solidFill>
              </a:rPr>
              <a:t>s</a:t>
            </a:r>
            <a:r>
              <a:rPr lang="zh-CN" altLang="en-US" sz="1800" b="1" dirty="0">
                <a:solidFill>
                  <a:srgbClr val="C00000"/>
                </a:solidFill>
              </a:rPr>
              <a:t>到其它点的最短路一定会得到。</a:t>
            </a:r>
            <a:endParaRPr lang="zh-CN" altLang="en-US" sz="1800" b="1"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矩形 1"/>
          <p:cNvSpPr/>
          <p:nvPr/>
        </p:nvSpPr>
        <p:spPr>
          <a:xfrm>
            <a:off x="558165" y="93345"/>
            <a:ext cx="10595610" cy="6671310"/>
          </a:xfrm>
          <a:prstGeom prst="rect">
            <a:avLst/>
          </a:prstGeom>
          <a:noFill/>
          <a:ln w="9525">
            <a:noFill/>
          </a:ln>
        </p:spPr>
        <p:txBody>
          <a:bodyPr>
            <a:no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1600" dirty="0"/>
              <a:t>#define MX 101</a:t>
            </a:r>
            <a:endParaRPr lang="en-US" altLang="zh-CN" sz="1600" dirty="0"/>
          </a:p>
          <a:p>
            <a:pPr marL="0" lvl="0" indent="0" eaLnBrk="1" hangingPunct="1">
              <a:spcBef>
                <a:spcPct val="0"/>
              </a:spcBef>
              <a:buClrTx/>
              <a:buSzTx/>
              <a:buFontTx/>
              <a:buNone/>
            </a:pPr>
            <a:r>
              <a:rPr lang="en-US" altLang="zh-CN" sz="1600" dirty="0"/>
              <a:t>#include &lt;fstream&gt;</a:t>
            </a:r>
            <a:endParaRPr lang="en-US" altLang="zh-CN" sz="1600" dirty="0"/>
          </a:p>
          <a:p>
            <a:pPr marL="0" lvl="0" indent="0" eaLnBrk="1" hangingPunct="1">
              <a:spcBef>
                <a:spcPct val="0"/>
              </a:spcBef>
              <a:buClrTx/>
              <a:buSzTx/>
              <a:buFontTx/>
              <a:buNone/>
            </a:pPr>
            <a:r>
              <a:rPr lang="en-US" altLang="zh-CN" sz="1600" dirty="0"/>
              <a:t>#include &lt;climits&gt;</a:t>
            </a:r>
            <a:endParaRPr lang="en-US" altLang="zh-CN" sz="1600" dirty="0"/>
          </a:p>
          <a:p>
            <a:pPr marL="0" lvl="0" indent="0" eaLnBrk="1" hangingPunct="1">
              <a:spcBef>
                <a:spcPct val="0"/>
              </a:spcBef>
              <a:buClrTx/>
              <a:buSzTx/>
              <a:buFontTx/>
              <a:buNone/>
            </a:pPr>
            <a:r>
              <a:rPr lang="en-US" altLang="zh-CN" sz="1600" dirty="0"/>
              <a:t>using namespace std;</a:t>
            </a:r>
            <a:endParaRPr lang="en-US" altLang="zh-CN" sz="1600" dirty="0"/>
          </a:p>
          <a:p>
            <a:pPr marL="0" lvl="0" indent="0" eaLnBrk="1" hangingPunct="1">
              <a:spcBef>
                <a:spcPct val="0"/>
              </a:spcBef>
              <a:buClrTx/>
              <a:buSzTx/>
              <a:buFontTx/>
              <a:buNone/>
            </a:pPr>
            <a:r>
              <a:rPr lang="en-US" altLang="zh-CN" sz="1600" dirty="0"/>
              <a:t>int d[MX]={0},visited[MX]={0},s,best,n,m,w[MX][MX]={0};</a:t>
            </a:r>
            <a:endParaRPr lang="en-US" altLang="zh-CN" sz="1600" dirty="0"/>
          </a:p>
          <a:p>
            <a:pPr marL="0" lvl="0" indent="0" eaLnBrk="1" hangingPunct="1">
              <a:spcBef>
                <a:spcPct val="0"/>
              </a:spcBef>
              <a:buClrTx/>
              <a:buSzTx/>
              <a:buFontTx/>
              <a:buNone/>
            </a:pPr>
            <a:r>
              <a:rPr lang="en-US" altLang="zh-CN" sz="1600" dirty="0"/>
              <a:t>void init_single_source(int start){</a:t>
            </a:r>
            <a:endParaRPr lang="en-US" altLang="zh-CN" sz="1600" dirty="0"/>
          </a:p>
          <a:p>
            <a:pPr marL="0" lvl="0" indent="0" eaLnBrk="1" hangingPunct="1">
              <a:spcBef>
                <a:spcPct val="0"/>
              </a:spcBef>
              <a:buClrTx/>
              <a:buSzTx/>
              <a:buFontTx/>
              <a:buNone/>
            </a:pPr>
            <a:r>
              <a:rPr lang="en-US" altLang="zh-CN" sz="1600" dirty="0"/>
              <a:t>	for(int i=1;i&lt;=n;i++)d[i]=999999;</a:t>
            </a:r>
            <a:endParaRPr lang="en-US" altLang="zh-CN" sz="1600" dirty="0"/>
          </a:p>
          <a:p>
            <a:pPr marL="0" lvl="0" indent="0" eaLnBrk="1" hangingPunct="1">
              <a:spcBef>
                <a:spcPct val="0"/>
              </a:spcBef>
              <a:buClrTx/>
              <a:buSzTx/>
              <a:buFontTx/>
              <a:buNone/>
            </a:pPr>
            <a:r>
              <a:rPr lang="en-US" altLang="zh-CN" sz="1600" dirty="0"/>
              <a:t>	d[start]=0; </a:t>
            </a:r>
            <a:endParaRPr lang="en-US" altLang="zh-CN" sz="1600" dirty="0"/>
          </a:p>
          <a:p>
            <a:pPr marL="0" lvl="0" indent="0" eaLnBrk="1" hangingPunct="1">
              <a:spcBef>
                <a:spcPct val="0"/>
              </a:spcBef>
              <a:buClrTx/>
              <a:buSzTx/>
              <a:buFontTx/>
              <a:buNone/>
            </a:pPr>
            <a:r>
              <a:rPr lang="en-US" altLang="zh-CN" sz="1600" dirty="0"/>
              <a:t>}</a:t>
            </a:r>
            <a:endParaRPr lang="en-US" altLang="zh-CN" sz="1600" dirty="0"/>
          </a:p>
          <a:p>
            <a:pPr marL="0" lvl="0" indent="0" eaLnBrk="1" hangingPunct="1">
              <a:spcBef>
                <a:spcPct val="0"/>
              </a:spcBef>
              <a:buClrTx/>
              <a:buSzTx/>
              <a:buFontTx/>
              <a:buNone/>
            </a:pPr>
            <a:r>
              <a:rPr lang="en-US" altLang="zh-CN" sz="1600" dirty="0"/>
              <a:t>void relax(int u,int v){ if(d[v]&gt;d[u]+w[u][v]) d[v]=d[u]+w[u][v];}</a:t>
            </a:r>
            <a:endParaRPr lang="en-US" altLang="zh-CN" sz="1600" dirty="0"/>
          </a:p>
          <a:p>
            <a:pPr marL="0" lvl="0" indent="0" eaLnBrk="1" hangingPunct="1">
              <a:spcBef>
                <a:spcPct val="0"/>
              </a:spcBef>
              <a:buClrTx/>
              <a:buSzTx/>
              <a:buFontTx/>
              <a:buNone/>
            </a:pPr>
            <a:r>
              <a:rPr lang="en-US" altLang="zh-CN" sz="1600" dirty="0"/>
              <a:t>void bellman_ford(int start){</a:t>
            </a:r>
            <a:endParaRPr lang="en-US" altLang="zh-CN" sz="1600" dirty="0"/>
          </a:p>
          <a:p>
            <a:pPr marL="0" lvl="0" indent="0" eaLnBrk="1" hangingPunct="1">
              <a:spcBef>
                <a:spcPct val="0"/>
              </a:spcBef>
              <a:buClrTx/>
              <a:buSzTx/>
              <a:buFontTx/>
              <a:buNone/>
            </a:pPr>
            <a:r>
              <a:rPr lang="en-US" altLang="zh-CN" sz="1600" dirty="0"/>
              <a:t>	for(int i=1;i&lt;=n-1;i++)</a:t>
            </a:r>
            <a:endParaRPr lang="en-US" altLang="zh-CN" sz="1600" dirty="0"/>
          </a:p>
          <a:p>
            <a:pPr marL="0" lvl="0" indent="0" eaLnBrk="1" hangingPunct="1">
              <a:spcBef>
                <a:spcPct val="0"/>
              </a:spcBef>
              <a:buClrTx/>
              <a:buSzTx/>
              <a:buFontTx/>
              <a:buNone/>
            </a:pPr>
            <a:r>
              <a:rPr lang="en-US" altLang="zh-CN" sz="1600" dirty="0"/>
              <a:t>		for(int u=1;u&lt;=n;u++)</a:t>
            </a:r>
            <a:endParaRPr lang="en-US" altLang="zh-CN" sz="1600" dirty="0"/>
          </a:p>
          <a:p>
            <a:pPr marL="0" lvl="0" indent="0" eaLnBrk="1" hangingPunct="1">
              <a:spcBef>
                <a:spcPct val="0"/>
              </a:spcBef>
              <a:buClrTx/>
              <a:buSzTx/>
              <a:buFontTx/>
              <a:buNone/>
            </a:pPr>
            <a:r>
              <a:rPr lang="en-US" altLang="zh-CN" sz="1600" dirty="0"/>
              <a:t>			for(int v=1;v&lt;=n;v++) if(w[u][v]&gt;0) relax(u,v);</a:t>
            </a:r>
            <a:endParaRPr lang="en-US" altLang="zh-CN" sz="1600" dirty="0"/>
          </a:p>
          <a:p>
            <a:pPr marL="0" lvl="0" indent="0" eaLnBrk="1" hangingPunct="1">
              <a:spcBef>
                <a:spcPct val="0"/>
              </a:spcBef>
              <a:buClrTx/>
              <a:buSzTx/>
              <a:buFontTx/>
              <a:buNone/>
            </a:pPr>
            <a:r>
              <a:rPr lang="en-US" altLang="zh-CN" sz="1600" dirty="0"/>
              <a:t>}</a:t>
            </a:r>
            <a:endParaRPr lang="en-US" altLang="zh-CN" sz="1600" dirty="0"/>
          </a:p>
          <a:p>
            <a:pPr marL="0" lvl="0" indent="0" eaLnBrk="1" hangingPunct="1">
              <a:spcBef>
                <a:spcPct val="0"/>
              </a:spcBef>
              <a:buClrTx/>
              <a:buSzTx/>
              <a:buFontTx/>
              <a:buNone/>
            </a:pPr>
            <a:r>
              <a:rPr lang="en-US" altLang="zh-CN" sz="1600" dirty="0"/>
              <a:t>int main(){</a:t>
            </a:r>
            <a:endParaRPr lang="en-US" altLang="zh-CN" sz="1600" dirty="0"/>
          </a:p>
          <a:p>
            <a:pPr marL="0" lvl="0" indent="0" eaLnBrk="1" hangingPunct="1">
              <a:spcBef>
                <a:spcPct val="0"/>
              </a:spcBef>
              <a:buClrTx/>
              <a:buSzTx/>
              <a:buFontTx/>
              <a:buNone/>
            </a:pPr>
            <a:r>
              <a:rPr lang="en-US" altLang="zh-CN" sz="1600" dirty="0"/>
              <a:t>	int i,j,x,y,z;</a:t>
            </a:r>
            <a:endParaRPr lang="en-US" altLang="zh-CN" sz="1600" dirty="0"/>
          </a:p>
          <a:p>
            <a:pPr marL="0" lvl="0" indent="0" eaLnBrk="1" hangingPunct="1">
              <a:spcBef>
                <a:spcPct val="0"/>
              </a:spcBef>
              <a:buClrTx/>
              <a:buSzTx/>
              <a:buFontTx/>
              <a:buNone/>
            </a:pPr>
            <a:r>
              <a:rPr lang="en-US" altLang="zh-CN" sz="1600" dirty="0"/>
              <a:t>	cin&gt;&gt;n&gt;&gt;m;</a:t>
            </a:r>
            <a:endParaRPr lang="en-US" altLang="zh-CN" sz="1600" dirty="0"/>
          </a:p>
          <a:p>
            <a:pPr marL="0" lvl="0" indent="0" eaLnBrk="1" hangingPunct="1">
              <a:spcBef>
                <a:spcPct val="0"/>
              </a:spcBef>
              <a:buClrTx/>
              <a:buSzTx/>
              <a:buFontTx/>
              <a:buNone/>
            </a:pPr>
            <a:r>
              <a:rPr lang="en-US" altLang="zh-CN" sz="1600" dirty="0"/>
              <a:t>	for(i=1;i&lt;=m;i++){ cin&gt;&gt;x&gt;&gt;y&gt;&gt;z;w[x][y]=z;w[y][x]=z; }</a:t>
            </a:r>
            <a:endParaRPr lang="en-US" altLang="zh-CN" sz="1600" dirty="0"/>
          </a:p>
          <a:p>
            <a:pPr marL="0" lvl="0" indent="0" eaLnBrk="1" hangingPunct="1">
              <a:spcBef>
                <a:spcPct val="0"/>
              </a:spcBef>
              <a:buClrTx/>
              <a:buSzTx/>
              <a:buFontTx/>
              <a:buNone/>
            </a:pPr>
            <a:r>
              <a:rPr lang="en-US" altLang="zh-CN" sz="1600" dirty="0"/>
              <a:t>	for(int start=1;start&lt;=n;start++)	{	</a:t>
            </a:r>
            <a:endParaRPr lang="en-US" altLang="zh-CN" sz="1600" dirty="0"/>
          </a:p>
          <a:p>
            <a:pPr marL="0" lvl="0" indent="0" eaLnBrk="1" hangingPunct="1">
              <a:spcBef>
                <a:spcPct val="0"/>
              </a:spcBef>
              <a:buClrTx/>
              <a:buSzTx/>
              <a:buFontTx/>
              <a:buNone/>
            </a:pPr>
            <a:r>
              <a:rPr lang="en-US" altLang="zh-CN" sz="1600" dirty="0"/>
              <a:t>		init_single_source(start);	bellman_ford(start);</a:t>
            </a:r>
            <a:endParaRPr lang="en-US" altLang="zh-CN" sz="1600" dirty="0"/>
          </a:p>
          <a:p>
            <a:pPr marL="0" lvl="0" indent="0" eaLnBrk="1" hangingPunct="1">
              <a:spcBef>
                <a:spcPct val="0"/>
              </a:spcBef>
              <a:buClrTx/>
              <a:buSzTx/>
              <a:buFontTx/>
              <a:buNone/>
            </a:pPr>
            <a:r>
              <a:rPr lang="en-US" altLang="zh-CN" sz="1600" dirty="0"/>
              <a:t>		for(j=1;j&lt;=n-1;j++)cout&lt;&lt;d[j]&lt;&lt;' ';</a:t>
            </a:r>
            <a:endParaRPr lang="en-US" altLang="zh-CN" sz="1600" dirty="0"/>
          </a:p>
          <a:p>
            <a:pPr marL="0" lvl="0" indent="0" eaLnBrk="1" hangingPunct="1">
              <a:spcBef>
                <a:spcPct val="0"/>
              </a:spcBef>
              <a:buClrTx/>
              <a:buSzTx/>
              <a:buFontTx/>
              <a:buNone/>
            </a:pPr>
            <a:r>
              <a:rPr lang="en-US" altLang="zh-CN" sz="1600" dirty="0"/>
              <a:t>		cout&lt;&lt;d[n]&lt;&lt;endl;</a:t>
            </a:r>
            <a:endParaRPr lang="en-US" altLang="zh-CN" sz="1600" dirty="0"/>
          </a:p>
          <a:p>
            <a:pPr marL="0" lvl="0" indent="0" eaLnBrk="1" hangingPunct="1">
              <a:spcBef>
                <a:spcPct val="0"/>
              </a:spcBef>
              <a:buClrTx/>
              <a:buSzTx/>
              <a:buFontTx/>
              <a:buNone/>
            </a:pPr>
            <a:r>
              <a:rPr lang="en-US" altLang="zh-CN" sz="1600" dirty="0"/>
              <a:t>	}</a:t>
            </a:r>
            <a:endParaRPr lang="en-US" altLang="zh-CN" sz="1600" dirty="0"/>
          </a:p>
          <a:p>
            <a:pPr marL="0" lvl="0" indent="0" eaLnBrk="1" hangingPunct="1">
              <a:spcBef>
                <a:spcPct val="0"/>
              </a:spcBef>
              <a:buClrTx/>
              <a:buSzTx/>
              <a:buFontTx/>
              <a:buNone/>
            </a:pPr>
            <a:r>
              <a:rPr lang="en-US" altLang="zh-CN" sz="1600" dirty="0"/>
              <a:t>	return 0;</a:t>
            </a:r>
            <a:endParaRPr lang="en-US" altLang="zh-CN" sz="1600" dirty="0"/>
          </a:p>
          <a:p>
            <a:pPr marL="0" lvl="0" indent="0" eaLnBrk="1" hangingPunct="1">
              <a:spcBef>
                <a:spcPct val="0"/>
              </a:spcBef>
              <a:buClrTx/>
              <a:buSzTx/>
              <a:buFontTx/>
              <a:buNone/>
            </a:pPr>
            <a:r>
              <a:rPr lang="en-US" altLang="zh-CN" sz="1600" dirty="0"/>
              <a:t>}</a:t>
            </a:r>
            <a:endParaRPr lang="en-US" altLang="zh-CN" sz="1600" dirty="0"/>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1"/>
          <p:cNvSpPr>
            <a:spLocks noGrp="1"/>
          </p:cNvSpPr>
          <p:nvPr>
            <p:ph type="title"/>
          </p:nvPr>
        </p:nvSpPr>
        <p:spPr/>
        <p:txBody>
          <a:bodyPr vert="horz" wrap="square" lIns="91440" tIns="45720" rIns="91440" bIns="45720" anchor="ctr" anchorCtr="0"/>
          <a:p>
            <a:pPr eaLnBrk="1" hangingPunct="1"/>
            <a:r>
              <a:rPr lang="zh-CN" altLang="en-US" dirty="0"/>
              <a:t>练习</a:t>
            </a:r>
            <a:r>
              <a:rPr lang="en-US" altLang="zh-CN" dirty="0"/>
              <a:t>5</a:t>
            </a:r>
            <a:endParaRPr lang="zh-CN" altLang="en-US" dirty="0"/>
          </a:p>
        </p:txBody>
      </p:sp>
      <p:sp>
        <p:nvSpPr>
          <p:cNvPr id="82947" name="内容占位符 2"/>
          <p:cNvSpPr>
            <a:spLocks noGrp="1"/>
          </p:cNvSpPr>
          <p:nvPr>
            <p:ph idx="1"/>
          </p:nvPr>
        </p:nvSpPr>
        <p:spPr/>
        <p:txBody>
          <a:bodyPr vert="horz" wrap="square" lIns="91440" tIns="45720" rIns="91440" bIns="45720" anchor="t" anchorCtr="0"/>
          <a:p>
            <a:pPr eaLnBrk="1" hangingPunct="1"/>
            <a:r>
              <a:rPr lang="zh-CN" altLang="en-US" dirty="0"/>
              <a:t>用</a:t>
            </a:r>
            <a:r>
              <a:rPr lang="en-US" altLang="zh-CN" dirty="0"/>
              <a:t>bellman-ford</a:t>
            </a:r>
            <a:r>
              <a:rPr lang="zh-CN" altLang="en-US" dirty="0"/>
              <a:t>算法对</a:t>
            </a:r>
            <a:r>
              <a:rPr lang="en-US" altLang="zh-CN" dirty="0"/>
              <a:t>1111</a:t>
            </a:r>
            <a:r>
              <a:rPr lang="zh-CN" altLang="en-US" dirty="0"/>
              <a:t>题求解。</a:t>
            </a:r>
            <a:endParaRPr lang="zh-CN" altLang="en-US" dirty="0"/>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1"/>
          <p:cNvSpPr>
            <a:spLocks noGrp="1"/>
          </p:cNvSpPr>
          <p:nvPr>
            <p:ph type="title"/>
          </p:nvPr>
        </p:nvSpPr>
        <p:spPr>
          <a:xfrm>
            <a:off x="1981200" y="44450"/>
            <a:ext cx="8229600" cy="863600"/>
          </a:xfrm>
        </p:spPr>
        <p:txBody>
          <a:bodyPr vert="horz" wrap="square" lIns="91440" tIns="45720" rIns="91440" bIns="45720" anchor="ctr" anchorCtr="0"/>
          <a:p>
            <a:pPr eaLnBrk="1" hangingPunct="1"/>
            <a:r>
              <a:rPr lang="zh-CN" altLang="en-US" dirty="0"/>
              <a:t>打印最短路</a:t>
            </a:r>
            <a:endParaRPr lang="zh-CN" altLang="en-US" dirty="0"/>
          </a:p>
        </p:txBody>
      </p:sp>
      <p:sp>
        <p:nvSpPr>
          <p:cNvPr id="3" name="内容占位符 2"/>
          <p:cNvSpPr>
            <a:spLocks noGrp="1"/>
          </p:cNvSpPr>
          <p:nvPr>
            <p:ph idx="1"/>
          </p:nvPr>
        </p:nvSpPr>
        <p:spPr>
          <a:xfrm>
            <a:off x="1703388" y="981075"/>
            <a:ext cx="8785225" cy="5761038"/>
          </a:xfrm>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print_path(s</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v)</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if</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v=s</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print    s</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else</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if</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pre[v]=0</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print   “no path from s  to  v  exists”</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else</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print_path(s</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pre[v])</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print   v</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每次递归调用时的路径都比前一次调用中的路径少一个顶点。</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p:txBody>
          <a:bodyPr vert="horz" wrap="square" lIns="91440" tIns="45720" rIns="91440" bIns="45720" anchor="ctr" anchorCtr="0"/>
          <a:p>
            <a:pPr eaLnBrk="1" hangingPunct="1"/>
            <a:r>
              <a:rPr lang="en-US" altLang="zh-CN" dirty="0"/>
              <a:t>SPFA</a:t>
            </a:r>
            <a:r>
              <a:rPr lang="zh-CN" altLang="en-US" dirty="0"/>
              <a:t>算法</a:t>
            </a:r>
            <a:endParaRPr lang="zh-CN" altLang="en-US" dirty="0"/>
          </a:p>
        </p:txBody>
      </p:sp>
      <p:sp>
        <p:nvSpPr>
          <p:cNvPr id="84995" name="内容占位符 2"/>
          <p:cNvSpPr>
            <a:spLocks noGrp="1"/>
          </p:cNvSpPr>
          <p:nvPr>
            <p:ph idx="1"/>
          </p:nvPr>
        </p:nvSpPr>
        <p:spPr/>
        <p:txBody>
          <a:bodyPr vert="horz" wrap="square" lIns="91440" tIns="45720" rIns="91440" bIns="45720" anchor="t" anchorCtr="0"/>
          <a:p>
            <a:pPr eaLnBrk="1" hangingPunct="1"/>
            <a:r>
              <a:rPr lang="zh-CN" altLang="en-US" b="1" dirty="0"/>
              <a:t>最短路径快速算法（Shortest Path Faster Algorithm）是西南交通大学段凡丁于1994年发表的。</a:t>
            </a:r>
            <a:endParaRPr lang="zh-CN" altLang="en-US" b="1" dirty="0"/>
          </a:p>
          <a:p>
            <a:pPr eaLnBrk="1" hangingPunct="1"/>
            <a:endParaRPr lang="zh-CN" altLang="en-US" dirty="0"/>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1"/>
          <p:cNvSpPr>
            <a:spLocks noGrp="1"/>
          </p:cNvSpPr>
          <p:nvPr>
            <p:ph type="title"/>
          </p:nvPr>
        </p:nvSpPr>
        <p:spPr/>
        <p:txBody>
          <a:bodyPr vert="horz" wrap="square" lIns="91440" tIns="45720" rIns="91440" bIns="45720" anchor="ctr" anchorCtr="0"/>
          <a:p>
            <a:pPr eaLnBrk="1" hangingPunct="1"/>
            <a:r>
              <a:rPr lang="en-US" altLang="zh-CN" dirty="0"/>
              <a:t>SPFA</a:t>
            </a:r>
            <a:r>
              <a:rPr lang="zh-CN" altLang="en-US" dirty="0"/>
              <a:t>算法</a:t>
            </a:r>
            <a:endParaRPr lang="zh-CN" altLang="en-US" dirty="0"/>
          </a:p>
        </p:txBody>
      </p:sp>
      <p:sp>
        <p:nvSpPr>
          <p:cNvPr id="3" name="内容占位符 2"/>
          <p:cNvSpPr>
            <a:spLocks noGrp="1"/>
          </p:cNvSpPr>
          <p:nvPr>
            <p:ph idx="1"/>
          </p:nvPr>
        </p:nvSpPr>
        <p:spPr>
          <a:xfrm>
            <a:off x="1811338" y="1557338"/>
            <a:ext cx="8569325" cy="4525963"/>
          </a:xfrm>
        </p:spPr>
        <p:txBody>
          <a:bodyPr vert="horz" wrap="square" lIns="91440" tIns="45720" rIns="91440" bIns="45720" numCol="1" rtlCol="0" anchor="t" anchorCtr="0" compatLnSpc="1">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SPFA是</a:t>
            </a:r>
            <a:r>
              <a:rPr kumimoji="0" lang="zh-CN" altLang="en-US" sz="3200" b="0" i="0" u="none" strike="noStrike" kern="1200" cap="none" spc="0" normalizeH="0" baseline="0" noProof="0">
                <a:ln>
                  <a:noFill/>
                </a:ln>
                <a:solidFill>
                  <a:schemeClr val="tx1"/>
                </a:solidFill>
                <a:effectLst/>
                <a:uLnTx/>
                <a:uFillTx/>
                <a:latin typeface="+mn-lt"/>
                <a:ea typeface="+mn-ea"/>
                <a:cs typeface="+mn-cs"/>
              </a:rPr>
              <a:t>Bellman-Ford算法的一种队列实现，减少了不必要的冗余计算。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我们用数组</a:t>
            </a:r>
            <a:r>
              <a:rPr kumimoji="0" lang="en-US" altLang="zh-CN" sz="3200" b="0" i="0" u="none" strike="noStrike" kern="1200" cap="none" spc="0" normalizeH="0" baseline="0" noProof="0">
                <a:ln>
                  <a:noFill/>
                </a:ln>
                <a:solidFill>
                  <a:schemeClr val="tx1"/>
                </a:solidFill>
                <a:effectLst/>
                <a:uLnTx/>
                <a:uFillTx/>
                <a:latin typeface="+mn-lt"/>
                <a:ea typeface="+mn-ea"/>
                <a:cs typeface="+mn-cs"/>
              </a:rPr>
              <a:t>d</a:t>
            </a:r>
            <a:r>
              <a:rPr kumimoji="0" lang="zh-CN" altLang="en-US" sz="3200" b="0" i="0" u="none" strike="noStrike" kern="1200" cap="none" spc="0" normalizeH="0" baseline="0" noProof="0">
                <a:ln>
                  <a:noFill/>
                </a:ln>
                <a:solidFill>
                  <a:schemeClr val="tx1"/>
                </a:solidFill>
                <a:effectLst/>
                <a:uLnTx/>
                <a:uFillTx/>
                <a:latin typeface="+mn-lt"/>
                <a:ea typeface="+mn-ea"/>
                <a:cs typeface="+mn-cs"/>
              </a:rPr>
              <a:t>记</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录点</a:t>
            </a:r>
            <a:r>
              <a:rPr kumimoji="0" lang="zh-CN" altLang="en-US" sz="3200" b="0" i="0" u="none" strike="noStrike" kern="1200" cap="none" spc="0" normalizeH="0" baseline="0" noProof="0">
                <a:ln>
                  <a:noFill/>
                </a:ln>
                <a:solidFill>
                  <a:schemeClr val="tx1"/>
                </a:solidFill>
                <a:effectLst/>
                <a:uLnTx/>
                <a:uFillTx/>
                <a:latin typeface="+mn-lt"/>
                <a:ea typeface="+mn-ea"/>
                <a:cs typeface="+mn-cs"/>
              </a:rPr>
              <a:t>的最短路径估计值</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，用</a:t>
            </a:r>
            <a:r>
              <a:rPr kumimoji="0" lang="zh-CN" altLang="en-US" sz="3200" b="0" i="0" u="none" strike="noStrike" kern="1200" cap="none" spc="0" normalizeH="0" baseline="0" noProof="0">
                <a:ln>
                  <a:noFill/>
                </a:ln>
                <a:solidFill>
                  <a:schemeClr val="tx1"/>
                </a:solidFill>
                <a:effectLst/>
                <a:uLnTx/>
                <a:uFillTx/>
                <a:latin typeface="+mn-lt"/>
                <a:ea typeface="+mn-ea"/>
                <a:cs typeface="+mn-cs"/>
              </a:rPr>
              <a:t>邻接表来存储图</a:t>
            </a:r>
            <a:r>
              <a:rPr kumimoji="0" lang="en-US" altLang="zh-CN" sz="3200" b="0" i="0" u="none" strike="noStrike" kern="1200" cap="none" spc="0" normalizeH="0" baseline="0" noProof="0">
                <a:ln>
                  <a:noFill/>
                </a:ln>
                <a:solidFill>
                  <a:schemeClr val="tx1"/>
                </a:solidFill>
                <a:effectLst/>
                <a:uLnTx/>
                <a:uFillTx/>
                <a:latin typeface="+mn-lt"/>
                <a:ea typeface="+mn-ea"/>
                <a:cs typeface="+mn-cs"/>
              </a:rPr>
              <a:t>G</a:t>
            </a:r>
            <a:r>
              <a:rPr kumimoji="0" lang="zh-CN" altLang="en-US" sz="3200" b="0" i="0" u="none" strike="noStrike" kern="1200" cap="none" spc="0" normalizeH="0" baseline="0" noProof="0">
                <a:ln>
                  <a:noFill/>
                </a:ln>
                <a:solidFill>
                  <a:schemeClr val="tx1"/>
                </a:solidFill>
                <a:effectLst/>
                <a:uLnTx/>
                <a:uFillTx/>
                <a:latin typeface="+mn-lt"/>
                <a:ea typeface="+mn-ea"/>
                <a:cs typeface="+mn-cs"/>
              </a:rPr>
              <a:t>。我们采</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取动</a:t>
            </a:r>
            <a:r>
              <a:rPr kumimoji="0" lang="zh-CN" altLang="en-US" sz="3200" b="0" i="0" u="none" strike="noStrike" kern="1200" cap="none" spc="0" normalizeH="0" baseline="0" noProof="0">
                <a:ln>
                  <a:noFill/>
                </a:ln>
                <a:solidFill>
                  <a:schemeClr val="tx1"/>
                </a:solidFill>
                <a:effectLst/>
                <a:uLnTx/>
                <a:uFillTx/>
                <a:latin typeface="+mn-lt"/>
                <a:ea typeface="+mn-ea"/>
                <a:cs typeface="+mn-cs"/>
              </a:rPr>
              <a:t>态逼近法</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a:ln>
                  <a:noFill/>
                </a:ln>
                <a:solidFill>
                  <a:schemeClr val="tx1"/>
                </a:solidFill>
                <a:effectLst/>
                <a:uLnTx/>
                <a:uFillTx/>
                <a:latin typeface="+mn-lt"/>
                <a:ea typeface="+mn-ea"/>
                <a:cs typeface="+mn-cs"/>
              </a:rPr>
              <a:t>维持</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一个</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FIFO</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队列保</a:t>
            </a:r>
            <a:r>
              <a:rPr kumimoji="0" lang="zh-CN" altLang="en-US" sz="3200" b="0" i="0" u="none" strike="noStrike" kern="1200" cap="none" spc="0" normalizeH="0" baseline="0" noProof="0">
                <a:ln>
                  <a:noFill/>
                </a:ln>
                <a:solidFill>
                  <a:schemeClr val="tx1"/>
                </a:solidFill>
                <a:effectLst/>
                <a:uLnTx/>
                <a:uFillTx/>
                <a:latin typeface="+mn-lt"/>
                <a:ea typeface="+mn-ea"/>
                <a:cs typeface="+mn-cs"/>
              </a:rPr>
              <a:t>存待优化</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的点，每</a:t>
            </a:r>
            <a:r>
              <a:rPr kumimoji="0" lang="zh-CN" altLang="en-US" sz="3200" b="0" i="0" u="none" strike="noStrike" kern="1200" cap="none" spc="0" normalizeH="0" baseline="0" noProof="0">
                <a:ln>
                  <a:noFill/>
                </a:ln>
                <a:solidFill>
                  <a:schemeClr val="tx1"/>
                </a:solidFill>
                <a:effectLst/>
                <a:uLnTx/>
                <a:uFillTx/>
                <a:latin typeface="+mn-lt"/>
                <a:ea typeface="+mn-ea"/>
                <a:cs typeface="+mn-cs"/>
              </a:rPr>
              <a:t>次取出</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队</a:t>
            </a:r>
            <a:r>
              <a:rPr kumimoji="0" lang="zh-CN" altLang="en-US" sz="3200" b="0" i="0" u="none" strike="noStrike" kern="1200" cap="none" spc="0" normalizeH="0" baseline="0" noProof="0">
                <a:ln>
                  <a:noFill/>
                </a:ln>
                <a:solidFill>
                  <a:schemeClr val="tx1"/>
                </a:solidFill>
                <a:effectLst/>
                <a:uLnTx/>
                <a:uFillTx/>
                <a:latin typeface="+mn-lt"/>
                <a:ea typeface="+mn-ea"/>
                <a:cs typeface="+mn-cs"/>
              </a:rPr>
              <a:t>头</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结</a:t>
            </a:r>
            <a:r>
              <a:rPr kumimoji="0" lang="zh-CN" altLang="en-US" sz="3200" b="0" i="0" u="none" strike="noStrike" kern="1200" cap="none" spc="0" normalizeH="0" baseline="0" noProof="0">
                <a:ln>
                  <a:noFill/>
                </a:ln>
                <a:solidFill>
                  <a:schemeClr val="tx1"/>
                </a:solidFill>
                <a:effectLst/>
                <a:uLnTx/>
                <a:uFillTx/>
                <a:latin typeface="+mn-lt"/>
                <a:ea typeface="+mn-ea"/>
                <a:cs typeface="+mn-cs"/>
              </a:rPr>
              <a:t>点</a:t>
            </a:r>
            <a:r>
              <a:rPr kumimoji="0" lang="en-US" altLang="zh-CN" sz="3200" b="0" i="0" u="none" strike="noStrike" kern="1200" cap="none" spc="0" normalizeH="0" baseline="0" noProof="0">
                <a:ln>
                  <a:noFill/>
                </a:ln>
                <a:solidFill>
                  <a:schemeClr val="tx1"/>
                </a:solidFill>
                <a:effectLst/>
                <a:uLnTx/>
                <a:uFillTx/>
                <a:latin typeface="+mn-lt"/>
                <a:ea typeface="+mn-ea"/>
                <a:cs typeface="+mn-cs"/>
              </a:rPr>
              <a:t>u</a:t>
            </a:r>
            <a:r>
              <a:rPr kumimoji="0" lang="zh-CN" altLang="en-US" sz="3200" b="0" i="0" u="none" strike="noStrike" kern="1200" cap="none" spc="0" normalizeH="0" baseline="0" noProof="0">
                <a:ln>
                  <a:noFill/>
                </a:ln>
                <a:solidFill>
                  <a:schemeClr val="tx1"/>
                </a:solidFill>
                <a:effectLst/>
                <a:uLnTx/>
                <a:uFillTx/>
                <a:latin typeface="+mn-lt"/>
                <a:ea typeface="+mn-ea"/>
                <a:cs typeface="+mn-cs"/>
              </a:rPr>
              <a:t>，并且</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用</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d[u]</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对其所有出边</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(u,v)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进</a:t>
            </a:r>
            <a:r>
              <a:rPr kumimoji="0" lang="zh-CN" altLang="en-US" sz="3200" b="0" i="0" u="none" strike="noStrike" kern="1200" cap="none" spc="0" normalizeH="0" baseline="0" noProof="0">
                <a:ln>
                  <a:noFill/>
                </a:ln>
                <a:solidFill>
                  <a:schemeClr val="tx1"/>
                </a:solidFill>
                <a:effectLst/>
                <a:uLnTx/>
                <a:uFillTx/>
                <a:latin typeface="+mn-lt"/>
                <a:ea typeface="+mn-ea"/>
                <a:cs typeface="+mn-cs"/>
              </a:rPr>
              <a:t>行松弛操作，如</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果</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d[v]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得以更新，</a:t>
            </a:r>
            <a:r>
              <a:rPr kumimoji="0" lang="zh-CN" altLang="en-US" sz="3200" b="0" i="0" u="none" strike="noStrike" kern="1200" cap="none" spc="0" normalizeH="0" baseline="0" noProof="0">
                <a:ln>
                  <a:noFill/>
                </a:ln>
                <a:solidFill>
                  <a:schemeClr val="tx1"/>
                </a:solidFill>
                <a:effectLst/>
                <a:uLnTx/>
                <a:uFillTx/>
                <a:latin typeface="+mn-lt"/>
                <a:ea typeface="+mn-ea"/>
                <a:cs typeface="+mn-cs"/>
              </a:rPr>
              <a:t>且</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不在队</a:t>
            </a:r>
            <a:r>
              <a:rPr kumimoji="0" lang="zh-CN" altLang="en-US" sz="3200" b="0" i="0" u="none" strike="noStrike" kern="1200" cap="none" spc="0" normalizeH="0" baseline="0" noProof="0">
                <a:ln>
                  <a:noFill/>
                </a:ln>
                <a:solidFill>
                  <a:schemeClr val="tx1"/>
                </a:solidFill>
                <a:effectLst/>
                <a:uLnTx/>
                <a:uFillTx/>
                <a:latin typeface="+mn-lt"/>
                <a:ea typeface="+mn-ea"/>
                <a:cs typeface="+mn-cs"/>
              </a:rPr>
              <a:t>列中</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，则将</a:t>
            </a:r>
            <a:r>
              <a:rPr kumimoji="0" lang="en-US" altLang="zh-CN" sz="3200" b="0" i="0" u="none" strike="noStrike" kern="1200" cap="none" spc="0" normalizeH="0" baseline="0" noProof="0">
                <a:ln>
                  <a:noFill/>
                </a:ln>
                <a:solidFill>
                  <a:schemeClr val="tx1"/>
                </a:solidFill>
                <a:effectLst/>
                <a:uLnTx/>
                <a:uFillTx/>
                <a:latin typeface="+mn-lt"/>
                <a:ea typeface="+mn-ea"/>
                <a:cs typeface="+mn-cs"/>
              </a:rPr>
              <a:t>v</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点入队。</a:t>
            </a:r>
            <a:r>
              <a:rPr kumimoji="0" lang="zh-CN" altLang="en-US" sz="3200" b="0" i="0" u="none" strike="noStrike" kern="1200" cap="none" spc="0" normalizeH="0" baseline="0" noProof="0">
                <a:ln>
                  <a:noFill/>
                </a:ln>
                <a:solidFill>
                  <a:schemeClr val="tx1"/>
                </a:solidFill>
                <a:effectLst/>
                <a:uLnTx/>
                <a:uFillTx/>
                <a:latin typeface="+mn-lt"/>
                <a:ea typeface="+mn-ea"/>
                <a:cs typeface="+mn-cs"/>
              </a:rPr>
              <a:t>反复迭</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代</a:t>
            </a:r>
            <a:r>
              <a:rPr kumimoji="0" lang="zh-CN" altLang="en-US" sz="3200" b="0" i="0" u="none" strike="noStrike" kern="1200" cap="none" spc="0" normalizeH="0" baseline="0" noProof="0">
                <a:ln>
                  <a:noFill/>
                </a:ln>
                <a:solidFill>
                  <a:schemeClr val="tx1"/>
                </a:solidFill>
                <a:effectLst/>
                <a:uLnTx/>
                <a:uFillTx/>
                <a:latin typeface="+mn-lt"/>
                <a:ea typeface="+mn-ea"/>
                <a:cs typeface="+mn-cs"/>
              </a:rPr>
              <a:t>直</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到队列为空。</a:t>
            </a:r>
            <a:r>
              <a:rPr kumimoji="0" lang="zh-CN" altLang="en-US" sz="3200" b="0" i="0" u="none" strike="noStrike" kern="1200" cap="none" spc="0" normalizeH="0" baseline="0" noProof="0">
                <a:ln>
                  <a:noFill/>
                </a:ln>
                <a:solidFill>
                  <a:schemeClr val="tx1"/>
                </a:solidFill>
                <a:effectLst/>
                <a:uLnTx/>
                <a:uFillTx/>
                <a:latin typeface="+mn-lt"/>
                <a:ea typeface="+mn-ea"/>
                <a:cs typeface="+mn-cs"/>
              </a:rPr>
              <a:t>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它可以在O(kE)的时间复杂度内求出源点到其他所有点的最短路径，可以处理负边。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1"/>
          <p:cNvSpPr>
            <a:spLocks noGrp="1"/>
          </p:cNvSpPr>
          <p:nvPr>
            <p:ph type="title"/>
          </p:nvPr>
        </p:nvSpPr>
        <p:spPr/>
        <p:txBody>
          <a:bodyPr vert="horz" wrap="square" lIns="91440" tIns="45720" rIns="91440" bIns="45720" anchor="ctr" anchorCtr="0"/>
          <a:p>
            <a:pPr eaLnBrk="1" hangingPunct="1"/>
            <a:r>
              <a:rPr lang="en-US" altLang="zh-CN" dirty="0"/>
              <a:t>SPFA</a:t>
            </a:r>
            <a:r>
              <a:rPr lang="zh-CN" altLang="en-US" dirty="0"/>
              <a:t>算法</a:t>
            </a:r>
            <a:endParaRPr lang="zh-CN" altLang="en-US" dirty="0"/>
          </a:p>
        </p:txBody>
      </p:sp>
      <p:sp>
        <p:nvSpPr>
          <p:cNvPr id="3" name="内容占位符 2"/>
          <p:cNvSpPr>
            <a:spLocks noGrp="1"/>
          </p:cNvSpPr>
          <p:nvPr>
            <p:ph idx="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SPFA</a:t>
            </a:r>
            <a:r>
              <a:rPr kumimoji="0" lang="zh-CN" altLang="en-US" sz="3200" b="0" i="0" u="none" strike="noStrike" kern="1200" cap="none" spc="0" normalizeH="0" baseline="0" noProof="0">
                <a:ln>
                  <a:noFill/>
                </a:ln>
                <a:solidFill>
                  <a:schemeClr val="tx1"/>
                </a:solidFill>
                <a:effectLst/>
                <a:uLnTx/>
                <a:uFillTx/>
                <a:latin typeface="+mn-lt"/>
                <a:ea typeface="+mn-ea"/>
                <a:cs typeface="+mn-cs"/>
              </a:rPr>
              <a:t>在形式上和</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BFS</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类</a:t>
            </a:r>
            <a:r>
              <a:rPr kumimoji="0" lang="zh-CN" altLang="en-US" sz="3200" b="0" i="0" u="none" strike="noStrike" kern="1200" cap="none" spc="0" normalizeH="0" baseline="0" noProof="0">
                <a:ln>
                  <a:noFill/>
                </a:ln>
                <a:solidFill>
                  <a:schemeClr val="tx1"/>
                </a:solidFill>
                <a:effectLst/>
                <a:uLnTx/>
                <a:uFillTx/>
                <a:latin typeface="+mn-lt"/>
                <a:ea typeface="+mn-ea"/>
                <a:cs typeface="+mn-cs"/>
              </a:rPr>
              <a:t>似，不同的是</a:t>
            </a:r>
            <a:r>
              <a:rPr kumimoji="0" lang="en-US" altLang="zh-CN" sz="3200" b="0" i="0" u="none" strike="noStrike" kern="1200" cap="none" spc="0" normalizeH="0" baseline="0" noProof="0">
                <a:ln>
                  <a:noFill/>
                </a:ln>
                <a:solidFill>
                  <a:schemeClr val="tx1"/>
                </a:solidFill>
                <a:effectLst/>
                <a:uLnTx/>
                <a:uFillTx/>
                <a:latin typeface="+mn-lt"/>
                <a:ea typeface="+mn-ea"/>
                <a:cs typeface="+mn-cs"/>
              </a:rPr>
              <a:t>BFS</a:t>
            </a:r>
            <a:r>
              <a:rPr kumimoji="0" lang="zh-CN" altLang="en-US" sz="3200" b="0" i="0" u="none" strike="noStrike" kern="1200" cap="none" spc="0" normalizeH="0" baseline="0" noProof="0">
                <a:ln>
                  <a:noFill/>
                </a:ln>
                <a:solidFill>
                  <a:schemeClr val="tx1"/>
                </a:solidFill>
                <a:effectLst/>
                <a:uLnTx/>
                <a:uFillTx/>
                <a:latin typeface="+mn-lt"/>
                <a:ea typeface="+mn-ea"/>
                <a:cs typeface="+mn-cs"/>
              </a:rPr>
              <a:t>中一个</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点</a:t>
            </a:r>
            <a:r>
              <a:rPr kumimoji="0" lang="zh-CN" altLang="en-US" sz="3200" b="0" i="0" u="none" strike="noStrike" kern="1200" cap="none" spc="0" normalizeH="0" baseline="0" noProof="0">
                <a:ln>
                  <a:noFill/>
                </a:ln>
                <a:solidFill>
                  <a:schemeClr val="tx1"/>
                </a:solidFill>
                <a:effectLst/>
                <a:uLnTx/>
                <a:uFillTx/>
                <a:latin typeface="+mn-lt"/>
                <a:ea typeface="+mn-ea"/>
                <a:cs typeface="+mn-cs"/>
              </a:rPr>
              <a:t>一旦</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队</a:t>
            </a:r>
            <a:r>
              <a:rPr kumimoji="0" lang="zh-CN" altLang="en-US" sz="3200" b="0" i="0" u="none" strike="noStrike" kern="1200" cap="none" spc="0" normalizeH="0" baseline="0" noProof="0">
                <a:ln>
                  <a:noFill/>
                </a:ln>
                <a:solidFill>
                  <a:schemeClr val="tx1"/>
                </a:solidFill>
                <a:effectLst/>
                <a:uLnTx/>
                <a:uFillTx/>
                <a:latin typeface="+mn-lt"/>
                <a:ea typeface="+mn-ea"/>
                <a:cs typeface="+mn-cs"/>
              </a:rPr>
              <a:t>列就不可</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能再入队，</a:t>
            </a:r>
            <a:r>
              <a:rPr kumimoji="0" lang="zh-CN" altLang="en-US" sz="3200" b="0" i="0" u="none" strike="noStrike" kern="1200" cap="none" spc="0" normalizeH="0" baseline="0" noProof="0">
                <a:ln>
                  <a:noFill/>
                </a:ln>
                <a:solidFill>
                  <a:schemeClr val="tx1"/>
                </a:solidFill>
                <a:effectLst/>
                <a:uLnTx/>
                <a:uFillTx/>
                <a:latin typeface="+mn-lt"/>
                <a:ea typeface="+mn-ea"/>
                <a:cs typeface="+mn-cs"/>
              </a:rPr>
              <a:t>但是</a:t>
            </a:r>
            <a:r>
              <a:rPr kumimoji="0" lang="en-US" altLang="zh-CN" sz="3200" b="0" i="0" u="none" strike="noStrike" kern="1200" cap="none" spc="0" normalizeH="0" baseline="0" noProof="0">
                <a:ln>
                  <a:noFill/>
                </a:ln>
                <a:solidFill>
                  <a:schemeClr val="tx1"/>
                </a:solidFill>
                <a:effectLst/>
                <a:uLnTx/>
                <a:uFillTx/>
                <a:latin typeface="+mn-lt"/>
                <a:ea typeface="+mn-ea"/>
                <a:cs typeface="+mn-cs"/>
              </a:rPr>
              <a:t>SPFA</a:t>
            </a:r>
            <a:r>
              <a:rPr kumimoji="0" lang="zh-CN" altLang="en-US" sz="3200" b="0" i="0" u="none" strike="noStrike" kern="1200" cap="none" spc="0" normalizeH="0" baseline="0" noProof="0">
                <a:ln>
                  <a:noFill/>
                </a:ln>
                <a:solidFill>
                  <a:schemeClr val="tx1"/>
                </a:solidFill>
                <a:effectLst/>
                <a:uLnTx/>
                <a:uFillTx/>
                <a:latin typeface="+mn-lt"/>
                <a:ea typeface="+mn-ea"/>
                <a:cs typeface="+mn-cs"/>
              </a:rPr>
              <a:t>中一个点可能在出</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队之</a:t>
            </a:r>
            <a:r>
              <a:rPr kumimoji="0" lang="zh-CN" altLang="en-US" sz="3200" b="0" i="0" u="none" strike="noStrike" kern="1200" cap="none" spc="0" normalizeH="0" baseline="0" noProof="0">
                <a:ln>
                  <a:noFill/>
                </a:ln>
                <a:solidFill>
                  <a:schemeClr val="tx1"/>
                </a:solidFill>
                <a:effectLst/>
                <a:uLnTx/>
                <a:uFillTx/>
                <a:latin typeface="+mn-lt"/>
                <a:ea typeface="+mn-ea"/>
                <a:cs typeface="+mn-cs"/>
              </a:rPr>
              <a:t>后再</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次入队，</a:t>
            </a:r>
            <a:r>
              <a:rPr kumimoji="0" lang="zh-CN" altLang="en-US" sz="3200" b="0" i="0" u="none" strike="noStrike" kern="1200" cap="none" spc="0" normalizeH="0" baseline="0" noProof="0">
                <a:ln>
                  <a:noFill/>
                </a:ln>
                <a:solidFill>
                  <a:schemeClr val="tx1"/>
                </a:solidFill>
                <a:effectLst/>
                <a:uLnTx/>
                <a:uFillTx/>
                <a:latin typeface="+mn-lt"/>
                <a:ea typeface="+mn-ea"/>
                <a:cs typeface="+mn-cs"/>
              </a:rPr>
              <a:t>也就是一个点改进过其它的点之后，过了一段时间可能本身被改进，于是再次用来改进其它的点，这样反复迭代下去。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判断有无负环：如果某个点进入队列的次数超过</a:t>
            </a:r>
            <a:r>
              <a:rPr kumimoji="0" lang="en-US" altLang="zh-CN" sz="3200" b="0" i="0" u="none" strike="noStrike" kern="1200" cap="none" spc="0" normalizeH="0" baseline="0" noProof="0">
                <a:ln>
                  <a:noFill/>
                </a:ln>
                <a:solidFill>
                  <a:schemeClr val="tx1"/>
                </a:solidFill>
                <a:effectLst/>
                <a:uLnTx/>
                <a:uFillTx/>
                <a:latin typeface="+mn-lt"/>
                <a:ea typeface="+mn-ea"/>
                <a:cs typeface="+mn-cs"/>
              </a:rPr>
              <a:t>V</a:t>
            </a:r>
            <a:r>
              <a:rPr kumimoji="0" lang="zh-CN" altLang="en-US" sz="3200" b="0" i="0" u="none" strike="noStrike" kern="1200" cap="none" spc="0" normalizeH="0" baseline="0" noProof="0">
                <a:ln>
                  <a:noFill/>
                </a:ln>
                <a:solidFill>
                  <a:schemeClr val="tx1"/>
                </a:solidFill>
                <a:effectLst/>
                <a:uLnTx/>
                <a:uFillTx/>
                <a:latin typeface="+mn-lt"/>
                <a:ea typeface="+mn-ea"/>
                <a:cs typeface="+mn-cs"/>
              </a:rPr>
              <a:t>次则存在负环（</a:t>
            </a:r>
            <a:r>
              <a:rPr kumimoji="0" lang="en-US" altLang="zh-CN" sz="3200" b="0" i="0" u="none" strike="noStrike" kern="1200" cap="none" spc="0" normalizeH="0" baseline="0" noProof="0">
                <a:ln>
                  <a:noFill/>
                </a:ln>
                <a:solidFill>
                  <a:schemeClr val="tx1"/>
                </a:solidFill>
                <a:effectLst/>
                <a:uLnTx/>
                <a:uFillTx/>
                <a:latin typeface="+mn-lt"/>
                <a:ea typeface="+mn-ea"/>
                <a:cs typeface="+mn-cs"/>
              </a:rPr>
              <a:t>SPFA</a:t>
            </a:r>
            <a:r>
              <a:rPr kumimoji="0" lang="zh-CN" altLang="en-US" sz="3200" b="0" i="0" u="none" strike="noStrike" kern="1200" cap="none" spc="0" normalizeH="0" baseline="0" noProof="0">
                <a:ln>
                  <a:noFill/>
                </a:ln>
                <a:solidFill>
                  <a:schemeClr val="tx1"/>
                </a:solidFill>
                <a:effectLst/>
                <a:uLnTx/>
                <a:uFillTx/>
                <a:latin typeface="+mn-lt"/>
                <a:ea typeface="+mn-ea"/>
                <a:cs typeface="+mn-cs"/>
              </a:rPr>
              <a:t>无法处理带负环的图</a:t>
            </a: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a:xfrm>
            <a:off x="524510" y="116205"/>
            <a:ext cx="9686290" cy="791845"/>
          </a:xfrm>
        </p:spPr>
        <p:txBody>
          <a:bodyPr vert="horz" wrap="square" lIns="91440" tIns="45720" rIns="91440" bIns="45720" anchor="ctr" anchorCtr="0"/>
          <a:p>
            <a:pPr eaLnBrk="1" hangingPunct="1"/>
            <a:r>
              <a:rPr lang="zh-CN" altLang="en-US" dirty="0"/>
              <a:t>树和图</a:t>
            </a:r>
            <a:endParaRPr lang="zh-CN" altLang="en-US" dirty="0"/>
          </a:p>
        </p:txBody>
      </p:sp>
      <p:sp>
        <p:nvSpPr>
          <p:cNvPr id="6147" name="内容占位符 2"/>
          <p:cNvSpPr>
            <a:spLocks noGrp="1"/>
          </p:cNvSpPr>
          <p:nvPr>
            <p:ph idx="1"/>
          </p:nvPr>
        </p:nvSpPr>
        <p:spPr>
          <a:xfrm>
            <a:off x="637540" y="3642995"/>
            <a:ext cx="10763885" cy="3030220"/>
          </a:xfrm>
        </p:spPr>
        <p:txBody>
          <a:bodyPr vert="horz" wrap="square" lIns="91440" tIns="45720" rIns="91440" bIns="45720" anchor="t" anchorCtr="0"/>
          <a:p>
            <a:pPr eaLnBrk="1" hangingPunct="1"/>
            <a:r>
              <a:rPr lang="zh-CN" altLang="en-US" sz="2800" dirty="0"/>
              <a:t>树是一种“层次”关系，图是“网络”关系</a:t>
            </a:r>
            <a:endParaRPr lang="en-US" altLang="zh-CN" sz="2800" dirty="0"/>
          </a:p>
          <a:p>
            <a:pPr eaLnBrk="1" hangingPunct="1"/>
            <a:r>
              <a:rPr lang="zh-CN" altLang="en-US" sz="2800" dirty="0"/>
              <a:t>树是图，图不一定是树，树是图的子集</a:t>
            </a:r>
            <a:endParaRPr lang="en-US" altLang="zh-CN" sz="2800" dirty="0"/>
          </a:p>
          <a:p>
            <a:pPr eaLnBrk="1" hangingPunct="1"/>
            <a:r>
              <a:rPr lang="zh-CN" altLang="en-US" sz="2800" dirty="0"/>
              <a:t>树有一个根节点，树有层次划分</a:t>
            </a:r>
            <a:endParaRPr lang="en-US" altLang="zh-CN" sz="2800" dirty="0"/>
          </a:p>
          <a:p>
            <a:pPr eaLnBrk="1" hangingPunct="1"/>
            <a:r>
              <a:rPr lang="zh-CN" altLang="en-US" sz="2800" dirty="0"/>
              <a:t>树中存在父子、兄弟关系，图中则没有，图中任意两个顶点都可能存在关系</a:t>
            </a:r>
            <a:endParaRPr lang="en-US" altLang="zh-CN" sz="2800" dirty="0"/>
          </a:p>
          <a:p>
            <a:pPr eaLnBrk="1" hangingPunct="1"/>
            <a:r>
              <a:rPr lang="zh-CN" altLang="en-US" sz="2800" dirty="0"/>
              <a:t>图中两个顶点之间可能存在多条路径</a:t>
            </a:r>
            <a:endParaRPr lang="zh-CN" altLang="en-US" sz="2800" dirty="0"/>
          </a:p>
        </p:txBody>
      </p:sp>
      <p:pic>
        <p:nvPicPr>
          <p:cNvPr id="6148" name="Picture 2" descr="http://pic002.cnblogs.com/img/yc_sunniwell/201006/2010062716530934.png"/>
          <p:cNvPicPr>
            <a:picLocks noChangeAspect="1"/>
          </p:cNvPicPr>
          <p:nvPr/>
        </p:nvPicPr>
        <p:blipFill>
          <a:blip r:embed="rId1"/>
          <a:stretch>
            <a:fillRect/>
          </a:stretch>
        </p:blipFill>
        <p:spPr>
          <a:xfrm>
            <a:off x="3071495" y="1015683"/>
            <a:ext cx="2703513" cy="2519362"/>
          </a:xfrm>
          <a:prstGeom prst="rect">
            <a:avLst/>
          </a:prstGeom>
          <a:noFill/>
          <a:ln w="9525">
            <a:noFill/>
          </a:ln>
        </p:spPr>
      </p:pic>
      <p:pic>
        <p:nvPicPr>
          <p:cNvPr id="6149" name="Picture 6" descr="http://web2.jnrp.cn/jbkc/sjjg/167.jpg"/>
          <p:cNvPicPr>
            <a:picLocks noChangeAspect="1"/>
          </p:cNvPicPr>
          <p:nvPr/>
        </p:nvPicPr>
        <p:blipFill>
          <a:blip r:embed="rId2"/>
          <a:stretch>
            <a:fillRect/>
          </a:stretch>
        </p:blipFill>
        <p:spPr>
          <a:xfrm>
            <a:off x="5775008" y="1410970"/>
            <a:ext cx="4102100" cy="2232025"/>
          </a:xfrm>
          <a:prstGeom prst="rect">
            <a:avLst/>
          </a:prstGeom>
          <a:noFill/>
          <a:ln w="9525">
            <a:noFill/>
          </a:ln>
        </p:spPr>
      </p:pic>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1"/>
          <p:cNvSpPr>
            <a:spLocks noGrp="1"/>
          </p:cNvSpPr>
          <p:nvPr>
            <p:ph type="title"/>
          </p:nvPr>
        </p:nvSpPr>
        <p:spPr>
          <a:xfrm>
            <a:off x="1981200" y="274638"/>
            <a:ext cx="8229600" cy="777875"/>
          </a:xfrm>
        </p:spPr>
        <p:txBody>
          <a:bodyPr vert="horz" wrap="square" lIns="91440" tIns="45720" rIns="91440" bIns="45720" anchor="ctr" anchorCtr="0"/>
          <a:p>
            <a:pPr eaLnBrk="1" hangingPunct="1"/>
            <a:r>
              <a:rPr lang="en-US" altLang="zh-CN" dirty="0"/>
              <a:t>SPFA</a:t>
            </a:r>
            <a:r>
              <a:rPr lang="zh-CN" altLang="en-US" dirty="0"/>
              <a:t>正确性证明</a:t>
            </a:r>
            <a:endParaRPr lang="zh-CN" altLang="en-US" dirty="0"/>
          </a:p>
        </p:txBody>
      </p:sp>
      <p:sp>
        <p:nvSpPr>
          <p:cNvPr id="3" name="内容占位符 2"/>
          <p:cNvSpPr>
            <a:spLocks noGrp="1"/>
          </p:cNvSpPr>
          <p:nvPr>
            <p:ph idx="1"/>
          </p:nvPr>
        </p:nvSpPr>
        <p:spPr>
          <a:xfrm>
            <a:off x="1981200" y="1052513"/>
            <a:ext cx="8229600" cy="5616575"/>
          </a:xfrm>
        </p:spPr>
        <p:txBody>
          <a:bodyPr vert="horz" wrap="square" lIns="91440" tIns="45720" rIns="91440" bIns="45720" numCol="1" rtlCol="0" anchor="t" anchorCtr="0" compatLnSpc="1">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a:ln>
                  <a:noFill/>
                </a:ln>
                <a:solidFill>
                  <a:srgbClr val="FF0000"/>
                </a:solidFill>
                <a:effectLst/>
                <a:uLnTx/>
                <a:uFillTx/>
                <a:latin typeface="+mn-lt"/>
                <a:ea typeface="+mn-ea"/>
                <a:cs typeface="+mn-cs"/>
              </a:rPr>
              <a:t>定理: 只要最短路径存在，上述SPFA算法必定能求出最小值。</a:t>
            </a:r>
            <a:r>
              <a:rPr kumimoji="0" lang="zh-CN" altLang="en-US" sz="3200" b="0" i="0" u="none" strike="noStrike" kern="1200" cap="none" spc="0" normalizeH="0" baseline="0" noProof="0">
                <a:ln>
                  <a:noFill/>
                </a:ln>
                <a:solidFill>
                  <a:schemeClr val="tx1"/>
                </a:solidFill>
                <a:effectLst/>
                <a:uLnTx/>
                <a:uFillTx/>
                <a:latin typeface="+mn-lt"/>
                <a:ea typeface="+mn-ea"/>
                <a:cs typeface="+mn-cs"/>
              </a:rPr>
              <a:t> </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证</a:t>
            </a:r>
            <a:r>
              <a:rPr kumimoji="0" lang="zh-CN" altLang="en-US" sz="3200" b="1" i="0" u="none" strike="noStrike" kern="1200" cap="none" spc="0" normalizeH="0" baseline="0" noProof="0">
                <a:ln>
                  <a:noFill/>
                </a:ln>
                <a:solidFill>
                  <a:schemeClr val="tx1"/>
                </a:solidFill>
                <a:effectLst/>
                <a:uLnTx/>
                <a:uFillTx/>
                <a:latin typeface="+mn-lt"/>
                <a:ea typeface="+mn-ea"/>
                <a:cs typeface="+mn-cs"/>
              </a:rPr>
              <a:t>明：</a:t>
            </a:r>
            <a:endParaRPr kumimoji="0" lang="zh-CN" altLang="en-US" sz="3200" b="1"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每</a:t>
            </a:r>
            <a:r>
              <a:rPr kumimoji="0" lang="zh-CN" altLang="en-US" sz="3200" b="1" i="0" u="none" strike="noStrike" kern="1200" cap="none" spc="0" normalizeH="0" baseline="0" noProof="0">
                <a:ln>
                  <a:noFill/>
                </a:ln>
                <a:solidFill>
                  <a:schemeClr val="tx1"/>
                </a:solidFill>
                <a:effectLst/>
                <a:uLnTx/>
                <a:uFillTx/>
                <a:latin typeface="+mn-lt"/>
                <a:ea typeface="+mn-ea"/>
                <a:cs typeface="+mn-cs"/>
              </a:rPr>
              <a:t>次将点放入队尾，都是经过松弛操作达到的。换言之，每次的优化将会有某个点v的最短路径估计值d</a:t>
            </a:r>
            <a:r>
              <a:rPr kumimoji="0" lang="en-US" altLang="zh-CN" sz="3200" b="1" i="0" u="none" strike="noStrike" kern="1200" cap="none" spc="0" normalizeH="0" baseline="0" noProof="0">
                <a:ln>
                  <a:noFill/>
                </a:ln>
                <a:solidFill>
                  <a:schemeClr val="tx1"/>
                </a:solidFill>
                <a:effectLst/>
                <a:uLnTx/>
                <a:uFillTx/>
                <a:latin typeface="+mn-lt"/>
                <a:ea typeface="+mn-ea"/>
                <a:cs typeface="+mn-cs"/>
              </a:rPr>
              <a:t>(</a:t>
            </a:r>
            <a:r>
              <a:rPr kumimoji="0" lang="zh-CN" altLang="en-US" sz="3200" b="1" i="0" u="none" strike="noStrike" kern="1200" cap="none" spc="0" normalizeH="0" baseline="0" noProof="0">
                <a:ln>
                  <a:noFill/>
                </a:ln>
                <a:solidFill>
                  <a:schemeClr val="tx1"/>
                </a:solidFill>
                <a:effectLst/>
                <a:uLnTx/>
                <a:uFillTx/>
                <a:latin typeface="+mn-lt"/>
                <a:ea typeface="+mn-ea"/>
                <a:cs typeface="+mn-cs"/>
              </a:rPr>
              <a:t>v</a:t>
            </a:r>
            <a:r>
              <a:rPr kumimoji="0" lang="en-US" altLang="zh-CN" sz="3200" b="1" i="0" u="none" strike="noStrike" kern="1200" cap="none" spc="0" normalizeH="0" baseline="0" noProof="0">
                <a:ln>
                  <a:noFill/>
                </a:ln>
                <a:solidFill>
                  <a:schemeClr val="tx1"/>
                </a:solidFill>
                <a:effectLst/>
                <a:uLnTx/>
                <a:uFillTx/>
                <a:latin typeface="+mn-lt"/>
                <a:ea typeface="+mn-ea"/>
                <a:cs typeface="+mn-cs"/>
              </a:rPr>
              <a:t>)</a:t>
            </a:r>
            <a:r>
              <a:rPr kumimoji="0" lang="zh-CN" altLang="en-US" sz="3200" b="1" i="0" u="none" strike="noStrike" kern="1200" cap="none" spc="0" normalizeH="0" baseline="0" noProof="0">
                <a:ln>
                  <a:noFill/>
                </a:ln>
                <a:solidFill>
                  <a:schemeClr val="tx1"/>
                </a:solidFill>
                <a:effectLst/>
                <a:uLnTx/>
                <a:uFillTx/>
                <a:latin typeface="+mn-lt"/>
                <a:ea typeface="+mn-ea"/>
                <a:cs typeface="+mn-cs"/>
              </a:rPr>
              <a:t>变小。所以算法的执行会使d越来越小。由于我们假定图中不存在负权回路，所以每个结点都有最短路径值。因此，算法不会无限执行下去，随着d值的逐渐变小，直到到达最短路径值时，算法结束，这时的最短路径估计值就是对应结点的最短路径值。（证毕</a:t>
            </a:r>
            <a:r>
              <a:rPr kumimoji="0" lang="zh-CN" altLang="en-US" sz="3200" b="1"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1"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zh-CN" altLang="en-US" sz="3200" b="1" i="0" u="none" strike="noStrike" kern="1200" cap="none" spc="0" normalizeH="0" baseline="0" noProof="0">
                <a:ln>
                  <a:noFill/>
                </a:ln>
                <a:solidFill>
                  <a:srgbClr val="FF0000"/>
                </a:solidFill>
                <a:effectLst/>
                <a:uLnTx/>
                <a:uFillTx/>
                <a:latin typeface="+mn-lt"/>
                <a:ea typeface="+mn-ea"/>
                <a:cs typeface="+mn-cs"/>
              </a:rPr>
              <a:t>期望的时间复杂度</a:t>
            </a:r>
            <a:r>
              <a:rPr kumimoji="0" lang="zh-CN" altLang="en-US" sz="3200" b="1" i="0" u="none" strike="noStrike" kern="1200" cap="none" spc="0" normalizeH="0" baseline="0" noProof="0" smtClean="0">
                <a:ln>
                  <a:noFill/>
                </a:ln>
                <a:solidFill>
                  <a:srgbClr val="FF0000"/>
                </a:solidFill>
                <a:effectLst/>
                <a:uLnTx/>
                <a:uFillTx/>
                <a:latin typeface="+mn-lt"/>
                <a:ea typeface="+mn-ea"/>
                <a:cs typeface="+mn-cs"/>
              </a:rPr>
              <a:t>O(k</a:t>
            </a:r>
            <a:r>
              <a:rPr kumimoji="0" lang="en-US" altLang="zh-CN" sz="3200" b="1" i="0" u="none" strike="noStrike" kern="1200" cap="none" spc="0" normalizeH="0" baseline="0" noProof="0" smtClean="0">
                <a:ln>
                  <a:noFill/>
                </a:ln>
                <a:solidFill>
                  <a:srgbClr val="FF0000"/>
                </a:solidFill>
                <a:effectLst/>
                <a:uLnTx/>
                <a:uFillTx/>
                <a:latin typeface="+mn-lt"/>
                <a:ea typeface="+mn-ea"/>
                <a:cs typeface="+mn-cs"/>
              </a:rPr>
              <a:t>E</a:t>
            </a:r>
            <a:r>
              <a:rPr kumimoji="0" lang="zh-CN" altLang="en-US" sz="3200" b="1" i="0" u="none" strike="noStrike" kern="1200" cap="none" spc="0" normalizeH="0" baseline="0" noProof="0" smtClean="0">
                <a:ln>
                  <a:noFill/>
                </a:ln>
                <a:solidFill>
                  <a:srgbClr val="FF0000"/>
                </a:solidFill>
                <a:effectLst/>
                <a:uLnTx/>
                <a:uFillTx/>
                <a:latin typeface="+mn-lt"/>
                <a:ea typeface="+mn-ea"/>
                <a:cs typeface="+mn-cs"/>
              </a:rPr>
              <a:t>)， </a:t>
            </a:r>
            <a:r>
              <a:rPr kumimoji="0" lang="zh-CN" altLang="en-US" sz="3200" b="1" i="0" u="none" strike="noStrike" kern="1200" cap="none" spc="0" normalizeH="0" baseline="0" noProof="0">
                <a:ln>
                  <a:noFill/>
                </a:ln>
                <a:solidFill>
                  <a:srgbClr val="FF0000"/>
                </a:solidFill>
                <a:effectLst/>
                <a:uLnTx/>
                <a:uFillTx/>
                <a:latin typeface="+mn-lt"/>
                <a:ea typeface="+mn-ea"/>
                <a:cs typeface="+mn-cs"/>
              </a:rPr>
              <a:t>其中k为所有顶点进队的平均次数，可以证明k一般小于等于2。</a:t>
            </a:r>
            <a:endParaRPr kumimoji="0" lang="zh-CN" altLang="en-US" sz="3200" b="1" i="0" u="none" strike="noStrike" kern="1200" cap="none" spc="0" normalizeH="0" baseline="0" noProof="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endParaRPr kumimoji="0" lang="zh-CN" altLang="en-US" sz="3200" b="1"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48130" y="925195"/>
            <a:ext cx="9107805" cy="5933440"/>
          </a:xfrm>
        </p:spPr>
        <p:txBody>
          <a:bodyPr vert="horz" wrap="square" lIns="91440" tIns="45720" rIns="91440" bIns="45720" numCol="1" rtlCol="0" anchor="t" anchorCtr="0" compatLnSpc="1">
            <a:normAutofit fontScale="70000" lnSpcReduction="20000"/>
          </a:bodyPr>
          <a:lstStyle/>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int SPFA</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Push_Queue(s);</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While(</a:t>
            </a:r>
            <a:r>
              <a:rPr kumimoji="0" lang="zh-CN" altLang="en-US" sz="3200" b="1" i="0" u="none" strike="noStrike" kern="1200" cap="none" spc="0" normalizeH="0" baseline="0" noProof="0" smtClean="0">
                <a:ln>
                  <a:noFill/>
                </a:ln>
                <a:solidFill>
                  <a:srgbClr val="FF0000"/>
                </a:solidFill>
                <a:effectLst/>
                <a:uLnTx/>
                <a:uFillTx/>
                <a:latin typeface="+mn-lt"/>
                <a:ea typeface="+mn-ea"/>
                <a:cs typeface="+mn-cs"/>
              </a:rPr>
              <a:t>队不空</a:t>
            </a: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u=Pop_Queue;</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For </a:t>
            </a:r>
            <a:r>
              <a:rPr kumimoji="0" lang="en-US" altLang="zh-CN" sz="3200" b="0" i="0" u="none" strike="noStrike" kern="1200" cap="none" spc="0" normalizeH="0" baseline="0" noProof="0">
                <a:ln>
                  <a:noFill/>
                </a:ln>
                <a:solidFill>
                  <a:schemeClr val="tx1"/>
                </a:solidFill>
                <a:effectLst/>
                <a:uLnTx/>
                <a:uFillTx/>
                <a:latin typeface="+mn-lt"/>
                <a:ea typeface="+mn-ea"/>
                <a:cs typeface="+mn-cs"/>
              </a:rPr>
              <a:t>each edge(u,v</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1" i="0" u="none" strike="noStrike" kern="1200" cap="none" spc="0" normalizeH="0" baseline="0" noProof="0">
                <a:ln>
                  <a:noFill/>
                </a:ln>
                <a:solidFill>
                  <a:srgbClr val="FF0000"/>
                </a:solidFill>
                <a:effectLst/>
                <a:uLnTx/>
                <a:uFillTx/>
                <a:latin typeface="+mn-lt"/>
                <a:ea typeface="+mn-ea"/>
                <a:cs typeface="+mn-cs"/>
              </a:rPr>
              <a:t>relaxed</a:t>
            </a:r>
            <a:r>
              <a:rPr kumimoji="0" lang="en-US" altLang="zh-CN" sz="3200" b="0" i="0" u="none" strike="noStrike" kern="1200" cap="none" spc="0" normalizeH="0" baseline="0" noProof="0">
                <a:ln>
                  <a:noFill/>
                </a:ln>
                <a:solidFill>
                  <a:schemeClr val="tx1"/>
                </a:solidFill>
                <a:effectLst/>
                <a:uLnTx/>
                <a:uFillTx/>
                <a:latin typeface="+mn-lt"/>
                <a:ea typeface="+mn-ea"/>
                <a:cs typeface="+mn-cs"/>
              </a:rPr>
              <a:t>=relax(u,v,w)</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If(</a:t>
            </a:r>
            <a:r>
              <a:rPr kumimoji="0" lang="en-US" altLang="zh-CN" sz="3200" b="1" i="0" u="none" strike="noStrike" kern="1200" cap="none" spc="0" normalizeH="0" baseline="0" noProof="0" smtClean="0">
                <a:ln>
                  <a:noFill/>
                </a:ln>
                <a:solidFill>
                  <a:srgbClr val="FF0000"/>
                </a:solidFill>
                <a:effectLst/>
                <a:uLnTx/>
                <a:uFillTx/>
                <a:latin typeface="+mn-lt"/>
                <a:ea typeface="+mn-ea"/>
                <a:cs typeface="+mn-cs"/>
              </a:rPr>
              <a:t>relaxed</a:t>
            </a: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If(</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v </a:t>
            </a:r>
            <a:r>
              <a:rPr kumimoji="0" lang="en-US" altLang="zh-CN" sz="3200" b="1" i="0" u="none" strike="noStrike" kern="1200" cap="none" spc="0" normalizeH="0" baseline="0" noProof="0">
                <a:ln>
                  <a:noFill/>
                </a:ln>
                <a:solidFill>
                  <a:schemeClr val="tx1"/>
                </a:solidFill>
                <a:effectLst/>
                <a:uLnTx/>
                <a:uFillTx/>
                <a:latin typeface="+mn-lt"/>
                <a:ea typeface="+mn-ea"/>
                <a:cs typeface="+mn-cs"/>
              </a:rPr>
              <a:t>is not in queue</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a:t>
            </a:r>
            <a:r>
              <a:rPr lang="en-US" altLang="zh-CN" sz="3200" kern="1200" noProof="0">
                <a:ln>
                  <a:noFill/>
                </a:ln>
                <a:effectLst/>
                <a:uLnTx/>
                <a:uFillTx/>
                <a:latin typeface="+mn-lt"/>
                <a:ea typeface="+mn-ea"/>
                <a:sym typeface="+mn-ea"/>
              </a:rPr>
              <a:t>{ </a:t>
            </a:r>
            <a:r>
              <a:rPr kumimoji="0" lang="en-US" altLang="zh-CN" sz="2900" b="1" i="0" u="none" strike="noStrike" kern="1200" cap="none" spc="0" normalizeH="0" baseline="0" noProof="0" smtClean="0">
                <a:ln>
                  <a:noFill/>
                </a:ln>
                <a:solidFill>
                  <a:srgbClr val="006600"/>
                </a:solidFill>
                <a:effectLst/>
                <a:uLnTx/>
                <a:uFillTx/>
                <a:latin typeface="+mn-lt"/>
                <a:ea typeface="+mn-ea"/>
                <a:cs typeface="+mn-cs"/>
              </a:rPr>
              <a:t>//</a:t>
            </a:r>
            <a:r>
              <a:rPr kumimoji="0" lang="zh-CN" altLang="en-US" sz="2900" b="1" i="0" u="none" strike="noStrike" kern="1200" cap="none" spc="0" normalizeH="0" baseline="0" noProof="0" smtClean="0">
                <a:ln>
                  <a:noFill/>
                </a:ln>
                <a:solidFill>
                  <a:srgbClr val="006600"/>
                </a:solidFill>
                <a:effectLst/>
                <a:uLnTx/>
                <a:uFillTx/>
                <a:latin typeface="+mn-lt"/>
                <a:ea typeface="+mn-ea"/>
                <a:cs typeface="+mn-cs"/>
              </a:rPr>
              <a:t>可以用</a:t>
            </a:r>
            <a:r>
              <a:rPr kumimoji="0" lang="en-US" altLang="zh-CN" sz="2900" b="1" i="0" u="none" strike="noStrike" kern="1200" cap="none" spc="0" normalizeH="0" baseline="0" noProof="0" smtClean="0">
                <a:ln>
                  <a:noFill/>
                </a:ln>
                <a:solidFill>
                  <a:srgbClr val="006600"/>
                </a:solidFill>
                <a:effectLst/>
                <a:uLnTx/>
                <a:uFillTx/>
                <a:latin typeface="+mn-lt"/>
                <a:ea typeface="+mn-ea"/>
                <a:cs typeface="+mn-cs"/>
              </a:rPr>
              <a:t>visit[]</a:t>
            </a:r>
            <a:r>
              <a:rPr kumimoji="0" lang="zh-CN" altLang="en-US" sz="2900" b="1" i="0" u="none" strike="noStrike" kern="1200" cap="none" spc="0" normalizeH="0" baseline="0" noProof="0" smtClean="0">
                <a:ln>
                  <a:noFill/>
                </a:ln>
                <a:solidFill>
                  <a:srgbClr val="006600"/>
                </a:solidFill>
                <a:effectLst/>
                <a:uLnTx/>
                <a:uFillTx/>
                <a:latin typeface="+mn-lt"/>
                <a:ea typeface="+mn-ea"/>
                <a:cs typeface="+mn-cs"/>
              </a:rPr>
              <a:t>标记</a:t>
            </a: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Push_Queue </a:t>
            </a:r>
            <a:r>
              <a:rPr kumimoji="0" lang="en-US" altLang="zh-CN" sz="3200" b="0" i="0" u="none" strike="noStrike" kern="1200" cap="none" spc="0" normalizeH="0" baseline="0" noProof="0">
                <a:ln>
                  <a:noFill/>
                </a:ln>
                <a:solidFill>
                  <a:schemeClr val="tx1"/>
                </a:solidFill>
                <a:effectLst/>
                <a:uLnTx/>
                <a:uFillTx/>
                <a:latin typeface="+mn-lt"/>
                <a:ea typeface="+mn-ea"/>
                <a:cs typeface="+mn-cs"/>
              </a:rPr>
              <a:t>(v);</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         If(</a:t>
            </a: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v </a:t>
            </a:r>
            <a:r>
              <a:rPr kumimoji="0" lang="en-US" altLang="zh-CN" sz="3200" b="1" i="0" u="none" strike="noStrike" kern="1200" cap="none" spc="0" normalizeH="0" baseline="0" noProof="0">
                <a:ln>
                  <a:noFill/>
                </a:ln>
                <a:solidFill>
                  <a:schemeClr val="tx1"/>
                </a:solidFill>
                <a:effectLst/>
                <a:uLnTx/>
                <a:uFillTx/>
                <a:latin typeface="+mn-lt"/>
                <a:ea typeface="+mn-ea"/>
                <a:cs typeface="+mn-cs"/>
              </a:rPr>
              <a:t>has been in Queue for N times</a:t>
            </a: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r>
              <a:rPr kumimoji="0" lang="en-US" altLang="zh-CN" sz="2900" b="0" i="0" u="none" strike="noStrike" kern="1200" cap="none" spc="0" normalizeH="0" baseline="0" noProof="0" smtClean="0">
                <a:ln>
                  <a:noFill/>
                </a:ln>
                <a:solidFill>
                  <a:schemeClr val="tx1"/>
                </a:solidFill>
                <a:effectLst/>
                <a:uLnTx/>
                <a:uFillTx/>
                <a:latin typeface="+mn-lt"/>
                <a:ea typeface="+mn-ea"/>
                <a:cs typeface="+mn-cs"/>
              </a:rPr>
              <a:t>Contain </a:t>
            </a:r>
            <a:r>
              <a:rPr kumimoji="0" lang="en-US" altLang="zh-CN" sz="2900" b="0" i="0" u="none" strike="noStrike" kern="1200" cap="none" spc="0" normalizeH="0" baseline="0" noProof="0">
                <a:ln>
                  <a:noFill/>
                </a:ln>
                <a:solidFill>
                  <a:schemeClr val="tx1"/>
                </a:solidFill>
                <a:effectLst/>
                <a:uLnTx/>
                <a:uFillTx/>
                <a:latin typeface="+mn-lt"/>
                <a:ea typeface="+mn-ea"/>
                <a:cs typeface="+mn-cs"/>
              </a:rPr>
              <a:t>a negative cycle and return</a:t>
            </a:r>
            <a:endParaRPr kumimoji="0" lang="en-US" altLang="zh-CN" sz="29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a:t>
            </a:r>
            <a:endParaRPr kumimoji="0" lang="en-US" altLang="zh-CN" sz="3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9091" name="标题 1"/>
          <p:cNvSpPr>
            <a:spLocks noGrp="1"/>
          </p:cNvSpPr>
          <p:nvPr>
            <p:ph type="title"/>
          </p:nvPr>
        </p:nvSpPr>
        <p:spPr>
          <a:xfrm>
            <a:off x="4440238" y="274638"/>
            <a:ext cx="5770562" cy="777875"/>
          </a:xfrm>
        </p:spPr>
        <p:txBody>
          <a:bodyPr vert="horz" wrap="square" lIns="91440" tIns="45720" rIns="91440" bIns="45720" anchor="ctr" anchorCtr="0"/>
          <a:p>
            <a:pPr eaLnBrk="1" hangingPunct="1"/>
            <a:r>
              <a:rPr lang="en-US" altLang="zh-CN" sz="3600" dirty="0"/>
              <a:t>SPFA</a:t>
            </a:r>
            <a:r>
              <a:rPr lang="zh-CN" altLang="en-US" sz="3600" dirty="0"/>
              <a:t>算法伪代码</a:t>
            </a:r>
            <a:r>
              <a:rPr lang="en-US" altLang="zh-CN" sz="3600" dirty="0"/>
              <a:t>(O(kE))</a:t>
            </a:r>
            <a:endParaRPr lang="zh-CN" altLang="en-US" sz="3600" dirty="0"/>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Picture 2"/>
          <p:cNvPicPr>
            <a:picLocks noChangeAspect="1"/>
          </p:cNvPicPr>
          <p:nvPr/>
        </p:nvPicPr>
        <p:blipFill>
          <a:blip r:embed="rId1"/>
          <a:stretch>
            <a:fillRect/>
          </a:stretch>
        </p:blipFill>
        <p:spPr>
          <a:xfrm>
            <a:off x="6600825" y="438150"/>
            <a:ext cx="3795713" cy="3076575"/>
          </a:xfrm>
          <a:prstGeom prst="rect">
            <a:avLst/>
          </a:prstGeom>
          <a:noFill/>
          <a:ln w="9525">
            <a:noFill/>
          </a:ln>
        </p:spPr>
      </p:pic>
      <p:sp>
        <p:nvSpPr>
          <p:cNvPr id="90115" name="Text Box 3"/>
          <p:cNvSpPr txBox="1"/>
          <p:nvPr/>
        </p:nvSpPr>
        <p:spPr>
          <a:xfrm>
            <a:off x="1814513" y="581025"/>
            <a:ext cx="3778250" cy="95313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dirty="0">
                <a:latin typeface="Arial" panose="020B0604020202020204" pitchFamily="34" charset="0"/>
                <a:ea typeface="宋体" panose="02010600030101010101" pitchFamily="2" charset="-122"/>
              </a:rPr>
              <a:t>图示：</a:t>
            </a:r>
            <a:endParaRPr lang="zh-CN" altLang="en-US" sz="2800" dirty="0">
              <a:latin typeface="Arial" panose="020B0604020202020204" pitchFamily="34" charset="0"/>
              <a:ea typeface="宋体" panose="02010600030101010101" pitchFamily="2" charset="-122"/>
            </a:endParaRPr>
          </a:p>
          <a:p>
            <a:pPr marL="0" lvl="0" indent="0" eaLnBrk="1" hangingPunct="1">
              <a:spcBef>
                <a:spcPct val="0"/>
              </a:spcBef>
              <a:buClrTx/>
              <a:buSzTx/>
              <a:buFontTx/>
              <a:buNone/>
            </a:pPr>
            <a:r>
              <a:rPr lang="zh-CN" altLang="en-US" sz="2800" dirty="0">
                <a:latin typeface="Arial" panose="020B0604020202020204" pitchFamily="34" charset="0"/>
                <a:ea typeface="宋体" panose="02010600030101010101" pitchFamily="2" charset="-122"/>
              </a:rPr>
              <a:t>求右图a到g的最短路径</a:t>
            </a:r>
            <a:endParaRPr lang="zh-CN" altLang="en-US" sz="2800" dirty="0">
              <a:latin typeface="Arial" panose="020B0604020202020204" pitchFamily="34" charset="0"/>
              <a:ea typeface="宋体" panose="02010600030101010101" pitchFamily="2" charset="-122"/>
            </a:endParaRPr>
          </a:p>
        </p:txBody>
      </p:sp>
      <p:graphicFrame>
        <p:nvGraphicFramePr>
          <p:cNvPr id="9221" name="表格 9220"/>
          <p:cNvGraphicFramePr/>
          <p:nvPr/>
        </p:nvGraphicFramePr>
        <p:xfrm>
          <a:off x="1912938" y="2819400"/>
          <a:ext cx="4951095" cy="1104900"/>
        </p:xfrm>
        <a:graphic>
          <a:graphicData uri="http://schemas.openxmlformats.org/drawingml/2006/table">
            <a:tbl>
              <a:tblPr/>
              <a:tblGrid>
                <a:gridCol w="619125"/>
                <a:gridCol w="619125"/>
                <a:gridCol w="619125"/>
                <a:gridCol w="618490"/>
                <a:gridCol w="618490"/>
                <a:gridCol w="619125"/>
                <a:gridCol w="617855"/>
                <a:gridCol w="619760"/>
              </a:tblGrid>
              <a:tr h="583142">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1758">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L="91446" marR="91446" marT="46038" marB="4603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90145" name="Text Box 64"/>
          <p:cNvSpPr txBox="1"/>
          <p:nvPr/>
        </p:nvSpPr>
        <p:spPr>
          <a:xfrm>
            <a:off x="1912938" y="4213225"/>
            <a:ext cx="3001962" cy="52197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latin typeface="Arial" panose="020B0604020202020204" pitchFamily="34" charset="0"/>
                <a:ea typeface="宋体" panose="02010600030101010101" pitchFamily="2" charset="-122"/>
              </a:rPr>
              <a:t>源点a入队　</a:t>
            </a:r>
            <a:endParaRPr lang="zh-CN" altLang="en-US" sz="2800" b="1" dirty="0">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1912938" y="4884738"/>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rPr>
                        <a:t>a</a:t>
                      </a: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8" name="Picture 2"/>
          <p:cNvPicPr>
            <a:picLocks noChangeAspect="1"/>
          </p:cNvPicPr>
          <p:nvPr/>
        </p:nvPicPr>
        <p:blipFill>
          <a:blip r:embed="rId1"/>
          <a:stretch>
            <a:fillRect/>
          </a:stretch>
        </p:blipFill>
        <p:spPr>
          <a:xfrm>
            <a:off x="4244975" y="319088"/>
            <a:ext cx="3960813" cy="2789237"/>
          </a:xfrm>
          <a:prstGeom prst="rect">
            <a:avLst/>
          </a:prstGeom>
          <a:noFill/>
          <a:ln w="9525">
            <a:noFill/>
          </a:ln>
        </p:spPr>
      </p:pic>
      <p:sp>
        <p:nvSpPr>
          <p:cNvPr id="91139" name="Text Box 64"/>
          <p:cNvSpPr txBox="1"/>
          <p:nvPr/>
        </p:nvSpPr>
        <p:spPr>
          <a:xfrm>
            <a:off x="2095500" y="3108325"/>
            <a:ext cx="80010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dirty="0">
                <a:latin typeface="Arial" panose="020B0604020202020204" pitchFamily="34" charset="0"/>
                <a:ea typeface="宋体" panose="02010600030101010101" pitchFamily="2" charset="-122"/>
              </a:rPr>
              <a:t>      队首元素（a）出队，对以a为起始点的所有边的终点依次进行松弛操作（此处有b,c,d三个点）：</a:t>
            </a:r>
            <a:endParaRPr lang="zh-CN" altLang="en-US" sz="2400" dirty="0">
              <a:latin typeface="Arial" panose="020B0604020202020204" pitchFamily="34" charset="0"/>
              <a:ea typeface="宋体" panose="02010600030101010101" pitchFamily="2" charset="-122"/>
            </a:endParaRPr>
          </a:p>
        </p:txBody>
      </p:sp>
      <p:graphicFrame>
        <p:nvGraphicFramePr>
          <p:cNvPr id="9251" name="表格 9250"/>
          <p:cNvGraphicFramePr/>
          <p:nvPr/>
        </p:nvGraphicFramePr>
        <p:xfrm>
          <a:off x="2871788" y="4094163"/>
          <a:ext cx="4671695" cy="1050925"/>
        </p:xfrm>
        <a:graphic>
          <a:graphicData uri="http://schemas.openxmlformats.org/drawingml/2006/table">
            <a:tbl>
              <a:tblPr/>
              <a:tblGrid>
                <a:gridCol w="584200"/>
                <a:gridCol w="584200"/>
                <a:gridCol w="584200"/>
                <a:gridCol w="583565"/>
                <a:gridCol w="584200"/>
                <a:gridCol w="584200"/>
                <a:gridCol w="582930"/>
                <a:gridCol w="584200"/>
              </a:tblGrid>
              <a:tr h="520203">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2800" b="1">
                        <a:solidFill>
                          <a:srgbClr val="FFFFFF"/>
                        </a:solidFill>
                        <a:latin typeface="Calibri" panose="020F0502020204030204" pitchFamily="34" charset="0"/>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30722">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24</a:t>
                      </a:r>
                      <a:endParaRPr lang="en-US" altLang="zh-CN" sz="2800">
                        <a:solidFill>
                          <a:srgbClr val="FF0000"/>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8</a:t>
                      </a:r>
                      <a:endParaRPr lang="en-US" altLang="zh-CN" sz="2800">
                        <a:solidFill>
                          <a:srgbClr val="FF0000"/>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15</a:t>
                      </a:r>
                      <a:endParaRPr lang="en-US" altLang="zh-CN" sz="2800">
                        <a:solidFill>
                          <a:srgbClr val="FF0000"/>
                        </a:solidFill>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T="45900" marB="459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graphicFrame>
        <p:nvGraphicFramePr>
          <p:cNvPr id="2" name="表格 1"/>
          <p:cNvGraphicFramePr/>
          <p:nvPr/>
        </p:nvGraphicFramePr>
        <p:xfrm>
          <a:off x="2844800" y="5530850"/>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rPr>
                        <a:t>b</a:t>
                      </a: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rPr>
                        <a:t>c</a:t>
                      </a: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rPr>
                        <a:t>d</a:t>
                      </a: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Text Box 2"/>
          <p:cNvSpPr txBox="1"/>
          <p:nvPr/>
        </p:nvSpPr>
        <p:spPr>
          <a:xfrm>
            <a:off x="2068513" y="3017838"/>
            <a:ext cx="8054975"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队首元素b点出队，对以b为起始点的所有边的终点依次进行松弛操作（此处只有e点）：</a:t>
            </a:r>
            <a:endParaRPr lang="zh-CN" altLang="en-US" sz="2400" dirty="0">
              <a:latin typeface="Arial" panose="020B0604020202020204" pitchFamily="34" charset="0"/>
              <a:ea typeface="宋体" panose="02010600030101010101" pitchFamily="2" charset="-122"/>
            </a:endParaRPr>
          </a:p>
        </p:txBody>
      </p:sp>
      <p:graphicFrame>
        <p:nvGraphicFramePr>
          <p:cNvPr id="10243" name="表格 10242"/>
          <p:cNvGraphicFramePr/>
          <p:nvPr/>
        </p:nvGraphicFramePr>
        <p:xfrm>
          <a:off x="3519488" y="3903663"/>
          <a:ext cx="4673600" cy="1111250"/>
        </p:xfrm>
        <a:graphic>
          <a:graphicData uri="http://schemas.openxmlformats.org/drawingml/2006/table">
            <a:tbl>
              <a:tblPr/>
              <a:tblGrid>
                <a:gridCol w="584200"/>
                <a:gridCol w="584200"/>
                <a:gridCol w="584200"/>
                <a:gridCol w="584200"/>
                <a:gridCol w="584200"/>
                <a:gridCol w="584200"/>
                <a:gridCol w="584200"/>
                <a:gridCol w="584200"/>
              </a:tblGrid>
              <a:tr h="58178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947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24</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30</a:t>
                      </a:r>
                      <a:endParaRPr lang="en-US" altLang="zh-CN" sz="2800">
                        <a:solidFill>
                          <a:srgbClr val="FF0000"/>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pic>
        <p:nvPicPr>
          <p:cNvPr id="92192" name="Picture 2"/>
          <p:cNvPicPr>
            <a:picLocks noChangeAspect="1"/>
          </p:cNvPicPr>
          <p:nvPr/>
        </p:nvPicPr>
        <p:blipFill>
          <a:blip r:embed="rId1"/>
          <a:stretch>
            <a:fillRect/>
          </a:stretch>
        </p:blipFill>
        <p:spPr>
          <a:xfrm>
            <a:off x="4114800" y="188913"/>
            <a:ext cx="3960813" cy="2789237"/>
          </a:xfrm>
          <a:prstGeom prst="rect">
            <a:avLst/>
          </a:prstGeom>
          <a:noFill/>
          <a:ln w="9525">
            <a:noFill/>
          </a:ln>
        </p:spPr>
      </p:pic>
      <p:graphicFrame>
        <p:nvGraphicFramePr>
          <p:cNvPr id="2" name="表格 1"/>
          <p:cNvGraphicFramePr/>
          <p:nvPr/>
        </p:nvGraphicFramePr>
        <p:xfrm>
          <a:off x="2871788" y="5113338"/>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c</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d</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e</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ext Box 63"/>
          <p:cNvSpPr txBox="1"/>
          <p:nvPr/>
        </p:nvSpPr>
        <p:spPr>
          <a:xfrm>
            <a:off x="2151063" y="2935288"/>
            <a:ext cx="7813675"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队首元素c点出队，对以c为起始点的所有边的终点依次进行松弛操作（此处有e,f两个点）：</a:t>
            </a:r>
            <a:endParaRPr lang="zh-CN" altLang="en-US" sz="2400" dirty="0">
              <a:latin typeface="Arial" panose="020B0604020202020204" pitchFamily="34" charset="0"/>
              <a:ea typeface="宋体" panose="02010600030101010101" pitchFamily="2" charset="-122"/>
            </a:endParaRPr>
          </a:p>
        </p:txBody>
      </p:sp>
      <p:graphicFrame>
        <p:nvGraphicFramePr>
          <p:cNvPr id="10274" name="表格 10273"/>
          <p:cNvGraphicFramePr/>
          <p:nvPr/>
        </p:nvGraphicFramePr>
        <p:xfrm>
          <a:off x="3403600" y="3844925"/>
          <a:ext cx="4673600" cy="1111250"/>
        </p:xfrm>
        <a:graphic>
          <a:graphicData uri="http://schemas.openxmlformats.org/drawingml/2006/table">
            <a:tbl>
              <a:tblPr/>
              <a:tblGrid>
                <a:gridCol w="584200"/>
                <a:gridCol w="584200"/>
                <a:gridCol w="584200"/>
                <a:gridCol w="584200"/>
                <a:gridCol w="584200"/>
                <a:gridCol w="551180"/>
                <a:gridCol w="617220"/>
                <a:gridCol w="584200"/>
              </a:tblGrid>
              <a:tr h="580946">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30304">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24</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15</a:t>
                      </a:r>
                      <a:endParaRPr lang="en-US" altLang="zh-CN" sz="2800">
                        <a:solidFill>
                          <a:srgbClr val="FF0000"/>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11</a:t>
                      </a:r>
                      <a:endParaRPr lang="en-US" altLang="zh-CN" sz="2800">
                        <a:solidFill>
                          <a:srgbClr val="FF0000"/>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pic>
        <p:nvPicPr>
          <p:cNvPr id="93216" name="Picture 2"/>
          <p:cNvPicPr>
            <a:picLocks noChangeAspect="1"/>
          </p:cNvPicPr>
          <p:nvPr/>
        </p:nvPicPr>
        <p:blipFill>
          <a:blip r:embed="rId1"/>
          <a:stretch>
            <a:fillRect/>
          </a:stretch>
        </p:blipFill>
        <p:spPr>
          <a:xfrm>
            <a:off x="4114800" y="146050"/>
            <a:ext cx="3960813" cy="2789238"/>
          </a:xfrm>
          <a:prstGeom prst="rect">
            <a:avLst/>
          </a:prstGeom>
          <a:noFill/>
          <a:ln w="9525">
            <a:noFill/>
          </a:ln>
        </p:spPr>
      </p:pic>
      <p:graphicFrame>
        <p:nvGraphicFramePr>
          <p:cNvPr id="2" name="表格 1"/>
          <p:cNvGraphicFramePr/>
          <p:nvPr/>
        </p:nvGraphicFramePr>
        <p:xfrm>
          <a:off x="2871788" y="4956175"/>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d</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e</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f</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93237" name="文本框 2"/>
          <p:cNvSpPr txBox="1"/>
          <p:nvPr/>
        </p:nvSpPr>
        <p:spPr>
          <a:xfrm>
            <a:off x="2070100" y="5776913"/>
            <a:ext cx="8416925"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dirty="0">
                <a:latin typeface="Arial" panose="020B0604020202020204" pitchFamily="34" charset="0"/>
                <a:ea typeface="宋体" panose="02010600030101010101" pitchFamily="2" charset="-122"/>
              </a:rPr>
              <a:t>对边</a:t>
            </a:r>
            <a:r>
              <a:rPr lang="en-US" altLang="zh-CN" sz="2400" dirty="0">
                <a:latin typeface="Arial" panose="020B0604020202020204" pitchFamily="34" charset="0"/>
                <a:ea typeface="宋体" panose="02010600030101010101" pitchFamily="2" charset="-122"/>
              </a:rPr>
              <a:t>(c,e)</a:t>
            </a:r>
            <a:r>
              <a:rPr lang="zh-CN" altLang="en-US" sz="2400" dirty="0">
                <a:latin typeface="Arial" panose="020B0604020202020204" pitchFamily="34" charset="0"/>
                <a:ea typeface="宋体" panose="02010600030101010101" pitchFamily="2" charset="-122"/>
              </a:rPr>
              <a:t>进行松弛操作时，因为</a:t>
            </a:r>
            <a:r>
              <a:rPr lang="en-US" altLang="zh-CN" sz="2400" dirty="0">
                <a:latin typeface="Arial" panose="020B0604020202020204" pitchFamily="34" charset="0"/>
                <a:ea typeface="宋体" panose="02010600030101010101" pitchFamily="2" charset="-122"/>
              </a:rPr>
              <a:t>e</a:t>
            </a:r>
            <a:r>
              <a:rPr lang="zh-CN" altLang="en-US" sz="2400" dirty="0">
                <a:latin typeface="Arial" panose="020B0604020202020204" pitchFamily="34" charset="0"/>
                <a:ea typeface="宋体" panose="02010600030101010101" pitchFamily="2" charset="-122"/>
              </a:rPr>
              <a:t>本来就在队列中，不需重复入队。</a:t>
            </a:r>
            <a:endParaRPr lang="zh-CN" altLang="en-US" sz="2400" dirty="0">
              <a:latin typeface="Arial" panose="020B0604020202020204" pitchFamily="34" charset="0"/>
              <a:ea typeface="宋体" panose="02010600030101010101" pitchFamily="2" charset="-122"/>
            </a:endParaRPr>
          </a:p>
        </p:txBody>
      </p:sp>
    </p:spTree>
    <p:custDataLst>
      <p:tags r:id="rId2"/>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ext Box 2"/>
          <p:cNvSpPr txBox="1"/>
          <p:nvPr/>
        </p:nvSpPr>
        <p:spPr>
          <a:xfrm>
            <a:off x="1946275" y="3054350"/>
            <a:ext cx="8372475"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队首元素d点出队，对以d为起始点的所有边的终点依次进行松弛操作（此处只有g这个点）：</a:t>
            </a:r>
            <a:endParaRPr lang="zh-CN" altLang="en-US" sz="2400" dirty="0">
              <a:latin typeface="Arial" panose="020B0604020202020204" pitchFamily="34" charset="0"/>
              <a:ea typeface="宋体" panose="02010600030101010101" pitchFamily="2" charset="-122"/>
            </a:endParaRPr>
          </a:p>
        </p:txBody>
      </p:sp>
      <p:graphicFrame>
        <p:nvGraphicFramePr>
          <p:cNvPr id="11267" name="表格 11266"/>
          <p:cNvGraphicFramePr/>
          <p:nvPr/>
        </p:nvGraphicFramePr>
        <p:xfrm>
          <a:off x="3676650" y="3878263"/>
          <a:ext cx="4673600" cy="1111250"/>
        </p:xfrm>
        <a:graphic>
          <a:graphicData uri="http://schemas.openxmlformats.org/drawingml/2006/table">
            <a:tbl>
              <a:tblPr/>
              <a:tblGrid>
                <a:gridCol w="584200"/>
                <a:gridCol w="584200"/>
                <a:gridCol w="584200"/>
                <a:gridCol w="584200"/>
                <a:gridCol w="584200"/>
                <a:gridCol w="551180"/>
                <a:gridCol w="617220"/>
                <a:gridCol w="584200"/>
              </a:tblGrid>
              <a:tr h="580946">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30304">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24</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11</a:t>
                      </a:r>
                      <a:endParaRPr lang="en-US" altLang="zh-CN" sz="2800">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19</a:t>
                      </a:r>
                      <a:endParaRPr lang="en-US" altLang="zh-CN" sz="2800">
                        <a:solidFill>
                          <a:srgbClr val="FF0000"/>
                        </a:solidFill>
                        <a:latin typeface="Calibri" panose="020F0502020204030204" pitchFamily="34" charset="0"/>
                        <a:ea typeface="宋体" panose="02010600030101010101" pitchFamily="2" charset="-122"/>
                      </a:endParaRPr>
                    </a:p>
                  </a:txBody>
                  <a:tcPr marT="45864" marB="45864"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pic>
        <p:nvPicPr>
          <p:cNvPr id="94240" name="Picture 2"/>
          <p:cNvPicPr>
            <a:picLocks noChangeAspect="1"/>
          </p:cNvPicPr>
          <p:nvPr/>
        </p:nvPicPr>
        <p:blipFill>
          <a:blip r:embed="rId1"/>
          <a:stretch>
            <a:fillRect/>
          </a:stretch>
        </p:blipFill>
        <p:spPr>
          <a:xfrm>
            <a:off x="3876675" y="266700"/>
            <a:ext cx="3960813" cy="2787650"/>
          </a:xfrm>
          <a:prstGeom prst="rect">
            <a:avLst/>
          </a:prstGeom>
          <a:noFill/>
          <a:ln w="9525">
            <a:noFill/>
          </a:ln>
        </p:spPr>
      </p:pic>
      <p:graphicFrame>
        <p:nvGraphicFramePr>
          <p:cNvPr id="2" name="表格 1"/>
          <p:cNvGraphicFramePr/>
          <p:nvPr/>
        </p:nvGraphicFramePr>
        <p:xfrm>
          <a:off x="2871788" y="4956175"/>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e</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f</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g</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Text Box 63"/>
          <p:cNvSpPr txBox="1"/>
          <p:nvPr/>
        </p:nvSpPr>
        <p:spPr>
          <a:xfrm>
            <a:off x="1992313" y="3017838"/>
            <a:ext cx="8294687"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队首元素e点出队，对以e为起始点的所有边的终点依次进行松弛操作（此处只有g这个点）：</a:t>
            </a:r>
            <a:endParaRPr lang="zh-CN" altLang="en-US" sz="2400" dirty="0">
              <a:latin typeface="Arial" panose="020B0604020202020204" pitchFamily="34" charset="0"/>
              <a:ea typeface="宋体" panose="02010600030101010101" pitchFamily="2" charset="-122"/>
            </a:endParaRPr>
          </a:p>
        </p:txBody>
      </p:sp>
      <p:graphicFrame>
        <p:nvGraphicFramePr>
          <p:cNvPr id="11298" name="表格 11297"/>
          <p:cNvGraphicFramePr/>
          <p:nvPr/>
        </p:nvGraphicFramePr>
        <p:xfrm>
          <a:off x="3098800" y="3917950"/>
          <a:ext cx="4673600" cy="1111250"/>
        </p:xfrm>
        <a:graphic>
          <a:graphicData uri="http://schemas.openxmlformats.org/drawingml/2006/table">
            <a:tbl>
              <a:tblPr/>
              <a:tblGrid>
                <a:gridCol w="584200"/>
                <a:gridCol w="584200"/>
                <a:gridCol w="584200"/>
                <a:gridCol w="584200"/>
                <a:gridCol w="584200"/>
                <a:gridCol w="551180"/>
                <a:gridCol w="617220"/>
                <a:gridCol w="584200"/>
              </a:tblGrid>
              <a:tr h="58178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947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24</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11</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19</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pic>
        <p:nvPicPr>
          <p:cNvPr id="95264" name="Picture 2"/>
          <p:cNvPicPr>
            <a:picLocks noChangeAspect="1"/>
          </p:cNvPicPr>
          <p:nvPr/>
        </p:nvPicPr>
        <p:blipFill>
          <a:blip r:embed="rId1"/>
          <a:stretch>
            <a:fillRect/>
          </a:stretch>
        </p:blipFill>
        <p:spPr>
          <a:xfrm>
            <a:off x="4044950" y="153988"/>
            <a:ext cx="3960813" cy="2787650"/>
          </a:xfrm>
          <a:prstGeom prst="rect">
            <a:avLst/>
          </a:prstGeom>
          <a:noFill/>
          <a:ln w="9525">
            <a:noFill/>
          </a:ln>
        </p:spPr>
      </p:pic>
      <p:graphicFrame>
        <p:nvGraphicFramePr>
          <p:cNvPr id="2" name="表格 1"/>
          <p:cNvGraphicFramePr/>
          <p:nvPr/>
        </p:nvGraphicFramePr>
        <p:xfrm>
          <a:off x="2871788" y="4956175"/>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f</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g</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95285" name="文本框 2"/>
          <p:cNvSpPr txBox="1"/>
          <p:nvPr/>
        </p:nvSpPr>
        <p:spPr>
          <a:xfrm>
            <a:off x="2070100" y="5776913"/>
            <a:ext cx="8416925"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dirty="0">
                <a:latin typeface="Arial" panose="020B0604020202020204" pitchFamily="34" charset="0"/>
                <a:ea typeface="宋体" panose="02010600030101010101" pitchFamily="2" charset="-122"/>
              </a:rPr>
              <a:t>对边</a:t>
            </a:r>
            <a:r>
              <a:rPr lang="en-US" altLang="zh-CN" sz="2400" dirty="0">
                <a:latin typeface="Arial" panose="020B0604020202020204" pitchFamily="34" charset="0"/>
                <a:ea typeface="宋体" panose="02010600030101010101" pitchFamily="2" charset="-122"/>
              </a:rPr>
              <a:t>(e,g)</a:t>
            </a:r>
            <a:r>
              <a:rPr lang="zh-CN" altLang="en-US" sz="2400" dirty="0">
                <a:latin typeface="Arial" panose="020B0604020202020204" pitchFamily="34" charset="0"/>
                <a:ea typeface="宋体" panose="02010600030101010101" pitchFamily="2" charset="-122"/>
              </a:rPr>
              <a:t>进行松弛操作未成功，没有新结点入队。</a:t>
            </a:r>
            <a:endParaRPr lang="zh-CN" altLang="en-US" sz="2400" dirty="0">
              <a:latin typeface="Arial" panose="020B0604020202020204" pitchFamily="34" charset="0"/>
              <a:ea typeface="宋体" panose="02010600030101010101" pitchFamily="2" charset="-122"/>
            </a:endParaRPr>
          </a:p>
        </p:txBody>
      </p:sp>
    </p:spTree>
    <p:custDataLst>
      <p:tags r:id="rId2"/>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Text Box 2"/>
          <p:cNvSpPr txBox="1"/>
          <p:nvPr/>
        </p:nvSpPr>
        <p:spPr>
          <a:xfrm>
            <a:off x="1825625" y="2994025"/>
            <a:ext cx="8423275"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dirty="0">
                <a:latin typeface="Arial" panose="020B0604020202020204" pitchFamily="34" charset="0"/>
                <a:ea typeface="宋体" panose="02010600030101010101" pitchFamily="2" charset="-122"/>
              </a:rPr>
              <a:t>      </a:t>
            </a:r>
            <a:r>
              <a:rPr lang="zh-CN" altLang="en-US" sz="2400" dirty="0">
                <a:latin typeface="Arial" panose="020B0604020202020204" pitchFamily="34" charset="0"/>
                <a:ea typeface="宋体" panose="02010600030101010101" pitchFamily="2" charset="-122"/>
              </a:rPr>
              <a:t>队首元素f点出队，对以f为起始点的所有边的终点依次进行松弛操作（此处有d，e，g三个点）：</a:t>
            </a:r>
            <a:endParaRPr lang="zh-CN" altLang="en-US" sz="2400" dirty="0">
              <a:latin typeface="Arial" panose="020B0604020202020204" pitchFamily="34" charset="0"/>
              <a:ea typeface="宋体" panose="02010600030101010101" pitchFamily="2" charset="-122"/>
            </a:endParaRPr>
          </a:p>
        </p:txBody>
      </p:sp>
      <p:graphicFrame>
        <p:nvGraphicFramePr>
          <p:cNvPr id="12291" name="表格 12290"/>
          <p:cNvGraphicFramePr/>
          <p:nvPr/>
        </p:nvGraphicFramePr>
        <p:xfrm>
          <a:off x="3303588" y="3959225"/>
          <a:ext cx="4673600" cy="1111250"/>
        </p:xfrm>
        <a:graphic>
          <a:graphicData uri="http://schemas.openxmlformats.org/drawingml/2006/table">
            <a:tbl>
              <a:tblPr/>
              <a:tblGrid>
                <a:gridCol w="584200"/>
                <a:gridCol w="584200"/>
                <a:gridCol w="584200"/>
                <a:gridCol w="584200"/>
                <a:gridCol w="584200"/>
                <a:gridCol w="551180"/>
                <a:gridCol w="617220"/>
                <a:gridCol w="584200"/>
              </a:tblGrid>
              <a:tr h="58178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947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24</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13</a:t>
                      </a:r>
                      <a:endParaRPr lang="en-US" altLang="zh-CN" sz="2800">
                        <a:solidFill>
                          <a:srgbClr val="FF0000"/>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11</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14</a:t>
                      </a:r>
                      <a:endParaRPr lang="en-US" altLang="zh-CN" sz="2800">
                        <a:solidFill>
                          <a:srgbClr val="FF0000"/>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pic>
        <p:nvPicPr>
          <p:cNvPr id="96288" name="Picture 2"/>
          <p:cNvPicPr>
            <a:picLocks noChangeAspect="1"/>
          </p:cNvPicPr>
          <p:nvPr/>
        </p:nvPicPr>
        <p:blipFill>
          <a:blip r:embed="rId1"/>
          <a:stretch>
            <a:fillRect/>
          </a:stretch>
        </p:blipFill>
        <p:spPr>
          <a:xfrm>
            <a:off x="3865563" y="171450"/>
            <a:ext cx="3960812" cy="2789238"/>
          </a:xfrm>
          <a:prstGeom prst="rect">
            <a:avLst/>
          </a:prstGeom>
          <a:noFill/>
          <a:ln w="9525">
            <a:noFill/>
          </a:ln>
        </p:spPr>
      </p:pic>
      <p:graphicFrame>
        <p:nvGraphicFramePr>
          <p:cNvPr id="2" name="表格 1"/>
          <p:cNvGraphicFramePr/>
          <p:nvPr/>
        </p:nvGraphicFramePr>
        <p:xfrm>
          <a:off x="2871788" y="5027613"/>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g</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e</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Text Box 63"/>
          <p:cNvSpPr txBox="1"/>
          <p:nvPr/>
        </p:nvSpPr>
        <p:spPr>
          <a:xfrm>
            <a:off x="1936750" y="2962275"/>
            <a:ext cx="83185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dirty="0">
                <a:latin typeface="Arial" panose="020B0604020202020204" pitchFamily="34" charset="0"/>
                <a:ea typeface="宋体" panose="02010600030101010101" pitchFamily="2" charset="-122"/>
              </a:rPr>
              <a:t>队首元素g点出队，对以g为起始点的所有边的终点依次进行松弛操作（此处只有b点）：</a:t>
            </a:r>
            <a:endParaRPr lang="zh-CN" altLang="en-US" sz="2400" dirty="0">
              <a:latin typeface="Arial" panose="020B0604020202020204" pitchFamily="34" charset="0"/>
              <a:ea typeface="宋体" panose="02010600030101010101" pitchFamily="2" charset="-122"/>
            </a:endParaRPr>
          </a:p>
        </p:txBody>
      </p:sp>
      <p:graphicFrame>
        <p:nvGraphicFramePr>
          <p:cNvPr id="12322" name="表格 12321"/>
          <p:cNvGraphicFramePr/>
          <p:nvPr/>
        </p:nvGraphicFramePr>
        <p:xfrm>
          <a:off x="3263900" y="3784600"/>
          <a:ext cx="4673600" cy="1111250"/>
        </p:xfrm>
        <a:graphic>
          <a:graphicData uri="http://schemas.openxmlformats.org/drawingml/2006/table">
            <a:tbl>
              <a:tblPr/>
              <a:tblGrid>
                <a:gridCol w="584200"/>
                <a:gridCol w="584200"/>
                <a:gridCol w="584200"/>
                <a:gridCol w="584200"/>
                <a:gridCol w="584200"/>
                <a:gridCol w="551180"/>
                <a:gridCol w="617220"/>
                <a:gridCol w="584200"/>
              </a:tblGrid>
              <a:tr h="58178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endParaRPr lang="zh-CN" altLang="en-US" sz="3200" b="1">
                        <a:solidFill>
                          <a:srgbClr val="FFFFFF"/>
                        </a:solidFill>
                        <a:latin typeface="Calibri" panose="020F0502020204030204" pitchFamily="34" charset="0"/>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a</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b</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c</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d</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e</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f</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b="1">
                          <a:solidFill>
                            <a:srgbClr val="FFFFFF"/>
                          </a:solidFill>
                          <a:latin typeface="Calibri" panose="020F0502020204030204" pitchFamily="34" charset="0"/>
                          <a:ea typeface="宋体" panose="02010600030101010101" pitchFamily="2" charset="-122"/>
                        </a:rPr>
                        <a:t>g</a:t>
                      </a:r>
                      <a:endParaRPr lang="en-US" altLang="zh-CN" sz="2800" b="1">
                        <a:solidFill>
                          <a:srgbClr val="FFFFFF"/>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52947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d[i]</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0</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solidFill>
                            <a:srgbClr val="FF0000"/>
                          </a:solidFill>
                          <a:latin typeface="Calibri" panose="020F0502020204030204" pitchFamily="34" charset="0"/>
                          <a:ea typeface="宋体" panose="02010600030101010101" pitchFamily="2" charset="-122"/>
                        </a:rPr>
                        <a:t>17</a:t>
                      </a:r>
                      <a:endParaRPr lang="en-US" altLang="zh-CN" sz="2800">
                        <a:solidFill>
                          <a:srgbClr val="FF0000"/>
                        </a:solidFill>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8</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15</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13</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11</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Clr>
                          <a:srgbClr val="000000"/>
                        </a:buClr>
                        <a:buNone/>
                      </a:pPr>
                      <a:r>
                        <a:rPr lang="en-US" altLang="zh-CN" sz="2800">
                          <a:latin typeface="Calibri" panose="020F0502020204030204" pitchFamily="34" charset="0"/>
                          <a:ea typeface="宋体" panose="02010600030101010101" pitchFamily="2" charset="-122"/>
                        </a:rPr>
                        <a:t>14</a:t>
                      </a:r>
                      <a:endParaRPr lang="en-US" altLang="zh-CN" sz="2800">
                        <a:latin typeface="Calibri" panose="020F0502020204030204" pitchFamily="34" charset="0"/>
                        <a:ea typeface="宋体" panose="02010600030101010101" pitchFamily="2" charset="-122"/>
                      </a:endParaRPr>
                    </a:p>
                  </a:txBody>
                  <a:tcPr marT="45930" marB="4593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pic>
        <p:nvPicPr>
          <p:cNvPr id="97312" name="Picture 2"/>
          <p:cNvPicPr>
            <a:picLocks noChangeAspect="1"/>
          </p:cNvPicPr>
          <p:nvPr/>
        </p:nvPicPr>
        <p:blipFill>
          <a:blip r:embed="rId1"/>
          <a:stretch>
            <a:fillRect/>
          </a:stretch>
        </p:blipFill>
        <p:spPr>
          <a:xfrm>
            <a:off x="4060825" y="171450"/>
            <a:ext cx="3960813" cy="2789238"/>
          </a:xfrm>
          <a:prstGeom prst="rect">
            <a:avLst/>
          </a:prstGeom>
          <a:noFill/>
          <a:ln w="9525">
            <a:noFill/>
          </a:ln>
        </p:spPr>
      </p:pic>
      <p:graphicFrame>
        <p:nvGraphicFramePr>
          <p:cNvPr id="2" name="表格 1"/>
          <p:cNvGraphicFramePr/>
          <p:nvPr/>
        </p:nvGraphicFramePr>
        <p:xfrm>
          <a:off x="2871788" y="5027613"/>
          <a:ext cx="6448425" cy="584200"/>
        </p:xfrm>
        <a:graphic>
          <a:graphicData uri="http://schemas.openxmlformats.org/drawingml/2006/table">
            <a:tbl>
              <a:tblPr/>
              <a:tblGrid>
                <a:gridCol w="1038225"/>
                <a:gridCol w="836930"/>
                <a:gridCol w="786765"/>
                <a:gridCol w="685800"/>
                <a:gridCol w="683895"/>
                <a:gridCol w="806450"/>
                <a:gridCol w="804545"/>
                <a:gridCol w="805815"/>
              </a:tblGrid>
              <a:tr h="584200">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zh-CN" altLang="en-US" sz="3200">
                          <a:latin typeface="Calibri" panose="020F0502020204030204" pitchFamily="34" charset="0"/>
                        </a:rPr>
                        <a:t>队列</a:t>
                      </a: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e</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r>
                        <a:rPr lang="en-US" altLang="zh-CN" sz="3200">
                          <a:latin typeface="Calibri" panose="020F0502020204030204" pitchFamily="34" charset="0"/>
                          <a:sym typeface="+mn-ea"/>
                        </a:rPr>
                        <a:t>b</a:t>
                      </a: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sym typeface="+mn-ea"/>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en-US" altLang="zh-CN"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lr>
                          <a:schemeClr val="tx2"/>
                        </a:buClr>
                        <a:buSzPct val="50000"/>
                        <a:buFont typeface="Wingdings 2" panose="05020102010507070707" pitchFamily="18" charset="2"/>
                        <a:buChar char="ß"/>
                        <a:defRPr sz="2800" b="0" i="0" u="none" kern="1200" baseline="0">
                          <a:solidFill>
                            <a:schemeClr val="tx1"/>
                          </a:solidFill>
                          <a:latin typeface="Franklin Gothic Book" panose="020B0503020102020204" pitchFamily="2" charset="0"/>
                          <a:ea typeface="黑体" panose="02010609060101010101" pitchFamily="49"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spcBef>
                          <a:spcPct val="20000"/>
                        </a:spcBef>
                        <a:buClr>
                          <a:srgbClr val="000000"/>
                        </a:buClr>
                        <a:buNone/>
                      </a:pPr>
                      <a:endParaRPr lang="zh-CN" altLang="en-US" sz="3200">
                        <a:latin typeface="Calibri" panose="020F0502020204030204" pitchFamily="34" charset="0"/>
                      </a:endParaRPr>
                    </a:p>
                  </a:txBody>
                  <a:tcPr marL="91449" marR="91449" marT="45770" marB="4577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ustDataLst>
      <p:tags r:id="rId2"/>
    </p:custDataLst>
  </p:cSld>
  <p:clrMapOvr>
    <a:masterClrMapping/>
  </p:clrMapOvr>
</p:sld>
</file>

<file path=ppt/tags/tag1.xml><?xml version="1.0" encoding="utf-8"?>
<p:tagLst xmlns:p="http://schemas.openxmlformats.org/presentationml/2006/main">
  <p:tag name="KSO_WM_TEMPLATE_CATEGORY" val="custom"/>
  <p:tag name="KSO_WM_TEMPLATE_INDEX" val="44"/>
</p:tagLst>
</file>

<file path=ppt/tags/tag10.xml><?xml version="1.0" encoding="utf-8"?>
<p:tagLst xmlns:p="http://schemas.openxmlformats.org/presentationml/2006/main">
  <p:tag name="KSO_WM_TEMPLATE_CATEGORY" val="custom"/>
  <p:tag name="KSO_WM_TEMPLATE_INDEX" val="44"/>
</p:tagLst>
</file>

<file path=ppt/tags/tag100.xml><?xml version="1.0" encoding="utf-8"?>
<p:tagLst xmlns:p="http://schemas.openxmlformats.org/presentationml/2006/main">
  <p:tag name="KSO_WM_TEMPLATE_CATEGORY" val="custom"/>
  <p:tag name="KSO_WM_TEMPLATE_INDEX" val="44"/>
</p:tagLst>
</file>

<file path=ppt/tags/tag101.xml><?xml version="1.0" encoding="utf-8"?>
<p:tagLst xmlns:p="http://schemas.openxmlformats.org/presentationml/2006/main">
  <p:tag name="KSO_WM_TEMPLATE_CATEGORY" val="custom"/>
  <p:tag name="KSO_WM_TEMPLATE_INDEX" val="44"/>
</p:tagLst>
</file>

<file path=ppt/tags/tag102.xml><?xml version="1.0" encoding="utf-8"?>
<p:tagLst xmlns:p="http://schemas.openxmlformats.org/presentationml/2006/main">
  <p:tag name="KSO_WM_TEMPLATE_CATEGORY" val="custom"/>
  <p:tag name="KSO_WM_TEMPLATE_INDEX" val="44"/>
</p:tagLst>
</file>

<file path=ppt/tags/tag103.xml><?xml version="1.0" encoding="utf-8"?>
<p:tagLst xmlns:p="http://schemas.openxmlformats.org/presentationml/2006/main">
  <p:tag name="KSO_WM_TEMPLATE_CATEGORY" val="custom"/>
  <p:tag name="KSO_WM_TEMPLATE_INDEX" val="44"/>
</p:tagLst>
</file>

<file path=ppt/tags/tag104.xml><?xml version="1.0" encoding="utf-8"?>
<p:tagLst xmlns:p="http://schemas.openxmlformats.org/presentationml/2006/main">
  <p:tag name="KSO_WM_TEMPLATE_CATEGORY" val="custom"/>
  <p:tag name="KSO_WM_TEMPLATE_INDEX" val="44"/>
</p:tagLst>
</file>

<file path=ppt/tags/tag105.xml><?xml version="1.0" encoding="utf-8"?>
<p:tagLst xmlns:p="http://schemas.openxmlformats.org/presentationml/2006/main">
  <p:tag name="KSO_WM_TEMPLATE_CATEGORY" val="custom"/>
  <p:tag name="KSO_WM_TEMPLATE_INDEX" val="44"/>
</p:tagLst>
</file>

<file path=ppt/tags/tag106.xml><?xml version="1.0" encoding="utf-8"?>
<p:tagLst xmlns:p="http://schemas.openxmlformats.org/presentationml/2006/main">
  <p:tag name="KSO_WM_TEMPLATE_CATEGORY" val="custom"/>
  <p:tag name="KSO_WM_TEMPLATE_INDEX" val="44"/>
</p:tagLst>
</file>

<file path=ppt/tags/tag107.xml><?xml version="1.0" encoding="utf-8"?>
<p:tagLst xmlns:p="http://schemas.openxmlformats.org/presentationml/2006/main">
  <p:tag name="KSO_WM_TEMPLATE_CATEGORY" val="custom"/>
  <p:tag name="KSO_WM_TEMPLATE_INDEX" val="44"/>
</p:tagLst>
</file>

<file path=ppt/tags/tag108.xml><?xml version="1.0" encoding="utf-8"?>
<p:tagLst xmlns:p="http://schemas.openxmlformats.org/presentationml/2006/main">
  <p:tag name="KSO_WM_TEMPLATE_CATEGORY" val="custom"/>
  <p:tag name="KSO_WM_TEMPLATE_INDEX" val="44"/>
</p:tagLst>
</file>

<file path=ppt/tags/tag109.xml><?xml version="1.0" encoding="utf-8"?>
<p:tagLst xmlns:p="http://schemas.openxmlformats.org/presentationml/2006/main">
  <p:tag name="KSO_WM_TEMPLATE_CATEGORY" val="custom"/>
  <p:tag name="KSO_WM_TEMPLATE_INDEX" val="44"/>
</p:tagLst>
</file>

<file path=ppt/tags/tag11.xml><?xml version="1.0" encoding="utf-8"?>
<p:tagLst xmlns:p="http://schemas.openxmlformats.org/presentationml/2006/main">
  <p:tag name="TABLE_ENDDRAG_ORIGIN_RECT" val="503*80"/>
  <p:tag name="TABLE_ENDDRAG_RECT" val="161*445*503*80"/>
</p:tagLst>
</file>

<file path=ppt/tags/tag110.xml><?xml version="1.0" encoding="utf-8"?>
<p:tagLst xmlns:p="http://schemas.openxmlformats.org/presentationml/2006/main">
  <p:tag name="KSO_WM_TEMPLATE_CATEGORY" val="custom"/>
  <p:tag name="KSO_WM_TEMPLATE_INDEX" val="44"/>
</p:tagLst>
</file>

<file path=ppt/tags/tag111.xml><?xml version="1.0" encoding="utf-8"?>
<p:tagLst xmlns:p="http://schemas.openxmlformats.org/presentationml/2006/main">
  <p:tag name="KSO_WM_TEMPLATE_CATEGORY" val="custom"/>
  <p:tag name="KSO_WM_TEMPLATE_INDEX" val="44"/>
</p:tagLst>
</file>

<file path=ppt/tags/tag112.xml><?xml version="1.0" encoding="utf-8"?>
<p:tagLst xmlns:p="http://schemas.openxmlformats.org/presentationml/2006/main">
  <p:tag name="KSO_WM_TEMPLATE_CATEGORY" val="custom"/>
  <p:tag name="KSO_WM_TEMPLATE_INDEX" val="44"/>
</p:tagLst>
</file>

<file path=ppt/tags/tag113.xml><?xml version="1.0" encoding="utf-8"?>
<p:tagLst xmlns:p="http://schemas.openxmlformats.org/presentationml/2006/main">
  <p:tag name="KSO_WM_TEMPLATE_CATEGORY" val="custom"/>
  <p:tag name="KSO_WM_TEMPLATE_INDEX" val="44"/>
</p:tagLst>
</file>

<file path=ppt/tags/tag114.xml><?xml version="1.0" encoding="utf-8"?>
<p:tagLst xmlns:p="http://schemas.openxmlformats.org/presentationml/2006/main">
  <p:tag name="KSO_WM_TEMPLATE_CATEGORY" val="custom"/>
  <p:tag name="KSO_WM_TEMPLATE_INDEX" val="44"/>
</p:tagLst>
</file>

<file path=ppt/tags/tag115.xml><?xml version="1.0" encoding="utf-8"?>
<p:tagLst xmlns:p="http://schemas.openxmlformats.org/presentationml/2006/main">
  <p:tag name="KSO_WM_TEMPLATE_CATEGORY" val="custom"/>
  <p:tag name="KSO_WM_TEMPLATE_INDEX" val="44"/>
</p:tagLst>
</file>

<file path=ppt/tags/tag116.xml><?xml version="1.0" encoding="utf-8"?>
<p:tagLst xmlns:p="http://schemas.openxmlformats.org/presentationml/2006/main">
  <p:tag name="KSO_WM_TEMPLATE_CATEGORY" val="custom"/>
  <p:tag name="KSO_WM_TEMPLATE_INDEX" val="44"/>
</p:tagLst>
</file>

<file path=ppt/tags/tag117.xml><?xml version="1.0" encoding="utf-8"?>
<p:tagLst xmlns:p="http://schemas.openxmlformats.org/presentationml/2006/main">
  <p:tag name="KSO_WM_TEMPLATE_CATEGORY" val="custom"/>
  <p:tag name="KSO_WM_TEMPLATE_INDEX" val="44"/>
</p:tagLst>
</file>

<file path=ppt/tags/tag118.xml><?xml version="1.0" encoding="utf-8"?>
<p:tagLst xmlns:p="http://schemas.openxmlformats.org/presentationml/2006/main">
  <p:tag name="KSO_WM_TEMPLATE_CATEGORY" val="custom"/>
  <p:tag name="KSO_WM_TEMPLATE_INDEX" val="44"/>
</p:tagLst>
</file>

<file path=ppt/tags/tag119.xml><?xml version="1.0" encoding="utf-8"?>
<p:tagLst xmlns:p="http://schemas.openxmlformats.org/presentationml/2006/main">
  <p:tag name="KSO_WM_TEMPLATE_CATEGORY" val="custom"/>
  <p:tag name="KSO_WM_TEMPLATE_INDEX" val="44"/>
</p:tagLst>
</file>

<file path=ppt/tags/tag12.xml><?xml version="1.0" encoding="utf-8"?>
<p:tagLst xmlns:p="http://schemas.openxmlformats.org/presentationml/2006/main">
  <p:tag name="KSO_WM_BEAUTIFY_FLAG" val="#wm#"/>
  <p:tag name="KSO_WM_TEMPLATE_CATEGORY" val="custom"/>
  <p:tag name="KSO_WM_TEMPLATE_INDEX" val="44"/>
</p:tagLst>
</file>

<file path=ppt/tags/tag120.xml><?xml version="1.0" encoding="utf-8"?>
<p:tagLst xmlns:p="http://schemas.openxmlformats.org/presentationml/2006/main">
  <p:tag name="KSO_WM_TEMPLATE_CATEGORY" val="custom"/>
  <p:tag name="KSO_WM_TEMPLATE_INDEX" val="44"/>
</p:tagLst>
</file>

<file path=ppt/tags/tag121.xml><?xml version="1.0" encoding="utf-8"?>
<p:tagLst xmlns:p="http://schemas.openxmlformats.org/presentationml/2006/main">
  <p:tag name="KSO_WM_TEMPLATE_CATEGORY" val="custom"/>
  <p:tag name="KSO_WM_TEMPLATE_INDEX" val="44"/>
</p:tagLst>
</file>

<file path=ppt/tags/tag122.xml><?xml version="1.0" encoding="utf-8"?>
<p:tagLst xmlns:p="http://schemas.openxmlformats.org/presentationml/2006/main">
  <p:tag name="KSO_WM_TEMPLATE_CATEGORY" val="custom"/>
  <p:tag name="KSO_WM_TEMPLATE_INDEX" val="44"/>
</p:tagLst>
</file>

<file path=ppt/tags/tag123.xml><?xml version="1.0" encoding="utf-8"?>
<p:tagLst xmlns:p="http://schemas.openxmlformats.org/presentationml/2006/main">
  <p:tag name="KSO_WM_TEMPLATE_CATEGORY" val="custom"/>
  <p:tag name="KSO_WM_TEMPLATE_INDEX" val="44"/>
</p:tagLst>
</file>

<file path=ppt/tags/tag124.xml><?xml version="1.0" encoding="utf-8"?>
<p:tagLst xmlns:p="http://schemas.openxmlformats.org/presentationml/2006/main">
  <p:tag name="KSO_WM_TEMPLATE_CATEGORY" val="custom"/>
  <p:tag name="KSO_WM_TEMPLATE_INDEX" val="44"/>
</p:tagLst>
</file>

<file path=ppt/tags/tag125.xml><?xml version="1.0" encoding="utf-8"?>
<p:tagLst xmlns:p="http://schemas.openxmlformats.org/presentationml/2006/main">
  <p:tag name="KSO_WM_TEMPLATE_CATEGORY" val="custom"/>
  <p:tag name="KSO_WM_TEMPLATE_INDEX" val="44"/>
</p:tagLst>
</file>

<file path=ppt/tags/tag126.xml><?xml version="1.0" encoding="utf-8"?>
<p:tagLst xmlns:p="http://schemas.openxmlformats.org/presentationml/2006/main">
  <p:tag name="KSO_WM_TEMPLATE_CATEGORY" val="custom"/>
  <p:tag name="KSO_WM_TEMPLATE_INDEX" val="44"/>
</p:tagLst>
</file>

<file path=ppt/tags/tag127.xml><?xml version="1.0" encoding="utf-8"?>
<p:tagLst xmlns:p="http://schemas.openxmlformats.org/presentationml/2006/main">
  <p:tag name="KSO_WM_TEMPLATE_CATEGORY" val="custom"/>
  <p:tag name="KSO_WM_TEMPLATE_INDEX" val="44"/>
</p:tagLst>
</file>

<file path=ppt/tags/tag128.xml><?xml version="1.0" encoding="utf-8"?>
<p:tagLst xmlns:p="http://schemas.openxmlformats.org/presentationml/2006/main">
  <p:tag name="KSO_WM_TEMPLATE_CATEGORY" val="custom"/>
  <p:tag name="KSO_WM_TEMPLATE_INDEX" val="44"/>
</p:tagLst>
</file>

<file path=ppt/tags/tag129.xml><?xml version="1.0" encoding="utf-8"?>
<p:tagLst xmlns:p="http://schemas.openxmlformats.org/presentationml/2006/main">
  <p:tag name="KSO_WM_TEMPLATE_CATEGORY" val="custom"/>
  <p:tag name="KSO_WM_TEMPLATE_INDEX" val="44"/>
</p:tagLst>
</file>

<file path=ppt/tags/tag13.xml><?xml version="1.0" encoding="utf-8"?>
<p:tagLst xmlns:p="http://schemas.openxmlformats.org/presentationml/2006/main">
  <p:tag name="TABLE_ENDDRAG_ORIGIN_RECT" val="261*194"/>
  <p:tag name="TABLE_ENDDRAG_RECT" val="60*292*261*194"/>
</p:tagLst>
</file>

<file path=ppt/tags/tag130.xml><?xml version="1.0" encoding="utf-8"?>
<p:tagLst xmlns:p="http://schemas.openxmlformats.org/presentationml/2006/main">
  <p:tag name="KSO_WM_TEMPLATE_CATEGORY" val="custom"/>
  <p:tag name="KSO_WM_TEMPLATE_INDEX" val="44"/>
</p:tagLst>
</file>

<file path=ppt/tags/tag131.xml><?xml version="1.0" encoding="utf-8"?>
<p:tagLst xmlns:p="http://schemas.openxmlformats.org/presentationml/2006/main">
  <p:tag name="KSO_WM_TEMPLATE_CATEGORY" val="custom"/>
  <p:tag name="KSO_WM_TEMPLATE_INDEX" val="44"/>
</p:tagLst>
</file>

<file path=ppt/tags/tag132.xml><?xml version="1.0" encoding="utf-8"?>
<p:tagLst xmlns:p="http://schemas.openxmlformats.org/presentationml/2006/main">
  <p:tag name="KSO_WM_TEMPLATE_CATEGORY" val="custom"/>
  <p:tag name="KSO_WM_TEMPLATE_INDEX" val="44"/>
</p:tagLst>
</file>

<file path=ppt/tags/tag133.xml><?xml version="1.0" encoding="utf-8"?>
<p:tagLst xmlns:p="http://schemas.openxmlformats.org/presentationml/2006/main">
  <p:tag name="KSO_WM_TEMPLATE_CATEGORY" val="custom"/>
  <p:tag name="KSO_WM_TEMPLATE_INDEX" val="44"/>
</p:tagLst>
</file>

<file path=ppt/tags/tag134.xml><?xml version="1.0" encoding="utf-8"?>
<p:tagLst xmlns:p="http://schemas.openxmlformats.org/presentationml/2006/main">
  <p:tag name="KSO_WM_TEMPLATE_CATEGORY" val="custom"/>
  <p:tag name="KSO_WM_TEMPLATE_INDEX" val="44"/>
</p:tagLst>
</file>

<file path=ppt/tags/tag135.xml><?xml version="1.0" encoding="utf-8"?>
<p:tagLst xmlns:p="http://schemas.openxmlformats.org/presentationml/2006/main">
  <p:tag name="KSO_WM_TEMPLATE_CATEGORY" val="custom"/>
  <p:tag name="KSO_WM_TEMPLATE_INDEX" val="44"/>
</p:tagLst>
</file>

<file path=ppt/tags/tag14.xml><?xml version="1.0" encoding="utf-8"?>
<p:tagLst xmlns:p="http://schemas.openxmlformats.org/presentationml/2006/main">
  <p:tag name="KSO_WM_TEMPLATE_CATEGORY" val="custom"/>
  <p:tag name="KSO_WM_TEMPLATE_INDEX" val="44"/>
</p:tagLst>
</file>

<file path=ppt/tags/tag15.xml><?xml version="1.0" encoding="utf-8"?>
<p:tagLst xmlns:p="http://schemas.openxmlformats.org/presentationml/2006/main">
  <p:tag name="TABLE_ENDDRAG_ORIGIN_RECT" val="261*194"/>
  <p:tag name="TABLE_ENDDRAG_RECT" val="60*292*261*194"/>
</p:tagLst>
</file>

<file path=ppt/tags/tag16.xml><?xml version="1.0" encoding="utf-8"?>
<p:tagLst xmlns:p="http://schemas.openxmlformats.org/presentationml/2006/main">
  <p:tag name="KSO_WM_TEMPLATE_CATEGORY" val="custom"/>
  <p:tag name="KSO_WM_TEMPLATE_INDEX" val="44"/>
</p:tagLst>
</file>

<file path=ppt/tags/tag17.xml><?xml version="1.0" encoding="utf-8"?>
<p:tagLst xmlns:p="http://schemas.openxmlformats.org/presentationml/2006/main">
  <p:tag name="TABLE_ENDDRAG_ORIGIN_RECT" val="38*209"/>
  <p:tag name="TABLE_ENDDRAG_RECT" val="382*309*38*209"/>
</p:tagLst>
</file>

<file path=ppt/tags/tag18.xml><?xml version="1.0" encoding="utf-8"?>
<p:tagLst xmlns:p="http://schemas.openxmlformats.org/presentationml/2006/main">
  <p:tag name="KSO_WM_TEMPLATE_CATEGORY" val="custom"/>
  <p:tag name="KSO_WM_TEMPLATE_INDEX" val="44"/>
</p:tagLst>
</file>

<file path=ppt/tags/tag19.xml><?xml version="1.0" encoding="utf-8"?>
<p:tagLst xmlns:p="http://schemas.openxmlformats.org/presentationml/2006/main">
  <p:tag name="KSO_WM_TEMPLATE_CATEGORY" val="custom"/>
  <p:tag name="KSO_WM_TEMPLATE_INDEX" val="44"/>
</p:tagLst>
</file>

<file path=ppt/tags/tag2.xml><?xml version="1.0" encoding="utf-8"?>
<p:tagLst xmlns:p="http://schemas.openxmlformats.org/presentationml/2006/main">
  <p:tag name="KSO_WM_BEAUTIFY_FLAG" val="#wm#"/>
  <p:tag name="KSO_WM_TEMPLATE_CATEGORY" val="custom"/>
  <p:tag name="KSO_WM_TEMPLATE_INDEX" val="44"/>
</p:tagLst>
</file>

<file path=ppt/tags/tag20.xml><?xml version="1.0" encoding="utf-8"?>
<p:tagLst xmlns:p="http://schemas.openxmlformats.org/presentationml/2006/main">
  <p:tag name="TABLE_ENDDRAG_ORIGIN_RECT" val="38*209"/>
  <p:tag name="TABLE_ENDDRAG_RECT" val="382*309*38*209"/>
</p:tagLst>
</file>

<file path=ppt/tags/tag21.xml><?xml version="1.0" encoding="utf-8"?>
<p:tagLst xmlns:p="http://schemas.openxmlformats.org/presentationml/2006/main">
  <p:tag name="KSO_WM_TEMPLATE_CATEGORY" val="custom"/>
  <p:tag name="KSO_WM_TEMPLATE_INDEX" val="44"/>
</p:tagLst>
</file>

<file path=ppt/tags/tag22.xml><?xml version="1.0" encoding="utf-8"?>
<p:tagLst xmlns:p="http://schemas.openxmlformats.org/presentationml/2006/main">
  <p:tag name="TABLE_ENDDRAG_ORIGIN_RECT" val="38*209"/>
  <p:tag name="TABLE_ENDDRAG_RECT" val="382*309*38*209"/>
</p:tagLst>
</file>

<file path=ppt/tags/tag23.xml><?xml version="1.0" encoding="utf-8"?>
<p:tagLst xmlns:p="http://schemas.openxmlformats.org/presentationml/2006/main">
  <p:tag name="KSO_WM_TEMPLATE_CATEGORY" val="custom"/>
  <p:tag name="KSO_WM_TEMPLATE_INDEX" val="44"/>
</p:tagLst>
</file>

<file path=ppt/tags/tag24.xml><?xml version="1.0" encoding="utf-8"?>
<p:tagLst xmlns:p="http://schemas.openxmlformats.org/presentationml/2006/main">
  <p:tag name="TABLE_ENDDRAG_ORIGIN_RECT" val="42*26"/>
  <p:tag name="TABLE_ENDDRAG_RECT" val="118*366*42*26"/>
</p:tagLst>
</file>

<file path=ppt/tags/tag25.xml><?xml version="1.0" encoding="utf-8"?>
<p:tagLst xmlns:p="http://schemas.openxmlformats.org/presentationml/2006/main">
  <p:tag name="KSO_WM_TEMPLATE_CATEGORY" val="custom"/>
  <p:tag name="KSO_WM_TEMPLATE_INDEX" val="44"/>
</p:tagLst>
</file>

<file path=ppt/tags/tag26.xml><?xml version="1.0" encoding="utf-8"?>
<p:tagLst xmlns:p="http://schemas.openxmlformats.org/presentationml/2006/main">
  <p:tag name="TABLE_ENDDRAG_ORIGIN_RECT" val="40*18"/>
  <p:tag name="TABLE_ENDDRAG_RECT" val="175*407*40*18"/>
</p:tagLst>
</file>

<file path=ppt/tags/tag27.xml><?xml version="1.0" encoding="utf-8"?>
<p:tagLst xmlns:p="http://schemas.openxmlformats.org/presentationml/2006/main">
  <p:tag name="KSO_WM_TEMPLATE_CATEGORY" val="custom"/>
  <p:tag name="KSO_WM_TEMPLATE_INDEX" val="44"/>
</p:tagLst>
</file>

<file path=ppt/tags/tag28.xml><?xml version="1.0" encoding="utf-8"?>
<p:tagLst xmlns:p="http://schemas.openxmlformats.org/presentationml/2006/main">
  <p:tag name="TABLE_ENDDRAG_ORIGIN_RECT" val="40*18"/>
  <p:tag name="TABLE_ENDDRAG_RECT" val="175*407*40*18"/>
</p:tagLst>
</file>

<file path=ppt/tags/tag29.xml><?xml version="1.0" encoding="utf-8"?>
<p:tagLst xmlns:p="http://schemas.openxmlformats.org/presentationml/2006/main">
  <p:tag name="KSO_WM_TEMPLATE_CATEGORY" val="custom"/>
  <p:tag name="KSO_WM_TEMPLATE_INDEX" val="44"/>
</p:tagLst>
</file>

<file path=ppt/tags/tag3.xml><?xml version="1.0" encoding="utf-8"?>
<p:tagLst xmlns:p="http://schemas.openxmlformats.org/presentationml/2006/main">
  <p:tag name="KSO_WM_TEMPLATE_CATEGORY" val="custom"/>
  <p:tag name="KSO_WM_TEMPLATE_INDEX" val="44"/>
</p:tagLst>
</file>

<file path=ppt/tags/tag30.xml><?xml version="1.0" encoding="utf-8"?>
<p:tagLst xmlns:p="http://schemas.openxmlformats.org/presentationml/2006/main">
  <p:tag name="TABLE_ENDDRAG_ORIGIN_RECT" val="40*18"/>
  <p:tag name="TABLE_ENDDRAG_RECT" val="175*407*40*18"/>
</p:tagLst>
</file>

<file path=ppt/tags/tag31.xml><?xml version="1.0" encoding="utf-8"?>
<p:tagLst xmlns:p="http://schemas.openxmlformats.org/presentationml/2006/main">
  <p:tag name="KSO_WM_TEMPLATE_CATEGORY" val="custom"/>
  <p:tag name="KSO_WM_TEMPLATE_INDEX" val="44"/>
</p:tagLst>
</file>

<file path=ppt/tags/tag32.xml><?xml version="1.0" encoding="utf-8"?>
<p:tagLst xmlns:p="http://schemas.openxmlformats.org/presentationml/2006/main">
  <p:tag name="TABLE_ENDDRAG_ORIGIN_RECT" val="40*18"/>
  <p:tag name="TABLE_ENDDRAG_RECT" val="175*407*40*18"/>
</p:tagLst>
</file>

<file path=ppt/tags/tag33.xml><?xml version="1.0" encoding="utf-8"?>
<p:tagLst xmlns:p="http://schemas.openxmlformats.org/presentationml/2006/main">
  <p:tag name="KSO_WM_TEMPLATE_CATEGORY" val="custom"/>
  <p:tag name="KSO_WM_TEMPLATE_INDEX" val="44"/>
</p:tagLst>
</file>

<file path=ppt/tags/tag34.xml><?xml version="1.0" encoding="utf-8"?>
<p:tagLst xmlns:p="http://schemas.openxmlformats.org/presentationml/2006/main">
  <p:tag name="KSO_WM_TEMPLATE_CATEGORY" val="custom"/>
  <p:tag name="KSO_WM_TEMPLATE_INDEX" val="44"/>
</p:tagLst>
</file>

<file path=ppt/tags/tag35.xml><?xml version="1.0" encoding="utf-8"?>
<p:tagLst xmlns:p="http://schemas.openxmlformats.org/presentationml/2006/main">
  <p:tag name="TABLE_ENDDRAG_ORIGIN_RECT" val="74*28"/>
  <p:tag name="TABLE_ENDDRAG_RECT" val="314*383*74*28"/>
</p:tagLst>
</file>

<file path=ppt/tags/tag36.xml><?xml version="1.0" encoding="utf-8"?>
<p:tagLst xmlns:p="http://schemas.openxmlformats.org/presentationml/2006/main">
  <p:tag name="KSO_WM_TEMPLATE_CATEGORY" val="custom"/>
  <p:tag name="KSO_WM_TEMPLATE_INDEX" val="44"/>
</p:tagLst>
</file>

<file path=ppt/tags/tag37.xml><?xml version="1.0" encoding="utf-8"?>
<p:tagLst xmlns:p="http://schemas.openxmlformats.org/presentationml/2006/main">
  <p:tag name="KSO_WM_TEMPLATE_CATEGORY" val="custom"/>
  <p:tag name="KSO_WM_TEMPLATE_INDEX" val="44"/>
</p:tagLst>
</file>

<file path=ppt/tags/tag38.xml><?xml version="1.0" encoding="utf-8"?>
<p:tagLst xmlns:p="http://schemas.openxmlformats.org/presentationml/2006/main">
  <p:tag name="KSO_WM_TEMPLATE_CATEGORY" val="custom"/>
  <p:tag name="KSO_WM_TEMPLATE_INDEX" val="44"/>
</p:tagLst>
</file>

<file path=ppt/tags/tag39.xml><?xml version="1.0" encoding="utf-8"?>
<p:tagLst xmlns:p="http://schemas.openxmlformats.org/presentationml/2006/main">
  <p:tag name="TABLE_ENDDRAG_ORIGIN_RECT" val="232*59"/>
  <p:tag name="TABLE_ENDDRAG_RECT" val="470*372*232*59"/>
</p:tagLst>
</file>

<file path=ppt/tags/tag4.xml><?xml version="1.0" encoding="utf-8"?>
<p:tagLst xmlns:p="http://schemas.openxmlformats.org/presentationml/2006/main">
  <p:tag name="KSO_WM_TEMPLATE_CATEGORY" val="custom"/>
  <p:tag name="KSO_WM_TEMPLATE_INDEX" val="44"/>
</p:tagLst>
</file>

<file path=ppt/tags/tag40.xml><?xml version="1.0" encoding="utf-8"?>
<p:tagLst xmlns:p="http://schemas.openxmlformats.org/presentationml/2006/main">
  <p:tag name="KSO_WM_TEMPLATE_CATEGORY" val="custom"/>
  <p:tag name="KSO_WM_TEMPLATE_INDEX" val="44"/>
</p:tagLst>
</file>

<file path=ppt/tags/tag41.xml><?xml version="1.0" encoding="utf-8"?>
<p:tagLst xmlns:p="http://schemas.openxmlformats.org/presentationml/2006/main">
  <p:tag name="KSO_WM_TEMPLATE_CATEGORY" val="custom"/>
  <p:tag name="KSO_WM_TEMPLATE_INDEX" val="44"/>
</p:tagLst>
</file>

<file path=ppt/tags/tag42.xml><?xml version="1.0" encoding="utf-8"?>
<p:tagLst xmlns:p="http://schemas.openxmlformats.org/presentationml/2006/main">
  <p:tag name="KSO_WM_TEMPLATE_CATEGORY" val="custom"/>
  <p:tag name="KSO_WM_TEMPLATE_INDEX" val="44"/>
</p:tagLst>
</file>

<file path=ppt/tags/tag43.xml><?xml version="1.0" encoding="utf-8"?>
<p:tagLst xmlns:p="http://schemas.openxmlformats.org/presentationml/2006/main">
  <p:tag name="KSO_WM_TEMPLATE_CATEGORY" val="custom"/>
  <p:tag name="KSO_WM_TEMPLATE_INDEX" val="44"/>
</p:tagLst>
</file>

<file path=ppt/tags/tag44.xml><?xml version="1.0" encoding="utf-8"?>
<p:tagLst xmlns:p="http://schemas.openxmlformats.org/presentationml/2006/main">
  <p:tag name="KSO_WM_BEAUTIFY_FLAG" val="#wm#"/>
  <p:tag name="KSO_WM_TEMPLATE_CATEGORY" val="custom"/>
  <p:tag name="KSO_WM_TEMPLATE_INDEX" val="44"/>
</p:tagLst>
</file>

<file path=ppt/tags/tag45.xml><?xml version="1.0" encoding="utf-8"?>
<p:tagLst xmlns:p="http://schemas.openxmlformats.org/presentationml/2006/main">
  <p:tag name="KSO_WM_TEMPLATE_CATEGORY" val="custom"/>
  <p:tag name="KSO_WM_TEMPLATE_INDEX" val="44"/>
</p:tagLst>
</file>

<file path=ppt/tags/tag46.xml><?xml version="1.0" encoding="utf-8"?>
<p:tagLst xmlns:p="http://schemas.openxmlformats.org/presentationml/2006/main">
  <p:tag name="KSO_WM_TEMPLATE_CATEGORY" val="custom"/>
  <p:tag name="KSO_WM_TEMPLATE_INDEX" val="44"/>
</p:tagLst>
</file>

<file path=ppt/tags/tag47.xml><?xml version="1.0" encoding="utf-8"?>
<p:tagLst xmlns:p="http://schemas.openxmlformats.org/presentationml/2006/main">
  <p:tag name="KSO_WM_TEMPLATE_CATEGORY" val="custom"/>
  <p:tag name="KSO_WM_TEMPLATE_INDEX" val="44"/>
</p:tagLst>
</file>

<file path=ppt/tags/tag48.xml><?xml version="1.0" encoding="utf-8"?>
<p:tagLst xmlns:p="http://schemas.openxmlformats.org/presentationml/2006/main">
  <p:tag name="KSO_WM_TEMPLATE_CATEGORY" val="custom"/>
  <p:tag name="KSO_WM_TEMPLATE_INDEX" val="44"/>
</p:tagLst>
</file>

<file path=ppt/tags/tag49.xml><?xml version="1.0" encoding="utf-8"?>
<p:tagLst xmlns:p="http://schemas.openxmlformats.org/presentationml/2006/main">
  <p:tag name="KSO_WM_TEMPLATE_CATEGORY" val="custom"/>
  <p:tag name="KSO_WM_TEMPLATE_INDEX" val="44"/>
</p:tagLst>
</file>

<file path=ppt/tags/tag5.xml><?xml version="1.0" encoding="utf-8"?>
<p:tagLst xmlns:p="http://schemas.openxmlformats.org/presentationml/2006/main">
  <p:tag name="KSO_WM_TEMPLATE_CATEGORY" val="custom"/>
  <p:tag name="KSO_WM_TEMPLATE_INDEX" val="44"/>
</p:tagLst>
</file>

<file path=ppt/tags/tag50.xml><?xml version="1.0" encoding="utf-8"?>
<p:tagLst xmlns:p="http://schemas.openxmlformats.org/presentationml/2006/main">
  <p:tag name="KSO_WM_TEMPLATE_CATEGORY" val="custom"/>
  <p:tag name="KSO_WM_TEMPLATE_INDEX" val="44"/>
</p:tagLst>
</file>

<file path=ppt/tags/tag51.xml><?xml version="1.0" encoding="utf-8"?>
<p:tagLst xmlns:p="http://schemas.openxmlformats.org/presentationml/2006/main">
  <p:tag name="KSO_WM_TEMPLATE_CATEGORY" val="custom"/>
  <p:tag name="KSO_WM_TEMPLATE_INDEX" val="44"/>
</p:tagLst>
</file>

<file path=ppt/tags/tag52.xml><?xml version="1.0" encoding="utf-8"?>
<p:tagLst xmlns:p="http://schemas.openxmlformats.org/presentationml/2006/main">
  <p:tag name="KSO_WM_TEMPLATE_CATEGORY" val="custom"/>
  <p:tag name="KSO_WM_TEMPLATE_INDEX" val="44"/>
</p:tagLst>
</file>

<file path=ppt/tags/tag53.xml><?xml version="1.0" encoding="utf-8"?>
<p:tagLst xmlns:p="http://schemas.openxmlformats.org/presentationml/2006/main">
  <p:tag name="KSO_WM_TEMPLATE_CATEGORY" val="custom"/>
  <p:tag name="KSO_WM_TEMPLATE_INDEX" val="44"/>
</p:tagLst>
</file>

<file path=ppt/tags/tag54.xml><?xml version="1.0" encoding="utf-8"?>
<p:tagLst xmlns:p="http://schemas.openxmlformats.org/presentationml/2006/main">
  <p:tag name="KSO_WM_TEMPLATE_CATEGORY" val="custom"/>
  <p:tag name="KSO_WM_TEMPLATE_INDEX" val="44"/>
</p:tagLst>
</file>

<file path=ppt/tags/tag55.xml><?xml version="1.0" encoding="utf-8"?>
<p:tagLst xmlns:p="http://schemas.openxmlformats.org/presentationml/2006/main">
  <p:tag name="KSO_WM_TEMPLATE_CATEGORY" val="custom"/>
  <p:tag name="KSO_WM_TEMPLATE_INDEX" val="44"/>
</p:tagLst>
</file>

<file path=ppt/tags/tag56.xml><?xml version="1.0" encoding="utf-8"?>
<p:tagLst xmlns:p="http://schemas.openxmlformats.org/presentationml/2006/main">
  <p:tag name="KSO_WM_TEMPLATE_CATEGORY" val="custom"/>
  <p:tag name="KSO_WM_TEMPLATE_INDEX" val="44"/>
</p:tagLst>
</file>

<file path=ppt/tags/tag57.xml><?xml version="1.0" encoding="utf-8"?>
<p:tagLst xmlns:p="http://schemas.openxmlformats.org/presentationml/2006/main">
  <p:tag name="KSO_WM_TEMPLATE_CATEGORY" val="custom"/>
  <p:tag name="KSO_WM_TEMPLATE_INDEX" val="44"/>
</p:tagLst>
</file>

<file path=ppt/tags/tag58.xml><?xml version="1.0" encoding="utf-8"?>
<p:tagLst xmlns:p="http://schemas.openxmlformats.org/presentationml/2006/main">
  <p:tag name="KSO_WM_TEMPLATE_CATEGORY" val="custom"/>
  <p:tag name="KSO_WM_TEMPLATE_INDEX" val="44"/>
</p:tagLst>
</file>

<file path=ppt/tags/tag59.xml><?xml version="1.0" encoding="utf-8"?>
<p:tagLst xmlns:p="http://schemas.openxmlformats.org/presentationml/2006/main">
  <p:tag name="KSO_WM_TEMPLATE_CATEGORY" val="custom"/>
  <p:tag name="KSO_WM_TEMPLATE_INDEX" val="44"/>
</p:tagLst>
</file>

<file path=ppt/tags/tag6.xml><?xml version="1.0" encoding="utf-8"?>
<p:tagLst xmlns:p="http://schemas.openxmlformats.org/presentationml/2006/main">
  <p:tag name="KSO_WM_BEAUTIFY_FLAG" val="#wm#"/>
  <p:tag name="KSO_WM_TEMPLATE_CATEGORY" val="custom"/>
  <p:tag name="KSO_WM_TEMPLATE_INDEX" val="44"/>
</p:tagLst>
</file>

<file path=ppt/tags/tag60.xml><?xml version="1.0" encoding="utf-8"?>
<p:tagLst xmlns:p="http://schemas.openxmlformats.org/presentationml/2006/main">
  <p:tag name="KSO_WM_TEMPLATE_CATEGORY" val="custom"/>
  <p:tag name="KSO_WM_TEMPLATE_INDEX" val="44"/>
</p:tagLst>
</file>

<file path=ppt/tags/tag61.xml><?xml version="1.0" encoding="utf-8"?>
<p:tagLst xmlns:p="http://schemas.openxmlformats.org/presentationml/2006/main">
  <p:tag name="KSO_WM_TEMPLATE_CATEGORY" val="custom"/>
  <p:tag name="KSO_WM_TEMPLATE_INDEX" val="44"/>
</p:tagLst>
</file>

<file path=ppt/tags/tag62.xml><?xml version="1.0" encoding="utf-8"?>
<p:tagLst xmlns:p="http://schemas.openxmlformats.org/presentationml/2006/main">
  <p:tag name="KSO_WM_TEMPLATE_CATEGORY" val="custom"/>
  <p:tag name="KSO_WM_TEMPLATE_INDEX" val="44"/>
</p:tagLst>
</file>

<file path=ppt/tags/tag63.xml><?xml version="1.0" encoding="utf-8"?>
<p:tagLst xmlns:p="http://schemas.openxmlformats.org/presentationml/2006/main">
  <p:tag name="KSO_WM_TEMPLATE_CATEGORY" val="custom"/>
  <p:tag name="KSO_WM_TEMPLATE_INDEX" val="44"/>
</p:tagLst>
</file>

<file path=ppt/tags/tag64.xml><?xml version="1.0" encoding="utf-8"?>
<p:tagLst xmlns:p="http://schemas.openxmlformats.org/presentationml/2006/main">
  <p:tag name="KSO_WM_TEMPLATE_CATEGORY" val="custom"/>
  <p:tag name="KSO_WM_TEMPLATE_INDEX" val="44"/>
</p:tagLst>
</file>

<file path=ppt/tags/tag65.xml><?xml version="1.0" encoding="utf-8"?>
<p:tagLst xmlns:p="http://schemas.openxmlformats.org/presentationml/2006/main">
  <p:tag name="KSO_WM_TEMPLATE_CATEGORY" val="custom"/>
  <p:tag name="KSO_WM_TEMPLATE_INDEX" val="44"/>
</p:tagLst>
</file>

<file path=ppt/tags/tag66.xml><?xml version="1.0" encoding="utf-8"?>
<p:tagLst xmlns:p="http://schemas.openxmlformats.org/presentationml/2006/main">
  <p:tag name="KSO_WM_TEMPLATE_CATEGORY" val="custom"/>
  <p:tag name="KSO_WM_TEMPLATE_INDEX" val="44"/>
</p:tagLst>
</file>

<file path=ppt/tags/tag67.xml><?xml version="1.0" encoding="utf-8"?>
<p:tagLst xmlns:p="http://schemas.openxmlformats.org/presentationml/2006/main">
  <p:tag name="KSO_WM_TEMPLATE_CATEGORY" val="custom"/>
  <p:tag name="KSO_WM_TEMPLATE_INDEX" val="44"/>
</p:tagLst>
</file>

<file path=ppt/tags/tag68.xml><?xml version="1.0" encoding="utf-8"?>
<p:tagLst xmlns:p="http://schemas.openxmlformats.org/presentationml/2006/main">
  <p:tag name="KSO_WM_TEMPLATE_CATEGORY" val="custom"/>
  <p:tag name="KSO_WM_TEMPLATE_INDEX" val="44"/>
</p:tagLst>
</file>

<file path=ppt/tags/tag69.xml><?xml version="1.0" encoding="utf-8"?>
<p:tagLst xmlns:p="http://schemas.openxmlformats.org/presentationml/2006/main">
  <p:tag name="KSO_WM_TEMPLATE_CATEGORY" val="custom"/>
  <p:tag name="KSO_WM_TEMPLATE_INDEX" val="44"/>
</p:tagLst>
</file>

<file path=ppt/tags/tag7.xml><?xml version="1.0" encoding="utf-8"?>
<p:tagLst xmlns:p="http://schemas.openxmlformats.org/presentationml/2006/main">
  <p:tag name="KSO_WM_BEAUTIFY_FLAG" val="#wm#"/>
  <p:tag name="KSO_WM_TEMPLATE_CATEGORY" val="custom"/>
  <p:tag name="KSO_WM_TEMPLATE_INDEX" val="44"/>
</p:tagLst>
</file>

<file path=ppt/tags/tag70.xml><?xml version="1.0" encoding="utf-8"?>
<p:tagLst xmlns:p="http://schemas.openxmlformats.org/presentationml/2006/main">
  <p:tag name="KSO_WM_TEMPLATE_CATEGORY" val="custom"/>
  <p:tag name="KSO_WM_TEMPLATE_INDEX" val="44"/>
</p:tagLst>
</file>

<file path=ppt/tags/tag71.xml><?xml version="1.0" encoding="utf-8"?>
<p:tagLst xmlns:p="http://schemas.openxmlformats.org/presentationml/2006/main">
  <p:tag name="KSO_WM_TEMPLATE_CATEGORY" val="custom"/>
  <p:tag name="KSO_WM_TEMPLATE_INDEX" val="44"/>
</p:tagLst>
</file>

<file path=ppt/tags/tag72.xml><?xml version="1.0" encoding="utf-8"?>
<p:tagLst xmlns:p="http://schemas.openxmlformats.org/presentationml/2006/main">
  <p:tag name="KSO_WM_TEMPLATE_CATEGORY" val="custom"/>
  <p:tag name="KSO_WM_TEMPLATE_INDEX" val="44"/>
</p:tagLst>
</file>

<file path=ppt/tags/tag73.xml><?xml version="1.0" encoding="utf-8"?>
<p:tagLst xmlns:p="http://schemas.openxmlformats.org/presentationml/2006/main">
  <p:tag name="KSO_WM_TEMPLATE_CATEGORY" val="custom"/>
  <p:tag name="KSO_WM_TEMPLATE_INDEX" val="44"/>
</p:tagLst>
</file>

<file path=ppt/tags/tag74.xml><?xml version="1.0" encoding="utf-8"?>
<p:tagLst xmlns:p="http://schemas.openxmlformats.org/presentationml/2006/main">
  <p:tag name="KSO_WM_TEMPLATE_CATEGORY" val="custom"/>
  <p:tag name="KSO_WM_TEMPLATE_INDEX" val="44"/>
</p:tagLst>
</file>

<file path=ppt/tags/tag75.xml><?xml version="1.0" encoding="utf-8"?>
<p:tagLst xmlns:p="http://schemas.openxmlformats.org/presentationml/2006/main">
  <p:tag name="KSO_WM_TEMPLATE_CATEGORY" val="custom"/>
  <p:tag name="KSO_WM_TEMPLATE_INDEX" val="44"/>
</p:tagLst>
</file>

<file path=ppt/tags/tag76.xml><?xml version="1.0" encoding="utf-8"?>
<p:tagLst xmlns:p="http://schemas.openxmlformats.org/presentationml/2006/main">
  <p:tag name="KSO_WM_TEMPLATE_CATEGORY" val="custom"/>
  <p:tag name="KSO_WM_TEMPLATE_INDEX" val="44"/>
</p:tagLst>
</file>

<file path=ppt/tags/tag77.xml><?xml version="1.0" encoding="utf-8"?>
<p:tagLst xmlns:p="http://schemas.openxmlformats.org/presentationml/2006/main">
  <p:tag name="KSO_WM_TEMPLATE_CATEGORY" val="custom"/>
  <p:tag name="KSO_WM_TEMPLATE_INDEX" val="44"/>
</p:tagLst>
</file>

<file path=ppt/tags/tag78.xml><?xml version="1.0" encoding="utf-8"?>
<p:tagLst xmlns:p="http://schemas.openxmlformats.org/presentationml/2006/main">
  <p:tag name="KSO_WM_TEMPLATE_CATEGORY" val="custom"/>
  <p:tag name="KSO_WM_TEMPLATE_INDEX" val="44"/>
</p:tagLst>
</file>

<file path=ppt/tags/tag79.xml><?xml version="1.0" encoding="utf-8"?>
<p:tagLst xmlns:p="http://schemas.openxmlformats.org/presentationml/2006/main">
  <p:tag name="KSO_WM_TEMPLATE_CATEGORY" val="custom"/>
  <p:tag name="KSO_WM_TEMPLATE_INDEX" val="44"/>
</p:tagLst>
</file>

<file path=ppt/tags/tag8.xml><?xml version="1.0" encoding="utf-8"?>
<p:tagLst xmlns:p="http://schemas.openxmlformats.org/presentationml/2006/main">
  <p:tag name="KSO_WM_BEAUTIFY_FLAG" val="#wm#"/>
  <p:tag name="KSO_WM_TEMPLATE_CATEGORY" val="custom"/>
  <p:tag name="KSO_WM_TEMPLATE_INDEX" val="44"/>
</p:tagLst>
</file>

<file path=ppt/tags/tag80.xml><?xml version="1.0" encoding="utf-8"?>
<p:tagLst xmlns:p="http://schemas.openxmlformats.org/presentationml/2006/main">
  <p:tag name="KSO_WM_TEMPLATE_CATEGORY" val="custom"/>
  <p:tag name="KSO_WM_TEMPLATE_INDEX" val="44"/>
</p:tagLst>
</file>

<file path=ppt/tags/tag81.xml><?xml version="1.0" encoding="utf-8"?>
<p:tagLst xmlns:p="http://schemas.openxmlformats.org/presentationml/2006/main">
  <p:tag name="KSO_WM_TEMPLATE_CATEGORY" val="custom"/>
  <p:tag name="KSO_WM_TEMPLATE_INDEX" val="44"/>
</p:tagLst>
</file>

<file path=ppt/tags/tag82.xml><?xml version="1.0" encoding="utf-8"?>
<p:tagLst xmlns:p="http://schemas.openxmlformats.org/presentationml/2006/main">
  <p:tag name="KSO_WM_TEMPLATE_CATEGORY" val="custom"/>
  <p:tag name="KSO_WM_TEMPLATE_INDEX" val="44"/>
</p:tagLst>
</file>

<file path=ppt/tags/tag83.xml><?xml version="1.0" encoding="utf-8"?>
<p:tagLst xmlns:p="http://schemas.openxmlformats.org/presentationml/2006/main">
  <p:tag name="KSO_WM_TEMPLATE_CATEGORY" val="custom"/>
  <p:tag name="KSO_WM_TEMPLATE_INDEX" val="44"/>
</p:tagLst>
</file>

<file path=ppt/tags/tag84.xml><?xml version="1.0" encoding="utf-8"?>
<p:tagLst xmlns:p="http://schemas.openxmlformats.org/presentationml/2006/main">
  <p:tag name="KSO_WM_TEMPLATE_CATEGORY" val="custom"/>
  <p:tag name="KSO_WM_TEMPLATE_INDEX" val="44"/>
</p:tagLst>
</file>

<file path=ppt/tags/tag85.xml><?xml version="1.0" encoding="utf-8"?>
<p:tagLst xmlns:p="http://schemas.openxmlformats.org/presentationml/2006/main">
  <p:tag name="KSO_WM_TEMPLATE_CATEGORY" val="custom"/>
  <p:tag name="KSO_WM_TEMPLATE_INDEX" val="44"/>
</p:tagLst>
</file>

<file path=ppt/tags/tag86.xml><?xml version="1.0" encoding="utf-8"?>
<p:tagLst xmlns:p="http://schemas.openxmlformats.org/presentationml/2006/main">
  <p:tag name="KSO_WM_TEMPLATE_CATEGORY" val="custom"/>
  <p:tag name="KSO_WM_TEMPLATE_INDEX" val="44"/>
</p:tagLst>
</file>

<file path=ppt/tags/tag87.xml><?xml version="1.0" encoding="utf-8"?>
<p:tagLst xmlns:p="http://schemas.openxmlformats.org/presentationml/2006/main">
  <p:tag name="KSO_WM_TEMPLATE_CATEGORY" val="custom"/>
  <p:tag name="KSO_WM_TEMPLATE_INDEX" val="44"/>
</p:tagLst>
</file>

<file path=ppt/tags/tag88.xml><?xml version="1.0" encoding="utf-8"?>
<p:tagLst xmlns:p="http://schemas.openxmlformats.org/presentationml/2006/main">
  <p:tag name="KSO_WM_TEMPLATE_CATEGORY" val="custom"/>
  <p:tag name="KSO_WM_TEMPLATE_INDEX" val="44"/>
</p:tagLst>
</file>

<file path=ppt/tags/tag89.xml><?xml version="1.0" encoding="utf-8"?>
<p:tagLst xmlns:p="http://schemas.openxmlformats.org/presentationml/2006/main">
  <p:tag name="KSO_WM_TEMPLATE_CATEGORY" val="custom"/>
  <p:tag name="KSO_WM_TEMPLATE_INDEX" val="44"/>
</p:tagLst>
</file>

<file path=ppt/tags/tag9.xml><?xml version="1.0" encoding="utf-8"?>
<p:tagLst xmlns:p="http://schemas.openxmlformats.org/presentationml/2006/main">
  <p:tag name="KSO_WM_TEMPLATE_CATEGORY" val="custom"/>
  <p:tag name="KSO_WM_TEMPLATE_INDEX" val="44"/>
</p:tagLst>
</file>

<file path=ppt/tags/tag90.xml><?xml version="1.0" encoding="utf-8"?>
<p:tagLst xmlns:p="http://schemas.openxmlformats.org/presentationml/2006/main">
  <p:tag name="KSO_WM_TEMPLATE_CATEGORY" val="custom"/>
  <p:tag name="KSO_WM_TEMPLATE_INDEX" val="44"/>
</p:tagLst>
</file>

<file path=ppt/tags/tag91.xml><?xml version="1.0" encoding="utf-8"?>
<p:tagLst xmlns:p="http://schemas.openxmlformats.org/presentationml/2006/main">
  <p:tag name="KSO_WM_TEMPLATE_CATEGORY" val="custom"/>
  <p:tag name="KSO_WM_TEMPLATE_INDEX" val="44"/>
</p:tagLst>
</file>

<file path=ppt/tags/tag92.xml><?xml version="1.0" encoding="utf-8"?>
<p:tagLst xmlns:p="http://schemas.openxmlformats.org/presentationml/2006/main">
  <p:tag name="KSO_WM_TEMPLATE_CATEGORY" val="custom"/>
  <p:tag name="KSO_WM_TEMPLATE_INDEX" val="44"/>
</p:tagLst>
</file>

<file path=ppt/tags/tag93.xml><?xml version="1.0" encoding="utf-8"?>
<p:tagLst xmlns:p="http://schemas.openxmlformats.org/presentationml/2006/main">
  <p:tag name="KSO_WM_TEMPLATE_CATEGORY" val="custom"/>
  <p:tag name="KSO_WM_TEMPLATE_INDEX" val="44"/>
</p:tagLst>
</file>

<file path=ppt/tags/tag94.xml><?xml version="1.0" encoding="utf-8"?>
<p:tagLst xmlns:p="http://schemas.openxmlformats.org/presentationml/2006/main">
  <p:tag name="KSO_WM_TEMPLATE_CATEGORY" val="custom"/>
  <p:tag name="KSO_WM_TEMPLATE_INDEX" val="44"/>
</p:tagLst>
</file>

<file path=ppt/tags/tag95.xml><?xml version="1.0" encoding="utf-8"?>
<p:tagLst xmlns:p="http://schemas.openxmlformats.org/presentationml/2006/main">
  <p:tag name="KSO_WM_TEMPLATE_CATEGORY" val="custom"/>
  <p:tag name="KSO_WM_TEMPLATE_INDEX" val="44"/>
</p:tagLst>
</file>

<file path=ppt/tags/tag96.xml><?xml version="1.0" encoding="utf-8"?>
<p:tagLst xmlns:p="http://schemas.openxmlformats.org/presentationml/2006/main">
  <p:tag name="KSO_WM_TEMPLATE_CATEGORY" val="custom"/>
  <p:tag name="KSO_WM_TEMPLATE_INDEX" val="44"/>
</p:tagLst>
</file>

<file path=ppt/tags/tag97.xml><?xml version="1.0" encoding="utf-8"?>
<p:tagLst xmlns:p="http://schemas.openxmlformats.org/presentationml/2006/main">
  <p:tag name="KSO_WM_TEMPLATE_CATEGORY" val="custom"/>
  <p:tag name="KSO_WM_TEMPLATE_INDEX" val="44"/>
</p:tagLst>
</file>

<file path=ppt/tags/tag98.xml><?xml version="1.0" encoding="utf-8"?>
<p:tagLst xmlns:p="http://schemas.openxmlformats.org/presentationml/2006/main">
  <p:tag name="KSO_WM_TEMPLATE_CATEGORY" val="custom"/>
  <p:tag name="KSO_WM_TEMPLATE_INDEX" val="44"/>
</p:tagLst>
</file>

<file path=ppt/tags/tag99.xml><?xml version="1.0" encoding="utf-8"?>
<p:tagLst xmlns:p="http://schemas.openxmlformats.org/presentationml/2006/main">
  <p:tag name="KSO_WM_TEMPLATE_CATEGORY" val="custom"/>
  <p:tag name="KSO_WM_TEMPLATE_INDEX" val="44"/>
</p:tagLst>
</file>

<file path=ppt/theme/theme1.xml><?xml version="1.0" encoding="utf-8"?>
<a:theme xmlns:a="http://schemas.openxmlformats.org/drawingml/2006/main" name="竞赛课件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25215</Words>
  <Application>WPS 演示</Application>
  <PresentationFormat>全屏显示(4:3)</PresentationFormat>
  <Paragraphs>4403</Paragraphs>
  <Slides>139</Slides>
  <Notes>10</Notes>
  <HiddenSlides>0</HiddenSlides>
  <MMClips>0</MMClips>
  <ScaleCrop>false</ScaleCrop>
  <HeadingPairs>
    <vt:vector size="8" baseType="variant">
      <vt:variant>
        <vt:lpstr>已用的字体</vt:lpstr>
      </vt:variant>
      <vt:variant>
        <vt:i4>27</vt:i4>
      </vt:variant>
      <vt:variant>
        <vt:lpstr>主题</vt:lpstr>
      </vt:variant>
      <vt:variant>
        <vt:i4>1</vt:i4>
      </vt:variant>
      <vt:variant>
        <vt:lpstr>嵌入 OLE 服务器</vt:lpstr>
      </vt:variant>
      <vt:variant>
        <vt:i4>2</vt:i4>
      </vt:variant>
      <vt:variant>
        <vt:lpstr>幻灯片标题</vt:lpstr>
      </vt:variant>
      <vt:variant>
        <vt:i4>139</vt:i4>
      </vt:variant>
    </vt:vector>
  </HeadingPairs>
  <TitlesOfParts>
    <vt:vector size="169" baseType="lpstr">
      <vt:lpstr>Arial</vt:lpstr>
      <vt:lpstr>宋体</vt:lpstr>
      <vt:lpstr>Wingdings</vt:lpstr>
      <vt:lpstr>Cambria</vt:lpstr>
      <vt:lpstr>华文楷体</vt:lpstr>
      <vt:lpstr>微软雅黑</vt:lpstr>
      <vt:lpstr>隶书</vt:lpstr>
      <vt:lpstr>华文新魏</vt:lpstr>
      <vt:lpstr>Times New Roman</vt:lpstr>
      <vt:lpstr>Cambria Math</vt:lpstr>
      <vt:lpstr>仿宋</vt:lpstr>
      <vt:lpstr>Adobe 仿宋 Std R</vt:lpstr>
      <vt:lpstr>Calibri</vt:lpstr>
      <vt:lpstr>Franklin Gothic Medium</vt:lpstr>
      <vt:lpstr>Arial Unicode MS</vt:lpstr>
      <vt:lpstr>Calibri</vt:lpstr>
      <vt:lpstr>Wingdings</vt:lpstr>
      <vt:lpstr>Franklin Gothic Book</vt:lpstr>
      <vt:lpstr>Wingdings 2</vt:lpstr>
      <vt:lpstr>Wingdings 2</vt:lpstr>
      <vt:lpstr>楷体_GB2312</vt:lpstr>
      <vt:lpstr>新宋体</vt:lpstr>
      <vt:lpstr>Adobe 楷体 Std R</vt:lpstr>
      <vt:lpstr>黑体</vt:lpstr>
      <vt:lpstr>Verdana</vt:lpstr>
      <vt:lpstr>Adobe Myungjo Std M</vt:lpstr>
      <vt:lpstr>黑体</vt:lpstr>
      <vt:lpstr>竞赛课件模板</vt:lpstr>
      <vt:lpstr>Equation.3</vt:lpstr>
      <vt:lpstr>Equation.3</vt:lpstr>
      <vt:lpstr>图论基础</vt:lpstr>
      <vt:lpstr>图论相关概念</vt:lpstr>
      <vt:lpstr>图</vt:lpstr>
      <vt:lpstr>术语</vt:lpstr>
      <vt:lpstr>2、有权图</vt:lpstr>
      <vt:lpstr>相邻</vt:lpstr>
      <vt:lpstr>简单图</vt:lpstr>
      <vt:lpstr>度数</vt:lpstr>
      <vt:lpstr>树和图</vt:lpstr>
      <vt:lpstr>习题讲解</vt:lpstr>
      <vt:lpstr>习题讲解</vt:lpstr>
      <vt:lpstr>习题讲解</vt:lpstr>
      <vt:lpstr>习题讲解</vt:lpstr>
      <vt:lpstr>习题讲解</vt:lpstr>
      <vt:lpstr>习题讲解</vt:lpstr>
      <vt:lpstr>习题讲解</vt:lpstr>
      <vt:lpstr>习题讲解</vt:lpstr>
      <vt:lpstr>PowerPoint 演示文稿</vt:lpstr>
      <vt:lpstr>PowerPoint 演示文稿</vt:lpstr>
      <vt:lpstr>PowerPoint 演示文稿</vt:lpstr>
      <vt:lpstr>PowerPoint 演示文稿</vt:lpstr>
      <vt:lpstr>PowerPoint 演示文稿</vt:lpstr>
      <vt:lpstr>图着色练习题</vt:lpstr>
      <vt:lpstr>图着色练习题</vt:lpstr>
      <vt:lpstr>图着色练习题</vt:lpstr>
      <vt:lpstr>图着色练习题</vt:lpstr>
      <vt:lpstr>图的存储结构</vt:lpstr>
      <vt:lpstr>直接存边</vt:lpstr>
      <vt:lpstr>邻接矩阵存图_无向图</vt:lpstr>
      <vt:lpstr>邻接矩阵存图_有向图</vt:lpstr>
      <vt:lpstr>邻接表存图</vt:lpstr>
      <vt:lpstr>邻接表实现形式说明</vt:lpstr>
      <vt:lpstr>邻接表存图_vcetor实现</vt:lpstr>
      <vt:lpstr>邻接表存图_vcetor实现</vt:lpstr>
      <vt:lpstr>邻接表存图_链式前向星实现</vt:lpstr>
      <vt:lpstr>邻接表存图_链式前向星实现</vt:lpstr>
      <vt:lpstr>邻接表存图_链式前向星实现</vt:lpstr>
      <vt:lpstr>邻接表存图_链式前向星实现</vt:lpstr>
      <vt:lpstr>邻接表存图_链式前向星实现</vt:lpstr>
      <vt:lpstr>邻接表存图_链式前向星实现</vt:lpstr>
      <vt:lpstr>邻接表存图_链式前向星实现</vt:lpstr>
      <vt:lpstr>图的遍历</vt:lpstr>
      <vt:lpstr>图的遍历</vt:lpstr>
      <vt:lpstr>dfs遍历</vt:lpstr>
      <vt:lpstr>例程</vt:lpstr>
      <vt:lpstr>dfs过程_非递归栈实现</vt:lpstr>
      <vt:lpstr>dfs过程_递归实现</vt:lpstr>
      <vt:lpstr>图的连通性判断</vt:lpstr>
      <vt:lpstr>PowerPoint 演示文稿</vt:lpstr>
      <vt:lpstr>求非连通图的连通分量个数</vt:lpstr>
      <vt:lpstr>练习：犯罪团伙</vt:lpstr>
      <vt:lpstr>输入输出样例</vt:lpstr>
      <vt:lpstr>练习：Description</vt:lpstr>
      <vt:lpstr>bfs遍历</vt:lpstr>
      <vt:lpstr>搜索树</vt:lpstr>
      <vt:lpstr>数据结构 </vt:lpstr>
      <vt:lpstr>deque创建与基本操作</vt:lpstr>
      <vt:lpstr>PowerPoint 演示文稿</vt:lpstr>
      <vt:lpstr>bfs遍历</vt:lpstr>
      <vt:lpstr>练习2-3——bfs遍历图</vt:lpstr>
      <vt:lpstr>bfs遍历样程（deque）</vt:lpstr>
      <vt:lpstr>bfs遍历样程（queue）</vt:lpstr>
      <vt:lpstr>PowerPoint 演示文稿</vt:lpstr>
      <vt:lpstr>最短路</vt:lpstr>
      <vt:lpstr>引题</vt:lpstr>
      <vt:lpstr>一、最短路径</vt:lpstr>
      <vt:lpstr>DFS（适用于图的规模比较小时）</vt:lpstr>
      <vt:lpstr>主程序部分</vt:lpstr>
      <vt:lpstr>练习3-dfs求最短路</vt:lpstr>
      <vt:lpstr>样程</vt:lpstr>
      <vt:lpstr>练习4——[福州培训2010] 最短路</vt:lpstr>
      <vt:lpstr>DFS(超时)</vt:lpstr>
      <vt:lpstr>最短路径的最优子结构</vt:lpstr>
      <vt:lpstr>二、单源最短路</vt:lpstr>
      <vt:lpstr>Bellman-Ford——贝尔曼-福特算法</vt:lpstr>
      <vt:lpstr>初始化</vt:lpstr>
      <vt:lpstr>算法思想</vt:lpstr>
      <vt:lpstr>松弛技术</vt:lpstr>
      <vt:lpstr>bellman-ford算法伪代码</vt:lpstr>
      <vt:lpstr>bellman-ford简单优化</vt:lpstr>
      <vt:lpstr>bellman-ford简单优化</vt:lpstr>
      <vt:lpstr>正确性证明</vt:lpstr>
      <vt:lpstr>PowerPoint 演示文稿</vt:lpstr>
      <vt:lpstr>PowerPoint 演示文稿</vt:lpstr>
      <vt:lpstr>练习5</vt:lpstr>
      <vt:lpstr>打印最短路</vt:lpstr>
      <vt:lpstr>SPFA算法</vt:lpstr>
      <vt:lpstr>SPFA算法</vt:lpstr>
      <vt:lpstr>SPFA算法</vt:lpstr>
      <vt:lpstr>SPFA正确性证明</vt:lpstr>
      <vt:lpstr>SPFA算法伪代码(O(kE))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SPFA优化</vt:lpstr>
      <vt:lpstr>Dijkstra算法</vt:lpstr>
      <vt:lpstr>D算法伪代码</vt:lpstr>
      <vt:lpstr>PowerPoint 演示文稿</vt:lpstr>
      <vt:lpstr>初态</vt:lpstr>
      <vt:lpstr>第1轮迭代</vt:lpstr>
      <vt:lpstr>第2轮迭代</vt:lpstr>
      <vt:lpstr>第3轮迭代</vt:lpstr>
      <vt:lpstr>第4轮迭代</vt:lpstr>
      <vt:lpstr>第5轮迭代</vt:lpstr>
      <vt:lpstr>结果</vt:lpstr>
      <vt:lpstr>练习6</vt:lpstr>
      <vt:lpstr>PowerPoint 演示文稿</vt:lpstr>
      <vt:lpstr>优先队列优化版dj 初态</vt:lpstr>
      <vt:lpstr>第1轮迭代</vt:lpstr>
      <vt:lpstr>第2轮迭代</vt:lpstr>
      <vt:lpstr>第3轮迭代</vt:lpstr>
      <vt:lpstr>第4轮迭代</vt:lpstr>
      <vt:lpstr>第5轮迭代</vt:lpstr>
      <vt:lpstr>第6,7,8轮迭代</vt:lpstr>
      <vt:lpstr>结果</vt:lpstr>
      <vt:lpstr>priority_queue优化的dijkstra</vt:lpstr>
      <vt:lpstr>priority_queue优化的dijkstra</vt:lpstr>
      <vt:lpstr>单源最短路算法小结</vt:lpstr>
      <vt:lpstr>三、每对顶点间的最短路</vt:lpstr>
      <vt:lpstr>Floyd弗洛伊德算法(插点法)</vt:lpstr>
      <vt:lpstr>floyd算法</vt:lpstr>
      <vt:lpstr>floyd算法</vt:lpstr>
      <vt:lpstr>floyd算法(三维)</vt:lpstr>
      <vt:lpstr>floyd算法(二维)</vt:lpstr>
      <vt:lpstr>举例</vt:lpstr>
      <vt:lpstr>PowerPoint 演示文稿</vt:lpstr>
      <vt:lpstr>PowerPoint 演示文稿</vt:lpstr>
      <vt:lpstr>PowerPoint 演示文稿</vt:lpstr>
      <vt:lpstr>PowerPoint 演示文稿</vt:lpstr>
      <vt:lpstr>PowerPoint 演示文稿</vt:lpstr>
      <vt:lpstr>PowerPoint 演示文稿</vt:lpstr>
      <vt:lpstr>练习7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第19讲——图</dc:title>
  <dc:creator>cyy</dc:creator>
  <cp:lastModifiedBy>sywgz</cp:lastModifiedBy>
  <cp:revision>1161</cp:revision>
  <dcterms:created xsi:type="dcterms:W3CDTF">2013-05-13T07:35:00Z</dcterms:created>
  <dcterms:modified xsi:type="dcterms:W3CDTF">2025-06-30T00:08:43Z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13765E68BF214E5FA81D2CB32DCEE188</vt:lpwstr>
  </property>
  <property fmtid="{D5CDD505-2E9C-101B-9397-08002B2CF9AE}" pid="3" name="KSOProductBuildVer">
    <vt:lpwstr>2052-12.1.0.21541</vt:lpwstr>
  </property>
</Properties>
</file>