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9" r:id="rId3"/>
    <p:sldId id="256" r:id="rId4"/>
    <p:sldId id="264" r:id="rId5"/>
    <p:sldId id="263" r:id="rId6"/>
    <p:sldId id="266" r:id="rId7"/>
    <p:sldId id="265" r:id="rId8"/>
    <p:sldId id="271" r:id="rId9"/>
    <p:sldId id="272" r:id="rId10"/>
    <p:sldId id="260" r:id="rId11"/>
    <p:sldId id="295" r:id="rId12"/>
    <p:sldId id="296" r:id="rId14"/>
    <p:sldId id="297" r:id="rId15"/>
    <p:sldId id="273" r:id="rId16"/>
    <p:sldId id="294" r:id="rId17"/>
    <p:sldId id="257" r:id="rId18"/>
    <p:sldId id="258" r:id="rId19"/>
    <p:sldId id="267" r:id="rId20"/>
    <p:sldId id="262" r:id="rId21"/>
    <p:sldId id="268" r:id="rId22"/>
    <p:sldId id="269" r:id="rId23"/>
    <p:sldId id="270" r:id="rId24"/>
    <p:sldId id="301" r:id="rId25"/>
    <p:sldId id="261" r:id="rId26"/>
    <p:sldId id="298" r:id="rId27"/>
    <p:sldId id="276" r:id="rId28"/>
    <p:sldId id="277" r:id="rId29"/>
    <p:sldId id="278" r:id="rId30"/>
    <p:sldId id="292" r:id="rId31"/>
    <p:sldId id="300" r:id="rId32"/>
    <p:sldId id="314" r:id="rId33"/>
    <p:sldId id="305" r:id="rId34"/>
    <p:sldId id="306" r:id="rId35"/>
    <p:sldId id="307" r:id="rId36"/>
    <p:sldId id="309" r:id="rId37"/>
    <p:sldId id="310" r:id="rId38"/>
    <p:sldId id="311" r:id="rId39"/>
    <p:sldId id="312" r:id="rId40"/>
    <p:sldId id="313" r:id="rId41"/>
    <p:sldId id="317" r:id="rId42"/>
    <p:sldId id="304" r:id="rId43"/>
    <p:sldId id="315" r:id="rId44"/>
    <p:sldId id="303" r:id="rId45"/>
    <p:sldId id="274" r:id="rId46"/>
    <p:sldId id="299" r:id="rId47"/>
    <p:sldId id="293" r:id="rId48"/>
    <p:sldId id="316" r:id="rId49"/>
    <p:sldId id="318" r:id="rId50"/>
    <p:sldId id="287" r:id="rId51"/>
    <p:sldId id="288" r:id="rId52"/>
    <p:sldId id="289" r:id="rId53"/>
    <p:sldId id="290" r:id="rId54"/>
    <p:sldId id="291" r:id="rId55"/>
    <p:sldId id="275" r:id="rId5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帐户" initials="M帐"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86390" autoAdjust="0"/>
  </p:normalViewPr>
  <p:slideViewPr>
    <p:cSldViewPr snapToGrid="0" showGuides="1">
      <p:cViewPr varScale="1">
        <p:scale>
          <a:sx n="97" d="100"/>
          <a:sy n="97" d="100"/>
        </p:scale>
        <p:origin x="1176" y="72"/>
      </p:cViewPr>
      <p:guideLst>
        <p:guide orient="horz" pos="2160"/>
        <p:guide pos="3840"/>
      </p:guideLst>
    </p:cSldViewPr>
  </p:slideViewPr>
  <p:outlineViewPr>
    <p:cViewPr>
      <p:scale>
        <a:sx n="33" d="100"/>
        <a:sy n="33" d="100"/>
      </p:scale>
      <p:origin x="0" y="-31062"/>
    </p:cViewPr>
  </p:outlineViewPr>
  <p:notesTextViewPr>
    <p:cViewPr>
      <p:scale>
        <a:sx n="1" d="1"/>
        <a:sy n="1" d="1"/>
      </p:scale>
      <p:origin x="0" y="0"/>
    </p:cViewPr>
  </p:notesTextViewPr>
  <p:sorterViewPr>
    <p:cViewPr>
      <p:scale>
        <a:sx n="100" d="100"/>
        <a:sy n="100" d="100"/>
      </p:scale>
      <p:origin x="0" y="-750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0" Type="http://schemas.openxmlformats.org/officeDocument/2006/relationships/commentAuthors" Target="commentAuthors.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ACF27-F775-4BC4-ABB3-007C6D3DCF1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816D49-898D-4328-AE7E-35697FBAFC8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8816D49-898D-4328-AE7E-35697FBAFC8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t>抽屉原理，主要由以下三条所组成：</a:t>
            </a:r>
            <a:endParaRPr lang="zh-CN" altLang="en-US" sz="1200" dirty="0" smtClean="0"/>
          </a:p>
          <a:p>
            <a:endParaRPr lang="zh-CN" altLang="en-US" sz="1200" dirty="0" smtClean="0"/>
          </a:p>
          <a:p>
            <a:r>
              <a:rPr lang="zh-CN" altLang="en-US" sz="1200" dirty="0" smtClean="0"/>
              <a:t>原理</a:t>
            </a:r>
            <a:r>
              <a:rPr lang="en-US" altLang="zh-CN" sz="1200" dirty="0" smtClean="0"/>
              <a:t>1</a:t>
            </a:r>
            <a:r>
              <a:rPr lang="zh-CN" altLang="en-US" sz="1200" dirty="0" smtClean="0"/>
              <a:t>： 把多于</a:t>
            </a:r>
            <a:r>
              <a:rPr lang="en-US" altLang="zh-CN" sz="1200" dirty="0" smtClean="0"/>
              <a:t>n+1</a:t>
            </a:r>
            <a:r>
              <a:rPr lang="zh-CN" altLang="en-US" sz="1200" dirty="0" smtClean="0"/>
              <a:t>个的物体放到</a:t>
            </a:r>
            <a:r>
              <a:rPr lang="en-US" altLang="zh-CN" sz="1200" dirty="0" smtClean="0"/>
              <a:t>n</a:t>
            </a:r>
            <a:r>
              <a:rPr lang="zh-CN" altLang="en-US" sz="1200" dirty="0" smtClean="0"/>
              <a:t>个抽屉里，则至少有一个抽屉里的东西不少于两件。</a:t>
            </a:r>
            <a:endParaRPr lang="zh-CN" altLang="en-US" sz="1200" dirty="0" smtClean="0"/>
          </a:p>
          <a:p>
            <a:endParaRPr lang="zh-CN" altLang="en-US" sz="1200" dirty="0" smtClean="0"/>
          </a:p>
          <a:p>
            <a:r>
              <a:rPr lang="zh-CN" altLang="en-US" sz="1200" dirty="0" smtClean="0"/>
              <a:t>原理</a:t>
            </a:r>
            <a:r>
              <a:rPr lang="en-US" altLang="zh-CN" sz="1200" dirty="0" smtClean="0"/>
              <a:t>2 </a:t>
            </a:r>
            <a:r>
              <a:rPr lang="zh-CN" altLang="en-US" sz="1200" dirty="0" smtClean="0"/>
              <a:t>：把多于</a:t>
            </a:r>
            <a:r>
              <a:rPr lang="en-US" altLang="zh-CN" sz="1200" dirty="0" err="1" smtClean="0"/>
              <a:t>mn</a:t>
            </a:r>
            <a:r>
              <a:rPr lang="en-US" altLang="zh-CN" sz="1200" dirty="0" smtClean="0"/>
              <a:t>(m</a:t>
            </a:r>
            <a:r>
              <a:rPr lang="zh-CN" altLang="en-US" sz="1200" dirty="0" smtClean="0"/>
              <a:t>乘</a:t>
            </a:r>
            <a:r>
              <a:rPr lang="en-US" altLang="zh-CN" sz="1200" dirty="0" smtClean="0"/>
              <a:t>n)+1</a:t>
            </a:r>
            <a:r>
              <a:rPr lang="zh-CN" altLang="en-US" sz="1200" dirty="0" smtClean="0"/>
              <a:t>（</a:t>
            </a:r>
            <a:r>
              <a:rPr lang="en-US" altLang="zh-CN" sz="1200" dirty="0" smtClean="0"/>
              <a:t>n</a:t>
            </a:r>
            <a:r>
              <a:rPr lang="zh-CN" altLang="en-US" sz="1200" dirty="0" smtClean="0"/>
              <a:t>不为</a:t>
            </a:r>
            <a:r>
              <a:rPr lang="en-US" altLang="zh-CN" sz="1200" dirty="0" smtClean="0"/>
              <a:t>0</a:t>
            </a:r>
            <a:r>
              <a:rPr lang="zh-CN" altLang="en-US" sz="1200" dirty="0" smtClean="0"/>
              <a:t>）个的物体放到</a:t>
            </a:r>
            <a:r>
              <a:rPr lang="en-US" altLang="zh-CN" sz="1200" dirty="0" smtClean="0"/>
              <a:t>n</a:t>
            </a:r>
            <a:r>
              <a:rPr lang="zh-CN" altLang="en-US" sz="1200" dirty="0" smtClean="0"/>
              <a:t>个抽屉里，则至少有一个抽屉里有不少于（</a:t>
            </a:r>
            <a:r>
              <a:rPr lang="en-US" altLang="zh-CN" sz="1200" dirty="0" smtClean="0"/>
              <a:t>m+1</a:t>
            </a:r>
            <a:r>
              <a:rPr lang="zh-CN" altLang="en-US" sz="1200" dirty="0" smtClean="0"/>
              <a:t>）的物体。</a:t>
            </a:r>
            <a:endParaRPr lang="zh-CN" altLang="en-US" sz="1200" dirty="0" smtClean="0"/>
          </a:p>
          <a:p>
            <a:endParaRPr lang="zh-CN" altLang="en-US" sz="1200" dirty="0" smtClean="0"/>
          </a:p>
          <a:p>
            <a:r>
              <a:rPr lang="zh-CN" altLang="en-US" sz="1200" dirty="0" smtClean="0"/>
              <a:t>原理</a:t>
            </a:r>
            <a:r>
              <a:rPr lang="en-US" altLang="zh-CN" sz="1200" dirty="0" smtClean="0"/>
              <a:t>3 </a:t>
            </a:r>
            <a:r>
              <a:rPr lang="zh-CN" altLang="en-US" sz="1200" dirty="0" smtClean="0"/>
              <a:t>：把无穷多件物体放入</a:t>
            </a:r>
            <a:r>
              <a:rPr lang="en-US" altLang="zh-CN" sz="1200" dirty="0" smtClean="0"/>
              <a:t>n</a:t>
            </a:r>
            <a:r>
              <a:rPr lang="zh-CN" altLang="en-US" sz="1200" dirty="0" smtClean="0"/>
              <a:t>个抽屉，则至少有一个抽屉里有无穷个物体。</a:t>
            </a:r>
            <a:endParaRPr lang="zh-CN" altLang="en-US" dirty="0"/>
          </a:p>
        </p:txBody>
      </p:sp>
      <p:sp>
        <p:nvSpPr>
          <p:cNvPr id="4" name="灯片编号占位符 3"/>
          <p:cNvSpPr>
            <a:spLocks noGrp="1"/>
          </p:cNvSpPr>
          <p:nvPr>
            <p:ph type="sldNum" sz="quarter" idx="10"/>
          </p:nvPr>
        </p:nvSpPr>
        <p:spPr/>
        <p:txBody>
          <a:bodyPr/>
          <a:lstStyle/>
          <a:p>
            <a:fld id="{18816D49-898D-4328-AE7E-35697FBAFC8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标题 4"/>
          <p:cNvSpPr>
            <a:spLocks noGrp="1"/>
          </p:cNvSpPr>
          <p:nvPr>
            <p:ph type="ctrTitle" hasCustomPrompt="1"/>
          </p:nvPr>
        </p:nvSpPr>
        <p:spPr>
          <a:xfrm>
            <a:off x="3962400" y="1857828"/>
            <a:ext cx="8026400" cy="1168152"/>
          </a:xfrm>
        </p:spPr>
        <p:txBody>
          <a:bodyPr/>
          <a:lstStyle>
            <a:lvl1pPr>
              <a:defRPr lang="zh-CN" altLang="en-US" sz="6000" dirty="0" smtClean="0">
                <a:solidFill>
                  <a:srgbClr val="FFFFFF"/>
                </a:solidFill>
                <a:latin typeface="隶书" panose="02010509060101010101" pitchFamily="49" charset="-122"/>
                <a:ea typeface="隶书" panose="02010509060101010101" pitchFamily="49" charset="-122"/>
                <a:cs typeface="+mj-cs"/>
              </a:defRPr>
            </a:lvl1pPr>
          </a:lstStyle>
          <a:p>
            <a:pPr algn="ctr">
              <a:defRPr/>
            </a:pPr>
            <a:r>
              <a:rPr lang="zh-CN" altLang="en-US" sz="6000" dirty="0" smtClean="0">
                <a:latin typeface="隶书" panose="02010509060101010101" pitchFamily="49" charset="-122"/>
                <a:ea typeface="隶书" panose="02010509060101010101" pitchFamily="49" charset="-122"/>
              </a:rPr>
              <a:t>课题</a:t>
            </a:r>
            <a:endParaRPr lang="zh-CN" altLang="en-US" sz="6000" dirty="0">
              <a:latin typeface="隶书" panose="02010509060101010101" pitchFamily="49" charset="-122"/>
              <a:ea typeface="隶书" panose="02010509060101010101" pitchFamily="49" charset="-122"/>
            </a:endParaRPr>
          </a:p>
        </p:txBody>
      </p:sp>
      <p:sp>
        <p:nvSpPr>
          <p:cNvPr id="30" name="副标题 5"/>
          <p:cNvSpPr>
            <a:spLocks noGrp="1"/>
          </p:cNvSpPr>
          <p:nvPr>
            <p:ph type="subTitle" idx="1"/>
          </p:nvPr>
        </p:nvSpPr>
        <p:spPr>
          <a:xfrm>
            <a:off x="3599723" y="5033938"/>
            <a:ext cx="8592277" cy="987350"/>
          </a:xfrm>
        </p:spPr>
        <p:txBody>
          <a:bodyPr/>
          <a:lstStyle>
            <a:lvl1pPr marL="0" indent="0">
              <a:buNone/>
              <a:defRPr/>
            </a:lvl1pPr>
          </a:lstStyle>
          <a:p>
            <a:pPr algn="ctr">
              <a:defRPr/>
            </a:pPr>
            <a:r>
              <a:rPr lang="zh-CN" altLang="en-US" sz="2800" smtClean="0">
                <a:latin typeface="华文新魏" panose="02010800040101010101" pitchFamily="2" charset="-122"/>
                <a:ea typeface="华文新魏" panose="02010800040101010101" pitchFamily="2" charset="-122"/>
              </a:rPr>
              <a:t>单击此处编辑母版副标题样式</a:t>
            </a:r>
            <a:endParaRPr lang="en-US" altLang="zh-CN" sz="2800" dirty="0">
              <a:latin typeface="华文新魏" panose="02010800040101010101" pitchFamily="2" charset="-122"/>
              <a:ea typeface="华文新魏" panose="02010800040101010101" pitchFamily="2" charset="-122"/>
            </a:endParaRPr>
          </a:p>
        </p:txBody>
      </p:sp>
      <p:sp>
        <p:nvSpPr>
          <p:cNvPr id="14" name="文本占位符 6"/>
          <p:cNvSpPr>
            <a:spLocks noGrp="1"/>
          </p:cNvSpPr>
          <p:nvPr>
            <p:ph type="body" sz="quarter" idx="13" hasCustomPrompt="1"/>
          </p:nvPr>
        </p:nvSpPr>
        <p:spPr>
          <a:xfrm>
            <a:off x="3887755" y="2982612"/>
            <a:ext cx="8024208" cy="1223963"/>
          </a:xfrm>
        </p:spPr>
        <p:txBody>
          <a:bodyPr/>
          <a:lstStyle>
            <a:lvl1pPr marL="0" marR="0" indent="0" algn="l" defTabSz="914400" rtl="0" eaLnBrk="0" fontAlgn="base" latinLnBrk="0" hangingPunct="0">
              <a:lnSpc>
                <a:spcPct val="100000"/>
              </a:lnSpc>
              <a:spcBef>
                <a:spcPct val="20000"/>
              </a:spcBef>
              <a:spcAft>
                <a:spcPct val="0"/>
              </a:spcAft>
              <a:buClr>
                <a:schemeClr val="bg2"/>
              </a:buClr>
              <a:buSzPct val="75000"/>
              <a:buFont typeface="Wingdings" panose="05000000000000000000" pitchFamily="2" charset="2"/>
              <a:buNone/>
              <a:defRPr lang="zh-CN" altLang="en-US" sz="5000" b="1" kern="1200" dirty="0" smtClean="0">
                <a:solidFill>
                  <a:srgbClr val="FFFFFF"/>
                </a:solidFill>
                <a:latin typeface="隶书" panose="02010509060101010101" pitchFamily="49" charset="-122"/>
                <a:ea typeface="隶书" panose="02010509060101010101" pitchFamily="49" charset="-122"/>
                <a:cs typeface="Times New Roman" panose="02020603050405020304" pitchFamily="18" charset="0"/>
              </a:defRPr>
            </a:lvl1pPr>
          </a:lstStyle>
          <a:p>
            <a:pPr algn="r">
              <a:defRPr/>
            </a:pPr>
            <a:r>
              <a:rPr lang="en-US" altLang="zh-CN" dirty="0" smtClean="0">
                <a:latin typeface="隶书" panose="02010509060101010101" pitchFamily="49" charset="-122"/>
                <a:ea typeface="隶书" panose="02010509060101010101" pitchFamily="49" charset="-122"/>
              </a:rPr>
              <a:t>——</a:t>
            </a:r>
            <a:r>
              <a:rPr lang="zh-CN" altLang="en-US" dirty="0" smtClean="0">
                <a:latin typeface="隶书" panose="02010509060101010101" pitchFamily="49" charset="-122"/>
                <a:ea typeface="隶书" panose="02010509060101010101" pitchFamily="49" charset="-122"/>
              </a:rPr>
              <a:t>副标题</a:t>
            </a:r>
            <a:endParaRPr lang="zh-CN" altLang="en-US" b="0" dirty="0">
              <a:latin typeface="隶书" panose="02010509060101010101" pitchFamily="49" charset="-122"/>
              <a:ea typeface="隶书" panose="02010509060101010101" pitchFamily="49" charset="-122"/>
            </a:endParaRPr>
          </a:p>
        </p:txBody>
      </p:sp>
      <p:sp>
        <p:nvSpPr>
          <p:cNvPr id="2" name="日期占位符 1"/>
          <p:cNvSpPr>
            <a:spLocks noGrp="1"/>
          </p:cNvSpPr>
          <p:nvPr>
            <p:ph type="dt" sz="half" idx="14"/>
          </p:nvPr>
        </p:nvSpPr>
        <p:spPr/>
        <p:txBody>
          <a:bodyPr/>
          <a:lstStyle/>
          <a:p>
            <a:fld id="{A26D3E78-9332-4E29-AF79-87E1DBDAE732}" type="datetimeFigureOut">
              <a:rPr lang="zh-CN" altLang="en-US" smtClean="0"/>
            </a:fld>
            <a:endParaRPr lang="zh-CN" altLang="en-US"/>
          </a:p>
        </p:txBody>
      </p:sp>
      <p:sp>
        <p:nvSpPr>
          <p:cNvPr id="3" name="页脚占位符 2"/>
          <p:cNvSpPr>
            <a:spLocks noGrp="1"/>
          </p:cNvSpPr>
          <p:nvPr>
            <p:ph type="ftr" sz="quarter" idx="15"/>
          </p:nvPr>
        </p:nvSpPr>
        <p:spPr>
          <a:xfrm>
            <a:off x="4165600" y="6248399"/>
            <a:ext cx="3860800" cy="473075"/>
          </a:xfrm>
          <a:prstGeom prst="rect">
            <a:avLst/>
          </a:prstGeom>
        </p:spPr>
        <p:txBody>
          <a:bodyPr/>
          <a:lstStyle/>
          <a:p>
            <a:endParaRPr lang="zh-CN" altLang="en-US"/>
          </a:p>
        </p:txBody>
      </p:sp>
      <p:sp>
        <p:nvSpPr>
          <p:cNvPr id="4" name="灯片编号占位符 3"/>
          <p:cNvSpPr>
            <a:spLocks noGrp="1"/>
          </p:cNvSpPr>
          <p:nvPr>
            <p:ph type="sldNum" sz="quarter" idx="16"/>
          </p:nvPr>
        </p:nvSpPr>
        <p:spPr/>
        <p:txBody>
          <a:bodyPr/>
          <a:lstStyle/>
          <a:p>
            <a:fld id="{E1D29385-1351-4006-A8CE-CA0DAFC88F50}" type="slidenum">
              <a:rPr lang="zh-CN" altLang="en-US" smtClean="0"/>
            </a:fld>
            <a:endParaRPr lang="zh-CN" altLang="en-US"/>
          </a:p>
        </p:txBody>
      </p:sp>
      <p:pic>
        <p:nvPicPr>
          <p:cNvPr id="10" name="图片 9"/>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artisticGlowEdges trans="1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014572" y="45091"/>
            <a:ext cx="1965762" cy="412109"/>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5" name="Rectangle 3"/>
          <p:cNvSpPr>
            <a:spLocks noGrp="1" noChangeArrowheads="1"/>
          </p:cNvSpPr>
          <p:nvPr>
            <p:ph type="sldNum" sz="quarter" idx="11"/>
          </p:nvPr>
        </p:nvSpPr>
        <p:spPr/>
        <p:txBody>
          <a:bodyPr/>
          <a:lstStyle>
            <a:lvl1pPr>
              <a:defRPr/>
            </a:lvl1pPr>
          </a:lstStyle>
          <a:p>
            <a:fld id="{E1D29385-1351-4006-A8CE-CA0DAFC88F50}" type="slidenum">
              <a:rPr lang="zh-CN" altLang="en-US" smtClean="0"/>
            </a:fld>
            <a:endParaRPr lang="zh-CN" altLang="en-US"/>
          </a:p>
        </p:txBody>
      </p:sp>
      <p:sp>
        <p:nvSpPr>
          <p:cNvPr id="6" name="Rectangle 16"/>
          <p:cNvSpPr>
            <a:spLocks noGrp="1" noChangeArrowheads="1"/>
          </p:cNvSpPr>
          <p:nvPr>
            <p:ph type="dt" sz="half" idx="12"/>
          </p:nvPr>
        </p:nvSpPr>
        <p:spPr/>
        <p:txBody>
          <a:bodyPr/>
          <a:lstStyle>
            <a:lvl1pPr>
              <a:defRPr/>
            </a:lvl1pPr>
          </a:lstStyle>
          <a:p>
            <a:fld id="{A26D3E78-9332-4E29-AF79-87E1DBDAE732}" type="datetimeFigureOut">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457200"/>
            <a:ext cx="2743200" cy="5410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457200"/>
            <a:ext cx="8026400" cy="54102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5" name="Rectangle 3"/>
          <p:cNvSpPr>
            <a:spLocks noGrp="1" noChangeArrowheads="1"/>
          </p:cNvSpPr>
          <p:nvPr>
            <p:ph type="sldNum" sz="quarter" idx="11"/>
          </p:nvPr>
        </p:nvSpPr>
        <p:spPr/>
        <p:txBody>
          <a:bodyPr/>
          <a:lstStyle>
            <a:lvl1pPr>
              <a:defRPr/>
            </a:lvl1pPr>
          </a:lstStyle>
          <a:p>
            <a:fld id="{E1D29385-1351-4006-A8CE-CA0DAFC88F50}" type="slidenum">
              <a:rPr lang="zh-CN" altLang="en-US" smtClean="0"/>
            </a:fld>
            <a:endParaRPr lang="zh-CN" altLang="en-US"/>
          </a:p>
        </p:txBody>
      </p:sp>
      <p:sp>
        <p:nvSpPr>
          <p:cNvPr id="6" name="Rectangle 16"/>
          <p:cNvSpPr>
            <a:spLocks noGrp="1" noChangeArrowheads="1"/>
          </p:cNvSpPr>
          <p:nvPr>
            <p:ph type="dt" sz="half" idx="12"/>
          </p:nvPr>
        </p:nvSpPr>
        <p:spPr/>
        <p:txBody>
          <a:bodyPr/>
          <a:lstStyle>
            <a:lvl1pPr>
              <a:defRPr/>
            </a:lvl1pPr>
          </a:lstStyle>
          <a:p>
            <a:fld id="{A26D3E78-9332-4E29-AF79-87E1DBDAE732}" type="datetimeFigureOut">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2800" cy="1371600"/>
          </a:xfrm>
        </p:spPr>
        <p:txBody>
          <a:bodyPr/>
          <a:lstStyle/>
          <a:p>
            <a:r>
              <a:rPr lang="zh-CN" altLang="en-US" smtClean="0"/>
              <a:t>单击此处编辑母版标题样式</a:t>
            </a:r>
            <a:endParaRPr lang="zh-CN" altLang="en-US"/>
          </a:p>
        </p:txBody>
      </p:sp>
      <p:sp>
        <p:nvSpPr>
          <p:cNvPr id="3" name="表格占位符 2"/>
          <p:cNvSpPr>
            <a:spLocks noGrp="1"/>
          </p:cNvSpPr>
          <p:nvPr>
            <p:ph type="tbl" idx="1" hasCustomPrompt="1"/>
          </p:nvPr>
        </p:nvSpPr>
        <p:spPr>
          <a:xfrm>
            <a:off x="609600" y="1981200"/>
            <a:ext cx="10972800" cy="3886200"/>
          </a:xfrm>
        </p:spPr>
        <p:txBody>
          <a:bodyPr/>
          <a:lstStyle/>
          <a:p>
            <a:pPr lvl="0"/>
            <a:r>
              <a:rPr lang="zh-CN" altLang="en-US" noProof="0" smtClean="0"/>
              <a:t>单击图标添加表格</a:t>
            </a:r>
            <a:endParaRPr lang="zh-CN" altLang="en-US" noProof="0"/>
          </a:p>
        </p:txBody>
      </p:sp>
      <p:sp>
        <p:nvSpPr>
          <p:cNvPr id="4"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5" name="Rectangle 3"/>
          <p:cNvSpPr>
            <a:spLocks noGrp="1" noChangeArrowheads="1"/>
          </p:cNvSpPr>
          <p:nvPr>
            <p:ph type="sldNum" sz="quarter" idx="11"/>
          </p:nvPr>
        </p:nvSpPr>
        <p:spPr/>
        <p:txBody>
          <a:bodyPr/>
          <a:lstStyle>
            <a:lvl1pPr>
              <a:defRPr/>
            </a:lvl1pPr>
          </a:lstStyle>
          <a:p>
            <a:fld id="{E1D29385-1351-4006-A8CE-CA0DAFC88F50}" type="slidenum">
              <a:rPr lang="zh-CN" altLang="en-US" smtClean="0"/>
            </a:fld>
            <a:endParaRPr lang="zh-CN" altLang="en-US"/>
          </a:p>
        </p:txBody>
      </p:sp>
      <p:sp>
        <p:nvSpPr>
          <p:cNvPr id="6" name="Rectangle 16"/>
          <p:cNvSpPr>
            <a:spLocks noGrp="1" noChangeArrowheads="1"/>
          </p:cNvSpPr>
          <p:nvPr>
            <p:ph type="dt" sz="half" idx="12"/>
          </p:nvPr>
        </p:nvSpPr>
        <p:spPr/>
        <p:txBody>
          <a:bodyPr/>
          <a:lstStyle>
            <a:lvl1pPr>
              <a:defRPr/>
            </a:lvl1pPr>
          </a:lstStyle>
          <a:p>
            <a:fld id="{A26D3E78-9332-4E29-AF79-87E1DBDAE732}" type="datetimeFigureOut">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457200"/>
            <a:ext cx="10972800" cy="1371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981200"/>
            <a:ext cx="5384800"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81200"/>
            <a:ext cx="5384800"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6" name="Rectangle 3"/>
          <p:cNvSpPr>
            <a:spLocks noGrp="1" noChangeArrowheads="1"/>
          </p:cNvSpPr>
          <p:nvPr>
            <p:ph type="sldNum" sz="quarter" idx="11"/>
          </p:nvPr>
        </p:nvSpPr>
        <p:spPr/>
        <p:txBody>
          <a:bodyPr/>
          <a:lstStyle>
            <a:lvl1pPr>
              <a:defRPr/>
            </a:lvl1pPr>
          </a:lstStyle>
          <a:p>
            <a:fld id="{E1D29385-1351-4006-A8CE-CA0DAFC88F50}" type="slidenum">
              <a:rPr lang="zh-CN" altLang="en-US" smtClean="0"/>
            </a:fld>
            <a:endParaRPr lang="zh-CN" altLang="en-US"/>
          </a:p>
        </p:txBody>
      </p:sp>
      <p:sp>
        <p:nvSpPr>
          <p:cNvPr id="7" name="Rectangle 16"/>
          <p:cNvSpPr>
            <a:spLocks noGrp="1" noChangeArrowheads="1"/>
          </p:cNvSpPr>
          <p:nvPr>
            <p:ph type="dt" sz="half" idx="12"/>
          </p:nvPr>
        </p:nvSpPr>
        <p:spPr/>
        <p:txBody>
          <a:bodyPr/>
          <a:lstStyle>
            <a:lvl1pPr>
              <a:defRPr/>
            </a:lvl1pPr>
          </a:lstStyle>
          <a:p>
            <a:fld id="{A26D3E78-9332-4E29-AF79-87E1DBDAE732}" type="datetimeFigureOut">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A26D3E78-9332-4E29-AF79-87E1DBDAE732}" type="datetimeFigureOut">
              <a:rPr lang="zh-CN" altLang="en-US" smtClean="0"/>
            </a:fld>
            <a:endParaRPr lang="zh-CN" altLang="en-US"/>
          </a:p>
        </p:txBody>
      </p:sp>
      <p:sp>
        <p:nvSpPr>
          <p:cNvPr id="5" name="Footer Placeholder 4"/>
          <p:cNvSpPr>
            <a:spLocks noGrp="1"/>
          </p:cNvSpPr>
          <p:nvPr>
            <p:ph type="ftr" sz="quarter" idx="11"/>
          </p:nvPr>
        </p:nvSpPr>
        <p:spPr>
          <a:xfrm>
            <a:off x="4165600" y="6248399"/>
            <a:ext cx="3860800" cy="473075"/>
          </a:xfrm>
          <a:prstGeom prst="rect">
            <a:avLst/>
          </a:prstGeom>
        </p:spPr>
        <p:txBody>
          <a:bodyPr/>
          <a:lstStyle/>
          <a:p>
            <a:endParaRPr lang="zh-CN" altLang="en-US"/>
          </a:p>
        </p:txBody>
      </p:sp>
      <p:sp>
        <p:nvSpPr>
          <p:cNvPr id="6" name="Slide Number Placeholder 5"/>
          <p:cNvSpPr>
            <a:spLocks noGrp="1"/>
          </p:cNvSpPr>
          <p:nvPr>
            <p:ph type="sldNum" sz="quarter" idx="12"/>
          </p:nvPr>
        </p:nvSpPr>
        <p:spPr/>
        <p:txBody>
          <a:bodyPr/>
          <a:lstStyle/>
          <a:p>
            <a:fld id="{E1D29385-1351-4006-A8CE-CA0DAFC88F5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31371" y="102119"/>
            <a:ext cx="11334829" cy="861471"/>
          </a:xfrm>
        </p:spPr>
        <p:txBody>
          <a:bodyPr/>
          <a:lstStyle>
            <a:lvl1pPr>
              <a:defRPr sz="4000" b="1">
                <a:latin typeface="+mn-ea"/>
                <a:ea typeface="+mn-ea"/>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609600" y="1196752"/>
            <a:ext cx="10972800" cy="4824536"/>
          </a:xfrm>
        </p:spPr>
        <p:txBody>
          <a:bodyPr/>
          <a:lstStyle>
            <a:lvl1pPr eaLnBrk="1" hangingPunct="1">
              <a:buClr>
                <a:srgbClr val="00007D"/>
              </a:buClr>
              <a:defRPr lang="zh-CN" altLang="en-US" sz="3600" dirty="0" smtClean="0">
                <a:solidFill>
                  <a:schemeClr val="tx1"/>
                </a:solidFill>
                <a:latin typeface="华文楷体" panose="02010600040101010101" pitchFamily="2" charset="-122"/>
                <a:ea typeface="华文楷体" panose="02010600040101010101" pitchFamily="2" charset="-122"/>
                <a:cs typeface="+mn-cs"/>
              </a:defRPr>
            </a:lvl1pPr>
            <a:lvl2pPr eaLnBrk="1" hangingPunct="1">
              <a:buClr>
                <a:srgbClr val="00007D"/>
              </a:buClr>
              <a:defRPr sz="3200">
                <a:latin typeface="华文楷体" panose="02010600040101010101" pitchFamily="2" charset="-122"/>
                <a:ea typeface="华文楷体" panose="02010600040101010101" pitchFamily="2" charset="-122"/>
              </a:defRPr>
            </a:lvl2pPr>
            <a:lvl3pPr marL="1143000" indent="-228600" eaLnBrk="1" hangingPunct="1">
              <a:buClr>
                <a:srgbClr val="00007D"/>
              </a:buClr>
              <a:buFont typeface="Wingdings" panose="05000000000000000000" pitchFamily="2" charset="2"/>
              <a:buChar char="ü"/>
              <a:defRPr sz="3200">
                <a:latin typeface="华文楷体" panose="02010600040101010101" pitchFamily="2" charset="-122"/>
                <a:ea typeface="华文楷体" panose="02010600040101010101" pitchFamily="2" charset="-122"/>
              </a:defRPr>
            </a:lvl3pPr>
            <a:lvl4pPr>
              <a:defRPr sz="2400">
                <a:latin typeface="微软雅黑" panose="020B0503020204020204" pitchFamily="34" charset="-122"/>
                <a:ea typeface="微软雅黑" panose="020B0503020204020204" pitchFamily="34" charset="-122"/>
              </a:defRPr>
            </a:lvl4pPr>
            <a:lvl5pPr>
              <a:defRPr sz="2400">
                <a:latin typeface="微软雅黑" panose="020B0503020204020204" pitchFamily="34" charset="-122"/>
                <a:ea typeface="微软雅黑" panose="020B0503020204020204" pitchFamily="34" charset="-122"/>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p:txBody>
      </p:sp>
      <p:sp>
        <p:nvSpPr>
          <p:cNvPr id="4"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5" name="Rectangle 3"/>
          <p:cNvSpPr>
            <a:spLocks noGrp="1" noChangeArrowheads="1"/>
          </p:cNvSpPr>
          <p:nvPr>
            <p:ph type="sldNum" sz="quarter" idx="11"/>
          </p:nvPr>
        </p:nvSpPr>
        <p:spPr/>
        <p:txBody>
          <a:bodyPr/>
          <a:lstStyle>
            <a:lvl1pPr>
              <a:defRPr sz="2000"/>
            </a:lvl1pPr>
          </a:lstStyle>
          <a:p>
            <a:fld id="{E1D29385-1351-4006-A8CE-CA0DAFC88F50}" type="slidenum">
              <a:rPr lang="zh-CN" altLang="en-US" smtClean="0"/>
            </a:fld>
            <a:endParaRPr lang="zh-CN" altLang="en-US"/>
          </a:p>
        </p:txBody>
      </p:sp>
      <p:sp>
        <p:nvSpPr>
          <p:cNvPr id="6" name="Rectangle 16"/>
          <p:cNvSpPr>
            <a:spLocks noGrp="1" noChangeArrowheads="1"/>
          </p:cNvSpPr>
          <p:nvPr>
            <p:ph type="dt" sz="half" idx="12"/>
          </p:nvPr>
        </p:nvSpPr>
        <p:spPr/>
        <p:txBody>
          <a:bodyPr/>
          <a:lstStyle>
            <a:lvl1pPr>
              <a:defRPr/>
            </a:lvl1pPr>
          </a:lstStyle>
          <a:p>
            <a:fld id="{A26D3E78-9332-4E29-AF79-87E1DBDAE732}" type="datetimeFigureOut">
              <a:rPr lang="zh-CN" altLang="en-US" smtClean="0"/>
            </a:fld>
            <a:endParaRPr lang="zh-CN" altLang="en-US"/>
          </a:p>
        </p:txBody>
      </p:sp>
      <p:pic>
        <p:nvPicPr>
          <p:cNvPr id="7" name="图片 6"/>
          <p:cNvPicPr>
            <a:picLocks noChangeAspect="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artisticGlowEdges trans="1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974184" y="45091"/>
            <a:ext cx="2006150" cy="420576"/>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atin typeface="微软雅黑" panose="020B0503020204020204" pitchFamily="34" charset="-122"/>
                <a:ea typeface="微软雅黑" panose="020B0503020204020204" pitchFamily="34"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5" name="Rectangle 3"/>
          <p:cNvSpPr>
            <a:spLocks noGrp="1" noChangeArrowheads="1"/>
          </p:cNvSpPr>
          <p:nvPr>
            <p:ph type="sldNum" sz="quarter" idx="11"/>
          </p:nvPr>
        </p:nvSpPr>
        <p:spPr/>
        <p:txBody>
          <a:bodyPr/>
          <a:lstStyle>
            <a:lvl1pPr>
              <a:defRPr/>
            </a:lvl1pPr>
          </a:lstStyle>
          <a:p>
            <a:fld id="{E1D29385-1351-4006-A8CE-CA0DAFC88F50}" type="slidenum">
              <a:rPr lang="zh-CN" altLang="en-US" smtClean="0"/>
            </a:fld>
            <a:endParaRPr lang="zh-CN" altLang="en-US"/>
          </a:p>
        </p:txBody>
      </p:sp>
      <p:sp>
        <p:nvSpPr>
          <p:cNvPr id="6" name="Rectangle 16"/>
          <p:cNvSpPr>
            <a:spLocks noGrp="1" noChangeArrowheads="1"/>
          </p:cNvSpPr>
          <p:nvPr>
            <p:ph type="dt" sz="half" idx="12"/>
          </p:nvPr>
        </p:nvSpPr>
        <p:spPr/>
        <p:txBody>
          <a:bodyPr/>
          <a:lstStyle>
            <a:lvl1pPr>
              <a:defRPr/>
            </a:lvl1pPr>
          </a:lstStyle>
          <a:p>
            <a:fld id="{A26D3E78-9332-4E29-AF79-87E1DBDAE732}" type="datetimeFigureOut">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981200"/>
            <a:ext cx="5384800" cy="3886200"/>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981200"/>
            <a:ext cx="5384800" cy="3886200"/>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6" name="Rectangle 3"/>
          <p:cNvSpPr>
            <a:spLocks noGrp="1" noChangeArrowheads="1"/>
          </p:cNvSpPr>
          <p:nvPr>
            <p:ph type="sldNum" sz="quarter" idx="11"/>
          </p:nvPr>
        </p:nvSpPr>
        <p:spPr/>
        <p:txBody>
          <a:bodyPr/>
          <a:lstStyle>
            <a:lvl1pPr>
              <a:defRPr/>
            </a:lvl1pPr>
          </a:lstStyle>
          <a:p>
            <a:fld id="{E1D29385-1351-4006-A8CE-CA0DAFC88F50}" type="slidenum">
              <a:rPr lang="zh-CN" altLang="en-US" smtClean="0"/>
            </a:fld>
            <a:endParaRPr lang="zh-CN" altLang="en-US"/>
          </a:p>
        </p:txBody>
      </p:sp>
      <p:sp>
        <p:nvSpPr>
          <p:cNvPr id="7" name="Rectangle 16"/>
          <p:cNvSpPr>
            <a:spLocks noGrp="1" noChangeArrowheads="1"/>
          </p:cNvSpPr>
          <p:nvPr>
            <p:ph type="dt" sz="half" idx="12"/>
          </p:nvPr>
        </p:nvSpPr>
        <p:spPr/>
        <p:txBody>
          <a:bodyPr/>
          <a:lstStyle>
            <a:lvl1pPr>
              <a:defRPr/>
            </a:lvl1pPr>
          </a:lstStyle>
          <a:p>
            <a:fld id="{A26D3E78-9332-4E29-AF79-87E1DBDAE732}" type="datetimeFigureOut">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8" name="Rectangle 3"/>
          <p:cNvSpPr>
            <a:spLocks noGrp="1" noChangeArrowheads="1"/>
          </p:cNvSpPr>
          <p:nvPr>
            <p:ph type="sldNum" sz="quarter" idx="11"/>
          </p:nvPr>
        </p:nvSpPr>
        <p:spPr/>
        <p:txBody>
          <a:bodyPr/>
          <a:lstStyle>
            <a:lvl1pPr>
              <a:defRPr/>
            </a:lvl1pPr>
          </a:lstStyle>
          <a:p>
            <a:fld id="{E1D29385-1351-4006-A8CE-CA0DAFC88F50}" type="slidenum">
              <a:rPr lang="zh-CN" altLang="en-US" smtClean="0"/>
            </a:fld>
            <a:endParaRPr lang="zh-CN" altLang="en-US"/>
          </a:p>
        </p:txBody>
      </p:sp>
      <p:sp>
        <p:nvSpPr>
          <p:cNvPr id="9" name="Rectangle 16"/>
          <p:cNvSpPr>
            <a:spLocks noGrp="1" noChangeArrowheads="1"/>
          </p:cNvSpPr>
          <p:nvPr>
            <p:ph type="dt" sz="half" idx="12"/>
          </p:nvPr>
        </p:nvSpPr>
        <p:spPr/>
        <p:txBody>
          <a:bodyPr/>
          <a:lstStyle>
            <a:lvl1pPr>
              <a:defRPr/>
            </a:lvl1pPr>
          </a:lstStyle>
          <a:p>
            <a:fld id="{A26D3E78-9332-4E29-AF79-87E1DBDAE732}" type="datetimeFigureOut">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4" name="Rectangle 3"/>
          <p:cNvSpPr>
            <a:spLocks noGrp="1" noChangeArrowheads="1"/>
          </p:cNvSpPr>
          <p:nvPr>
            <p:ph type="sldNum" sz="quarter" idx="11"/>
          </p:nvPr>
        </p:nvSpPr>
        <p:spPr/>
        <p:txBody>
          <a:bodyPr/>
          <a:lstStyle>
            <a:lvl1pPr>
              <a:defRPr/>
            </a:lvl1pPr>
          </a:lstStyle>
          <a:p>
            <a:fld id="{E1D29385-1351-4006-A8CE-CA0DAFC88F50}" type="slidenum">
              <a:rPr lang="zh-CN" altLang="en-US" smtClean="0"/>
            </a:fld>
            <a:endParaRPr lang="zh-CN" altLang="en-US"/>
          </a:p>
        </p:txBody>
      </p:sp>
      <p:sp>
        <p:nvSpPr>
          <p:cNvPr id="5" name="Rectangle 16"/>
          <p:cNvSpPr>
            <a:spLocks noGrp="1" noChangeArrowheads="1"/>
          </p:cNvSpPr>
          <p:nvPr>
            <p:ph type="dt" sz="half" idx="12"/>
          </p:nvPr>
        </p:nvSpPr>
        <p:spPr/>
        <p:txBody>
          <a:bodyPr/>
          <a:lstStyle>
            <a:lvl1pPr>
              <a:defRPr/>
            </a:lvl1pPr>
          </a:lstStyle>
          <a:p>
            <a:fld id="{A26D3E78-9332-4E29-AF79-87E1DBDAE732}" type="datetimeFigureOut">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3" name="Rectangle 3"/>
          <p:cNvSpPr>
            <a:spLocks noGrp="1" noChangeArrowheads="1"/>
          </p:cNvSpPr>
          <p:nvPr>
            <p:ph type="sldNum" sz="quarter" idx="11"/>
          </p:nvPr>
        </p:nvSpPr>
        <p:spPr/>
        <p:txBody>
          <a:bodyPr/>
          <a:lstStyle>
            <a:lvl1pPr>
              <a:defRPr/>
            </a:lvl1pPr>
          </a:lstStyle>
          <a:p>
            <a:fld id="{E1D29385-1351-4006-A8CE-CA0DAFC88F50}" type="slidenum">
              <a:rPr lang="zh-CN" altLang="en-US" smtClean="0"/>
            </a:fld>
            <a:endParaRPr lang="zh-CN" altLang="en-US"/>
          </a:p>
        </p:txBody>
      </p:sp>
      <p:sp>
        <p:nvSpPr>
          <p:cNvPr id="4" name="Rectangle 16"/>
          <p:cNvSpPr>
            <a:spLocks noGrp="1" noChangeArrowheads="1"/>
          </p:cNvSpPr>
          <p:nvPr>
            <p:ph type="dt" sz="half" idx="12"/>
          </p:nvPr>
        </p:nvSpPr>
        <p:spPr/>
        <p:txBody>
          <a:bodyPr/>
          <a:lstStyle>
            <a:lvl1pPr>
              <a:defRPr/>
            </a:lvl1pPr>
          </a:lstStyle>
          <a:p>
            <a:fld id="{A26D3E78-9332-4E29-AF79-87E1DBDAE732}" type="datetimeFigureOut">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6" name="Rectangle 3"/>
          <p:cNvSpPr>
            <a:spLocks noGrp="1" noChangeArrowheads="1"/>
          </p:cNvSpPr>
          <p:nvPr>
            <p:ph type="sldNum" sz="quarter" idx="11"/>
          </p:nvPr>
        </p:nvSpPr>
        <p:spPr/>
        <p:txBody>
          <a:bodyPr/>
          <a:lstStyle>
            <a:lvl1pPr>
              <a:defRPr/>
            </a:lvl1pPr>
          </a:lstStyle>
          <a:p>
            <a:fld id="{E1D29385-1351-4006-A8CE-CA0DAFC88F50}" type="slidenum">
              <a:rPr lang="zh-CN" altLang="en-US" smtClean="0"/>
            </a:fld>
            <a:endParaRPr lang="zh-CN" altLang="en-US"/>
          </a:p>
        </p:txBody>
      </p:sp>
      <p:sp>
        <p:nvSpPr>
          <p:cNvPr id="7" name="Rectangle 16"/>
          <p:cNvSpPr>
            <a:spLocks noGrp="1" noChangeArrowheads="1"/>
          </p:cNvSpPr>
          <p:nvPr>
            <p:ph type="dt" sz="half" idx="12"/>
          </p:nvPr>
        </p:nvSpPr>
        <p:spPr/>
        <p:txBody>
          <a:bodyPr/>
          <a:lstStyle>
            <a:lvl1pPr>
              <a:defRPr/>
            </a:lvl1pPr>
          </a:lstStyle>
          <a:p>
            <a:fld id="{A26D3E78-9332-4E29-AF79-87E1DBDAE732}" type="datetimeFigureOut">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2"/>
          <p:cNvSpPr>
            <a:spLocks noGrp="1" noChangeArrowheads="1"/>
          </p:cNvSpPr>
          <p:nvPr>
            <p:ph type="ftr" sz="quarter" idx="10"/>
          </p:nvPr>
        </p:nvSpPr>
        <p:spPr>
          <a:xfrm>
            <a:off x="4165600" y="6248399"/>
            <a:ext cx="3860800" cy="473075"/>
          </a:xfrm>
          <a:prstGeom prst="rect">
            <a:avLst/>
          </a:prstGeom>
        </p:spPr>
        <p:txBody>
          <a:bodyPr/>
          <a:lstStyle>
            <a:lvl1pPr>
              <a:defRPr/>
            </a:lvl1pPr>
          </a:lstStyle>
          <a:p>
            <a:endParaRPr lang="zh-CN" altLang="en-US"/>
          </a:p>
        </p:txBody>
      </p:sp>
      <p:sp>
        <p:nvSpPr>
          <p:cNvPr id="6" name="Rectangle 3"/>
          <p:cNvSpPr>
            <a:spLocks noGrp="1" noChangeArrowheads="1"/>
          </p:cNvSpPr>
          <p:nvPr>
            <p:ph type="sldNum" sz="quarter" idx="11"/>
          </p:nvPr>
        </p:nvSpPr>
        <p:spPr/>
        <p:txBody>
          <a:bodyPr/>
          <a:lstStyle>
            <a:lvl1pPr>
              <a:defRPr/>
            </a:lvl1pPr>
          </a:lstStyle>
          <a:p>
            <a:fld id="{E1D29385-1351-4006-A8CE-CA0DAFC88F50}" type="slidenum">
              <a:rPr lang="zh-CN" altLang="en-US" smtClean="0"/>
            </a:fld>
            <a:endParaRPr lang="zh-CN" altLang="en-US"/>
          </a:p>
        </p:txBody>
      </p:sp>
      <p:sp>
        <p:nvSpPr>
          <p:cNvPr id="7" name="Rectangle 16"/>
          <p:cNvSpPr>
            <a:spLocks noGrp="1" noChangeArrowheads="1"/>
          </p:cNvSpPr>
          <p:nvPr>
            <p:ph type="dt" sz="half" idx="12"/>
          </p:nvPr>
        </p:nvSpPr>
        <p:spPr/>
        <p:txBody>
          <a:bodyPr/>
          <a:lstStyle>
            <a:lvl1pPr>
              <a:defRPr/>
            </a:lvl1pPr>
          </a:lstStyle>
          <a:p>
            <a:fld id="{A26D3E78-9332-4E29-AF79-87E1DBDAE732}" type="datetimeFigureOut">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microsoft.com/office/2007/relationships/hdphoto" Target="../media/image3.wdp"/><Relationship Id="rId15" Type="http://schemas.openxmlformats.org/officeDocument/2006/relationships/image" Target="../media/image2.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sldNum" sz="quarter" idx="4"/>
          </p:nvPr>
        </p:nvSpPr>
        <p:spPr bwMode="auto">
          <a:xfrm>
            <a:off x="8737600" y="6248400"/>
            <a:ext cx="2844800" cy="457200"/>
          </a:xfrm>
          <a:prstGeom prst="rect">
            <a:avLst/>
          </a:prstGeom>
          <a:noFill/>
          <a:ln w="9525">
            <a:noFill/>
            <a:miter lim="800000"/>
          </a:ln>
          <a:effectLst/>
        </p:spPr>
        <p:txBody>
          <a:bodyPr vert="horz" wrap="square" lIns="91440" tIns="45720" rIns="91440" bIns="45720" numCol="1" anchor="b" anchorCtr="0" compatLnSpc="1"/>
          <a:lstStyle>
            <a:lvl1pPr algn="r">
              <a:defRPr sz="1200" b="0">
                <a:latin typeface="微软雅黑" panose="020B0503020204020204" pitchFamily="34" charset="-122"/>
                <a:ea typeface="微软雅黑" panose="020B0503020204020204" pitchFamily="34" charset="-122"/>
                <a:cs typeface="微软雅黑" panose="020B0503020204020204" pitchFamily="34" charset="-122"/>
              </a:defRPr>
            </a:lvl1pPr>
          </a:lstStyle>
          <a:p>
            <a:fld id="{E1D29385-1351-4006-A8CE-CA0DAFC88F50}" type="slidenum">
              <a:rPr lang="zh-CN" altLang="en-US" smtClean="0"/>
            </a:fld>
            <a:endParaRPr lang="zh-CN" altLang="en-US"/>
          </a:p>
        </p:txBody>
      </p:sp>
      <p:sp>
        <p:nvSpPr>
          <p:cNvPr id="1029" name="Rectangle 14"/>
          <p:cNvSpPr>
            <a:spLocks noGrp="1" noChangeArrowheads="1"/>
          </p:cNvSpPr>
          <p:nvPr>
            <p:ph type="title"/>
          </p:nvPr>
        </p:nvSpPr>
        <p:spPr bwMode="auto">
          <a:xfrm>
            <a:off x="609600" y="457200"/>
            <a:ext cx="1097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GB"/>
              <a:t>单击此处编辑母版标题样式</a:t>
            </a:r>
            <a:endParaRPr lang="zh-CN" altLang="en-GB"/>
          </a:p>
        </p:txBody>
      </p:sp>
      <p:sp>
        <p:nvSpPr>
          <p:cNvPr id="1030" name="Rectangle 15"/>
          <p:cNvSpPr>
            <a:spLocks noGrp="1" noChangeArrowheads="1"/>
          </p:cNvSpPr>
          <p:nvPr>
            <p:ph type="body" idx="1"/>
          </p:nvPr>
        </p:nvSpPr>
        <p:spPr bwMode="auto">
          <a:xfrm>
            <a:off x="609600" y="19812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GB"/>
              <a:t>单击此处编辑母版文本样式</a:t>
            </a:r>
            <a:endParaRPr lang="zh-CN" altLang="en-GB"/>
          </a:p>
          <a:p>
            <a:pPr lvl="1"/>
            <a:r>
              <a:rPr lang="zh-CN" altLang="en-GB"/>
              <a:t>第二级</a:t>
            </a:r>
            <a:endParaRPr lang="zh-CN" altLang="en-GB"/>
          </a:p>
          <a:p>
            <a:pPr lvl="2"/>
            <a:r>
              <a:rPr lang="zh-CN" altLang="en-GB"/>
              <a:t>第三级</a:t>
            </a:r>
            <a:endParaRPr lang="zh-CN" altLang="en-GB"/>
          </a:p>
          <a:p>
            <a:pPr lvl="3"/>
            <a:r>
              <a:rPr lang="zh-CN" altLang="en-GB"/>
              <a:t>第四级</a:t>
            </a:r>
            <a:endParaRPr lang="zh-CN" altLang="en-GB"/>
          </a:p>
          <a:p>
            <a:pPr lvl="4"/>
            <a:r>
              <a:rPr lang="zh-CN" altLang="en-GB"/>
              <a:t>第五级</a:t>
            </a:r>
            <a:endParaRPr lang="zh-CN" altLang="en-GB"/>
          </a:p>
        </p:txBody>
      </p:sp>
      <p:sp>
        <p:nvSpPr>
          <p:cNvPr id="6160" name="Rectangle 16"/>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b" anchorCtr="0" compatLnSpc="1"/>
          <a:lstStyle>
            <a:lvl1pPr algn="l">
              <a:defRPr sz="1200" b="0">
                <a:latin typeface="微软雅黑" panose="020B0503020204020204" pitchFamily="34" charset="-122"/>
                <a:ea typeface="微软雅黑" panose="020B0503020204020204" pitchFamily="34" charset="-122"/>
                <a:cs typeface="微软雅黑" panose="020B0503020204020204" pitchFamily="34" charset="-122"/>
              </a:defRPr>
            </a:lvl1pPr>
          </a:lstStyle>
          <a:p>
            <a:fld id="{A26D3E78-9332-4E29-AF79-87E1DBDAE732}" type="datetimeFigureOut">
              <a:rPr lang="zh-CN" altLang="en-US" smtClean="0"/>
            </a:fld>
            <a:endParaRPr lang="zh-CN" altLang="en-US"/>
          </a:p>
        </p:txBody>
      </p:sp>
      <p:pic>
        <p:nvPicPr>
          <p:cNvPr id="4" name="图片 3"/>
          <p:cNvPicPr>
            <a:picLocks noChangeAspect="1"/>
          </p:cNvPicPr>
          <p:nvPr/>
        </p:nvPicPr>
        <p:blipFill>
          <a:blip r:embed="rId15" cstate="print">
            <a:duotone>
              <a:prstClr val="black"/>
              <a:schemeClr val="accent1">
                <a:tint val="45000"/>
                <a:satMod val="400000"/>
              </a:schemeClr>
            </a:duotone>
            <a:extLst>
              <a:ext uri="{BEBA8EAE-BF5A-486C-A8C5-ECC9F3942E4B}">
                <a14:imgProps xmlns:a14="http://schemas.microsoft.com/office/drawing/2010/main">
                  <a14:imgLayer r:embed="rId16">
                    <a14:imgEffect>
                      <a14:artisticGlowEdges trans="1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014572" y="45091"/>
            <a:ext cx="1965762" cy="41210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1" fontAlgn="base" hangingPunct="1">
        <a:spcBef>
          <a:spcPct val="0"/>
        </a:spcBef>
        <a:spcAft>
          <a:spcPct val="0"/>
        </a:spcAft>
        <a:defRPr sz="44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4400">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4400">
          <a:solidFill>
            <a:schemeClr val="tx1"/>
          </a:solidFill>
          <a:latin typeface="Arial" panose="020B0604020202020204" pitchFamily="34" charset="0"/>
        </a:defRPr>
      </a:lvl6pPr>
      <a:lvl7pPr marL="914400" algn="l" rtl="0" eaLnBrk="1" fontAlgn="base" hangingPunct="1">
        <a:spcBef>
          <a:spcPct val="0"/>
        </a:spcBef>
        <a:spcAft>
          <a:spcPct val="0"/>
        </a:spcAft>
        <a:defRPr sz="4400">
          <a:solidFill>
            <a:schemeClr val="tx1"/>
          </a:solidFill>
          <a:latin typeface="Arial" panose="020B0604020202020204" pitchFamily="34" charset="0"/>
        </a:defRPr>
      </a:lvl7pPr>
      <a:lvl8pPr marL="1371600" algn="l" rtl="0" eaLnBrk="1" fontAlgn="base" hangingPunct="1">
        <a:spcBef>
          <a:spcPct val="0"/>
        </a:spcBef>
        <a:spcAft>
          <a:spcPct val="0"/>
        </a:spcAft>
        <a:defRPr sz="4400">
          <a:solidFill>
            <a:schemeClr val="tx1"/>
          </a:solidFill>
          <a:latin typeface="Arial" panose="020B0604020202020204" pitchFamily="34" charset="0"/>
        </a:defRPr>
      </a:lvl8pPr>
      <a:lvl9pPr marL="1828800" algn="l" rtl="0" eaLnBrk="1" fontAlgn="base" hangingPunct="1">
        <a:spcBef>
          <a:spcPct val="0"/>
        </a:spcBef>
        <a:spcAft>
          <a:spcPct val="0"/>
        </a:spcAft>
        <a:defRPr sz="44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lgn="l" rtl="0" eaLnBrk="1" fontAlgn="base" hangingPunct="1">
        <a:spcBef>
          <a:spcPct val="20000"/>
        </a:spcBef>
        <a:spcAft>
          <a:spcPct val="0"/>
        </a:spcAft>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lgn="l" rtl="0" eaLnBrk="1" fontAlgn="base" hangingPunct="1">
        <a:spcBef>
          <a:spcPct val="20000"/>
        </a:spcBef>
        <a:spcAft>
          <a:spcPct val="0"/>
        </a:spcAft>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lgn="l" rtl="0" eaLnBrk="1" fontAlgn="base" hangingPunct="1">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2" Type="http://schemas.openxmlformats.org/officeDocument/2006/relationships/slideLayout" Target="../slideLayouts/slideLayout2.xml"/><Relationship Id="rId11" Type="http://schemas.openxmlformats.org/officeDocument/2006/relationships/image" Target="../media/image17.png"/><Relationship Id="rId10" Type="http://schemas.openxmlformats.org/officeDocument/2006/relationships/image" Target="../media/image16.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24.wdp"/><Relationship Id="rId2" Type="http://schemas.openxmlformats.org/officeDocument/2006/relationships/image" Target="../media/image23.png"/><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4.wdp"/><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4.wdp"/><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4.wdp"/><Relationship Id="rId1"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4.wdp"/><Relationship Id="rId1"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4.wdp"/><Relationship Id="rId1"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4.wdp"/><Relationship Id="rId1"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4.wdp"/><Relationship Id="rId1"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4.wdp"/><Relationship Id="rId1"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24.wdp"/><Relationship Id="rId1"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blog.csdn.net/consciousman/article/details/53812818" TargetMode="External"/><Relationship Id="rId1" Type="http://schemas.openxmlformats.org/officeDocument/2006/relationships/hyperlink" Target="https://blog.csdn.net/consciousma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负环与差分约束</a:t>
            </a:r>
            <a:endParaRPr lang="zh-CN" altLang="en-US" dirty="0"/>
          </a:p>
        </p:txBody>
      </p:sp>
      <p:sp>
        <p:nvSpPr>
          <p:cNvPr id="3" name="副标题 2"/>
          <p:cNvSpPr>
            <a:spLocks noGrp="1"/>
          </p:cNvSpPr>
          <p:nvPr>
            <p:ph type="subTitle" idx="1"/>
          </p:nvPr>
        </p:nvSpPr>
        <p:spPr/>
        <p:txBody>
          <a:bodyPr/>
          <a:lstStyle/>
          <a:p>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算法分析</a:t>
            </a:r>
            <a:r>
              <a:rPr lang="en-US" altLang="zh-CN" dirty="0" smtClean="0"/>
              <a:t>_</a:t>
            </a:r>
            <a:r>
              <a:rPr lang="zh-CN" altLang="en-US" dirty="0"/>
              <a:t>二分法</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609600" y="963590"/>
                <a:ext cx="9360310" cy="5653520"/>
              </a:xfrm>
            </p:spPr>
            <p:txBody>
              <a:bodyPr/>
              <a:lstStyle/>
              <a:p>
                <a:r>
                  <a:rPr lang="zh-CN" altLang="en-US" sz="2400" dirty="0" smtClean="0"/>
                  <a:t>令</a:t>
                </a:r>
                <a14:m>
                  <m:oMath xmlns:m="http://schemas.openxmlformats.org/officeDocument/2006/math">
                    <m:r>
                      <a:rPr lang="zh-CN" altLang="en-US" sz="2400" i="1">
                        <a:latin typeface="Cambria Math" panose="02040503050406030204" pitchFamily="18" charset="0"/>
                      </a:rPr>
                      <m:t>𝜆</m:t>
                    </m:r>
                    <m:r>
                      <a:rPr lang="en-US" altLang="zh-CN" sz="2400" i="1">
                        <a:latin typeface="Cambria Math" panose="02040503050406030204" pitchFamily="18" charset="0"/>
                      </a:rPr>
                      <m:t>=</m:t>
                    </m:r>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e>
                    </m:d>
                    <m:r>
                      <a:rPr lang="en-US" altLang="zh-CN" sz="2400" b="0" i="0" smtClean="0">
                        <a:latin typeface="Cambria Math" panose="02040503050406030204" pitchFamily="18" charset="0"/>
                      </a:rPr>
                      <m:t>=</m:t>
                    </m:r>
                    <m:f>
                      <m:fPr>
                        <m:ctrlPr>
                          <a:rPr lang="en-US" altLang="zh-CN" sz="2400" b="0" i="1" smtClean="0">
                            <a:latin typeface="Cambria Math" panose="02040503050406030204" pitchFamily="18" charset="0"/>
                          </a:rPr>
                        </m:ctrlPr>
                      </m:fPr>
                      <m:num>
                        <m:nary>
                          <m:naryPr>
                            <m:chr m:val="∑"/>
                            <m:subHide m:val="on"/>
                            <m:supHide m:val="on"/>
                            <m:ctrlPr>
                              <a:rPr lang="en-US" altLang="zh-CN" sz="2400" b="0" i="1" smtClean="0">
                                <a:latin typeface="Cambria Math" panose="02040503050406030204" pitchFamily="18" charset="0"/>
                              </a:rPr>
                            </m:ctrlPr>
                          </m:naryPr>
                          <m:sub/>
                          <m:sup/>
                          <m:e>
                            <m:r>
                              <a:rPr lang="en-US" altLang="zh-CN" sz="2400" i="1">
                                <a:latin typeface="Cambria Math" panose="02040503050406030204" pitchFamily="18" charset="0"/>
                              </a:rPr>
                              <m:t>𝑎</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e>
                        </m:nary>
                      </m:num>
                      <m:den>
                        <m:nary>
                          <m:naryPr>
                            <m:chr m:val="∑"/>
                            <m:subHide m:val="on"/>
                            <m:supHide m:val="on"/>
                            <m:ctrlPr>
                              <a:rPr lang="en-US" altLang="zh-CN" sz="2400" b="0" i="1" smtClean="0">
                                <a:latin typeface="Cambria Math" panose="02040503050406030204" pitchFamily="18" charset="0"/>
                              </a:rPr>
                            </m:ctrlPr>
                          </m:naryPr>
                          <m:sub/>
                          <m:sup/>
                          <m:e>
                            <m:r>
                              <a:rPr lang="en-US" altLang="zh-CN" sz="2400" b="0" i="1" smtClean="0">
                                <a:latin typeface="Cambria Math" panose="02040503050406030204" pitchFamily="18" charset="0"/>
                              </a:rPr>
                              <m:t>𝑏</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e>
                        </m:nary>
                      </m:den>
                    </m:f>
                  </m:oMath>
                </a14:m>
                <a:r>
                  <a:rPr lang="zh-CN" altLang="en-US" sz="2400" b="0" dirty="0" smtClean="0"/>
                  <a:t>（</a:t>
                </a:r>
                <a14:m>
                  <m:oMath xmlns:m="http://schemas.openxmlformats.org/officeDocument/2006/math">
                    <m:sSup>
                      <m:sSupPr>
                        <m:ctrlPr>
                          <a:rPr lang="en-US" altLang="zh-CN" sz="2400" b="0" i="1" smtClean="0">
                            <a:latin typeface="Cambria Math" panose="02040503050406030204" pitchFamily="18" charset="0"/>
                            <a:ea typeface="Cambria Math" panose="02040503050406030204" pitchFamily="18" charset="0"/>
                          </a:rPr>
                        </m:ctrlPr>
                      </m:sSupPr>
                      <m:e>
                        <m:r>
                          <a:rPr lang="en-US" altLang="zh-CN" sz="2400" i="1">
                            <a:latin typeface="Cambria Math" panose="02040503050406030204" pitchFamily="18" charset="0"/>
                          </a:rPr>
                          <m:t>𝑥</m:t>
                        </m:r>
                        <m:r>
                          <a:rPr lang="en-US" altLang="zh-CN" sz="2400" i="1">
                            <a:latin typeface="Cambria Math" panose="02040503050406030204" pitchFamily="18" charset="0"/>
                            <a:ea typeface="Cambria Math" panose="02040503050406030204" pitchFamily="18" charset="0"/>
                          </a:rPr>
                          <m:t>∈</m:t>
                        </m:r>
                        <m:d>
                          <m:dPr>
                            <m:begChr m:val="{"/>
                            <m:endChr m:val="}"/>
                            <m:ctrlPr>
                              <a:rPr lang="en-US" altLang="zh-CN" sz="2400" i="1">
                                <a:latin typeface="Cambria Math" panose="02040503050406030204" pitchFamily="18" charset="0"/>
                                <a:ea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0</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1</m:t>
                            </m:r>
                          </m:e>
                        </m:d>
                      </m:e>
                      <m:sup>
                        <m:r>
                          <a:rPr lang="en-US" altLang="zh-CN" sz="2400" i="1">
                            <a:latin typeface="Cambria Math" panose="02040503050406030204" pitchFamily="18" charset="0"/>
                            <a:ea typeface="Cambria Math" panose="02040503050406030204" pitchFamily="18" charset="0"/>
                          </a:rPr>
                          <m:t>𝑛</m:t>
                        </m:r>
                      </m:sup>
                    </m:sSup>
                    <m:r>
                      <a:rPr lang="en-US" altLang="zh-CN" sz="2400" b="0" i="1" smtClean="0">
                        <a:latin typeface="Cambria Math" panose="02040503050406030204" pitchFamily="18" charset="0"/>
                        <a:ea typeface="Cambria Math" panose="02040503050406030204" pitchFamily="18" charset="0"/>
                      </a:rPr>
                      <m:t>)</m:t>
                    </m:r>
                  </m:oMath>
                </a14:m>
                <a:r>
                  <a:rPr lang="en-US" altLang="zh-CN" sz="2400" b="0" dirty="0" smtClean="0"/>
                  <a:t> </a:t>
                </a:r>
                <a:r>
                  <a:rPr lang="zh-CN" altLang="en-US" sz="2400" dirty="0"/>
                  <a:t>，</a:t>
                </a:r>
                <a:r>
                  <a:rPr lang="zh-CN" altLang="en-US" sz="2400" dirty="0" smtClean="0"/>
                  <a:t>则</a:t>
                </a:r>
                <a:r>
                  <a:rPr lang="zh-CN" altLang="en-US" sz="2400" dirty="0"/>
                  <a:t>有</a:t>
                </a:r>
                <a:r>
                  <a:rPr lang="zh-CN" altLang="en-US" sz="2400" dirty="0" smtClean="0"/>
                  <a:t>：</a:t>
                </a:r>
                <a:endParaRPr lang="en-US" altLang="zh-CN" sz="2400" dirty="0" smtClean="0"/>
              </a:p>
              <a:p>
                <a14:m>
                  <m:oMath xmlns:m="http://schemas.openxmlformats.org/officeDocument/2006/math">
                    <m:nary>
                      <m:naryPr>
                        <m:chr m:val="∑"/>
                        <m:subHide m:val="on"/>
                        <m:supHide m:val="on"/>
                        <m:ctrlPr>
                          <a:rPr lang="en-US" altLang="zh-CN" sz="2400" i="1">
                            <a:latin typeface="Cambria Math" panose="02040503050406030204" pitchFamily="18" charset="0"/>
                          </a:rPr>
                        </m:ctrlPr>
                      </m:naryPr>
                      <m:sub/>
                      <m:sup/>
                      <m:e>
                        <m:r>
                          <m:rPr>
                            <m:sty m:val="p"/>
                          </m:rPr>
                          <a:rPr lang="en-US" altLang="zh-CN" sz="2400" i="1">
                            <a:latin typeface="Cambria Math" panose="02040503050406030204" pitchFamily="18" charset="0"/>
                          </a:rPr>
                          <m:t>a</m:t>
                        </m:r>
                        <m:r>
                          <a:rPr lang="en-US" altLang="zh-CN" sz="2400" i="1">
                            <a:latin typeface="Cambria Math" panose="02040503050406030204" pitchFamily="18" charset="0"/>
                          </a:rPr>
                          <m:t>(</m:t>
                        </m:r>
                        <m:r>
                          <a:rPr lang="en-US" altLang="zh-CN" sz="2400" i="1">
                            <a:latin typeface="Cambria Math" panose="02040503050406030204" pitchFamily="18" charset="0"/>
                          </a:rPr>
                          <m:t>𝑥</m:t>
                        </m:r>
                        <m:r>
                          <a:rPr lang="en-US" altLang="zh-CN" sz="2400" i="1">
                            <a:latin typeface="Cambria Math" panose="02040503050406030204" pitchFamily="18" charset="0"/>
                          </a:rPr>
                          <m:t>)</m:t>
                        </m:r>
                      </m:e>
                    </m:nary>
                    <m:r>
                      <a:rPr lang="en-US" altLang="zh-CN" sz="2400" b="0" i="1" smtClean="0">
                        <a:latin typeface="Cambria Math" panose="02040503050406030204" pitchFamily="18" charset="0"/>
                      </a:rPr>
                      <m:t>−</m:t>
                    </m:r>
                    <m:r>
                      <a:rPr lang="zh-CN" altLang="en-US" sz="2400" i="1">
                        <a:latin typeface="Cambria Math" panose="02040503050406030204" pitchFamily="18" charset="0"/>
                      </a:rPr>
                      <m:t>𝜆</m:t>
                    </m:r>
                    <m:r>
                      <a:rPr lang="en-US" altLang="zh-CN" sz="2400" b="0" i="1" smtClean="0">
                        <a:latin typeface="Cambria Math" panose="02040503050406030204" pitchFamily="18" charset="0"/>
                      </a:rPr>
                      <m:t>∗</m:t>
                    </m:r>
                    <m:nary>
                      <m:naryPr>
                        <m:chr m:val="∑"/>
                        <m:subHide m:val="on"/>
                        <m:supHide m:val="on"/>
                        <m:ctrlPr>
                          <a:rPr lang="en-US" altLang="zh-CN" sz="2400" i="1">
                            <a:latin typeface="Cambria Math" panose="02040503050406030204" pitchFamily="18" charset="0"/>
                          </a:rPr>
                        </m:ctrlPr>
                      </m:naryPr>
                      <m:sub/>
                      <m:sup/>
                      <m:e>
                        <m:r>
                          <a:rPr lang="en-US" altLang="zh-CN" sz="2400" i="1">
                            <a:latin typeface="Cambria Math" panose="02040503050406030204" pitchFamily="18" charset="0"/>
                          </a:rPr>
                          <m:t>𝑏</m:t>
                        </m:r>
                        <m:r>
                          <a:rPr lang="en-US" altLang="zh-CN" sz="2400" i="1">
                            <a:latin typeface="Cambria Math" panose="02040503050406030204" pitchFamily="18" charset="0"/>
                          </a:rPr>
                          <m:t>(</m:t>
                        </m:r>
                        <m:r>
                          <a:rPr lang="en-US" altLang="zh-CN" sz="2400" i="1">
                            <a:latin typeface="Cambria Math" panose="02040503050406030204" pitchFamily="18" charset="0"/>
                          </a:rPr>
                          <m:t>𝑥</m:t>
                        </m:r>
                        <m:r>
                          <a:rPr lang="en-US" altLang="zh-CN" sz="2400" i="1">
                            <a:latin typeface="Cambria Math" panose="02040503050406030204" pitchFamily="18" charset="0"/>
                          </a:rPr>
                          <m:t>)</m:t>
                        </m:r>
                      </m:e>
                    </m:nary>
                    <m:r>
                      <a:rPr lang="en-US" altLang="zh-CN" sz="2400" b="0" i="1" dirty="0" smtClean="0">
                        <a:latin typeface="Cambria Math" panose="02040503050406030204" pitchFamily="18" charset="0"/>
                      </a:rPr>
                      <m:t>=</m:t>
                    </m:r>
                    <m:nary>
                      <m:naryPr>
                        <m:chr m:val="∑"/>
                        <m:subHide m:val="on"/>
                        <m:supHide m:val="on"/>
                        <m:ctrlPr>
                          <a:rPr lang="en-US" altLang="zh-CN" sz="2400" i="1">
                            <a:latin typeface="Cambria Math" panose="02040503050406030204" pitchFamily="18" charset="0"/>
                          </a:rPr>
                        </m:ctrlPr>
                      </m:naryPr>
                      <m:sub/>
                      <m:sup/>
                      <m:e>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𝑖</m:t>
                            </m:r>
                          </m:sub>
                        </m:sSub>
                      </m:e>
                    </m:nary>
                    <m:r>
                      <a:rPr lang="en-US" altLang="zh-CN" sz="2400" i="1">
                        <a:latin typeface="Cambria Math" panose="02040503050406030204" pitchFamily="18" charset="0"/>
                      </a:rPr>
                      <m:t>−</m:t>
                    </m:r>
                    <m:r>
                      <a:rPr lang="zh-CN" altLang="en-US" sz="2400" i="1">
                        <a:latin typeface="Cambria Math" panose="02040503050406030204" pitchFamily="18" charset="0"/>
                      </a:rPr>
                      <m:t>𝜆</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𝑏</m:t>
                        </m:r>
                      </m:e>
                      <m:sub>
                        <m:r>
                          <a:rPr lang="en-US" altLang="zh-CN" sz="2400" i="1">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𝑖</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0</m:t>
                    </m:r>
                  </m:oMath>
                </a14:m>
                <a:endParaRPr lang="en-US" altLang="zh-CN" sz="2400" dirty="0" smtClean="0"/>
              </a:p>
              <a:p>
                <a:r>
                  <a:rPr lang="zh-CN" altLang="en-US" sz="2400" dirty="0" smtClean="0"/>
                  <a:t>令</a:t>
                </a:r>
                <a14:m>
                  <m:oMath xmlns:m="http://schemas.openxmlformats.org/officeDocument/2006/math">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zh-CN" altLang="en-US" sz="2400" i="1">
                        <a:latin typeface="Cambria Math" panose="02040503050406030204" pitchFamily="18" charset="0"/>
                      </a:rPr>
                      <m:t>𝜆</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𝑏</m:t>
                        </m:r>
                      </m:e>
                      <m:sub>
                        <m:r>
                          <a:rPr lang="en-US" altLang="zh-CN" sz="2400" i="1">
                            <a:latin typeface="Cambria Math" panose="02040503050406030204" pitchFamily="18" charset="0"/>
                          </a:rPr>
                          <m:t>𝑖</m:t>
                        </m:r>
                      </m:sub>
                    </m:sSub>
                  </m:oMath>
                </a14:m>
                <a:r>
                  <a:rPr lang="zh-CN" altLang="en-US" sz="2400" dirty="0"/>
                  <a:t>即将点权转入边权（入边、出边皆可</a:t>
                </a:r>
                <a:r>
                  <a:rPr lang="zh-CN" altLang="en-US" sz="2400" dirty="0" smtClean="0"/>
                  <a:t>）</a:t>
                </a:r>
                <a:endParaRPr lang="en-US" altLang="zh-CN" sz="2400" dirty="0" smtClean="0"/>
              </a:p>
              <a:p>
                <a:r>
                  <a:rPr lang="zh-CN" altLang="en-US" sz="2400" dirty="0" smtClean="0"/>
                  <a:t>构造</a:t>
                </a:r>
                <a14:m>
                  <m:oMath xmlns:m="http://schemas.openxmlformats.org/officeDocument/2006/math">
                    <m:r>
                      <a:rPr lang="zh-CN" altLang="en-US" sz="2400" i="1" dirty="0">
                        <a:latin typeface="Cambria Math" panose="02040503050406030204" pitchFamily="18" charset="0"/>
                      </a:rPr>
                      <m:t>函数</m:t>
                    </m:r>
                    <m:r>
                      <m:rPr>
                        <m:sty m:val="p"/>
                      </m:rPr>
                      <a:rPr lang="en-US" altLang="zh-CN" sz="2400" i="1" dirty="0">
                        <a:latin typeface="Cambria Math" panose="02040503050406030204" pitchFamily="18" charset="0"/>
                      </a:rPr>
                      <m:t>G</m:t>
                    </m:r>
                    <m:d>
                      <m:dPr>
                        <m:ctrlPr>
                          <a:rPr lang="en-US" altLang="zh-CN" sz="2400" i="1" dirty="0">
                            <a:latin typeface="Cambria Math" panose="02040503050406030204" pitchFamily="18" charset="0"/>
                          </a:rPr>
                        </m:ctrlPr>
                      </m:dPr>
                      <m:e>
                        <m:r>
                          <a:rPr lang="zh-CN" altLang="en-US" sz="2400" i="1">
                            <a:latin typeface="Cambria Math" panose="02040503050406030204" pitchFamily="18" charset="0"/>
                          </a:rPr>
                          <m:t>𝜆</m:t>
                        </m:r>
                      </m:e>
                    </m:d>
                    <m:r>
                      <a:rPr lang="en-US" altLang="zh-CN" sz="2400" i="1">
                        <a:latin typeface="Cambria Math" panose="02040503050406030204" pitchFamily="18" charset="0"/>
                      </a:rPr>
                      <m:t>=</m:t>
                    </m:r>
                    <m:nary>
                      <m:naryPr>
                        <m:chr m:val="∑"/>
                        <m:subHide m:val="on"/>
                        <m:supHide m:val="on"/>
                        <m:ctrlPr>
                          <a:rPr lang="en-US" altLang="zh-CN" sz="2400" i="1">
                            <a:latin typeface="Cambria Math" panose="02040503050406030204" pitchFamily="18" charset="0"/>
                          </a:rPr>
                        </m:ctrlPr>
                      </m:naryPr>
                      <m:sub/>
                      <m:sup/>
                      <m:e>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𝑖</m:t>
                            </m:r>
                          </m:sub>
                        </m:sSub>
                      </m:e>
                    </m:nary>
                    <m:r>
                      <a:rPr lang="en-US" altLang="zh-CN" sz="2400" i="1">
                        <a:latin typeface="Cambria Math" panose="02040503050406030204" pitchFamily="18" charset="0"/>
                      </a:rPr>
                      <m:t>−</m:t>
                    </m:r>
                    <m:r>
                      <a:rPr lang="zh-CN" altLang="en-US" sz="2400" i="1">
                        <a:latin typeface="Cambria Math" panose="02040503050406030204" pitchFamily="18" charset="0"/>
                      </a:rPr>
                      <m:t>𝜆</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𝑏</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nary>
                      <m:naryPr>
                        <m:chr m:val="∑"/>
                        <m:subHide m:val="on"/>
                        <m:supHide m:val="on"/>
                        <m:ctrlPr>
                          <a:rPr lang="en-US" altLang="zh-CN" sz="2400" i="1">
                            <a:latin typeface="Cambria Math" panose="02040503050406030204" pitchFamily="18" charset="0"/>
                          </a:rPr>
                        </m:ctrlPr>
                      </m:naryPr>
                      <m:sub/>
                      <m:sup/>
                      <m:e>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m:rPr>
                                <m:sty m:val="p"/>
                              </m:rPr>
                              <a:rPr lang="en-US" altLang="zh-CN" sz="2400" i="1">
                                <a:latin typeface="Cambria Math" panose="02040503050406030204" pitchFamily="18" charset="0"/>
                              </a:rPr>
                              <m:t>d</m:t>
                            </m:r>
                          </m:e>
                          <m:sub>
                            <m:r>
                              <a:rPr lang="en-US" altLang="zh-CN" sz="2400" i="1">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i="1">
                                <a:latin typeface="Cambria Math" panose="02040503050406030204" pitchFamily="18" charset="0"/>
                              </a:rPr>
                              <m:t>𝑖</m:t>
                            </m:r>
                          </m:sub>
                        </m:sSub>
                      </m:e>
                    </m:nary>
                    <m:r>
                      <a:rPr lang="en-US" altLang="zh-CN" sz="2400" i="1">
                        <a:latin typeface="Cambria Math" panose="02040503050406030204" pitchFamily="18" charset="0"/>
                      </a:rPr>
                      <m:t>)</m:t>
                    </m:r>
                  </m:oMath>
                </a14:m>
                <a:endParaRPr lang="en-US" altLang="zh-CN" sz="2400" dirty="0" smtClean="0"/>
              </a:p>
              <a:p>
                <a14:m>
                  <m:oMath xmlns:m="http://schemas.openxmlformats.org/officeDocument/2006/math">
                    <m:sSup>
                      <m:sSupPr>
                        <m:ctrlPr>
                          <a:rPr lang="en-US" altLang="zh-CN" sz="2400" i="1">
                            <a:latin typeface="Cambria Math" panose="02040503050406030204" pitchFamily="18" charset="0"/>
                            <a:ea typeface="Cambria Math" panose="02040503050406030204" pitchFamily="18" charset="0"/>
                          </a:rPr>
                        </m:ctrlPr>
                      </m:sSupPr>
                      <m:e>
                        <m:r>
                          <a:rPr lang="en-US" altLang="zh-CN" sz="2400" i="1">
                            <a:latin typeface="Cambria Math" panose="02040503050406030204" pitchFamily="18" charset="0"/>
                          </a:rPr>
                          <m:t>𝑥</m:t>
                        </m:r>
                        <m:r>
                          <a:rPr lang="en-US" altLang="zh-CN" sz="2400" i="1">
                            <a:latin typeface="Cambria Math" panose="02040503050406030204" pitchFamily="18" charset="0"/>
                            <a:ea typeface="Cambria Math" panose="02040503050406030204" pitchFamily="18" charset="0"/>
                          </a:rPr>
                          <m:t>∈</m:t>
                        </m:r>
                        <m:d>
                          <m:dPr>
                            <m:begChr m:val="{"/>
                            <m:endChr m:val="}"/>
                            <m:ctrlPr>
                              <a:rPr lang="en-US" altLang="zh-CN" sz="2400" i="1">
                                <a:latin typeface="Cambria Math" panose="02040503050406030204" pitchFamily="18" charset="0"/>
                                <a:ea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0</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1</m:t>
                            </m:r>
                          </m:e>
                        </m:d>
                      </m:e>
                      <m:sup>
                        <m:r>
                          <a:rPr lang="en-US" altLang="zh-CN" sz="2400" i="1">
                            <a:latin typeface="Cambria Math" panose="02040503050406030204" pitchFamily="18" charset="0"/>
                            <a:ea typeface="Cambria Math" panose="02040503050406030204" pitchFamily="18" charset="0"/>
                          </a:rPr>
                          <m:t>𝑛</m:t>
                        </m:r>
                      </m:sup>
                    </m:sSup>
                    <m:r>
                      <a:rPr lang="zh-CN" altLang="en-US" sz="2400" i="1">
                        <a:latin typeface="Cambria Math" panose="02040503050406030204" pitchFamily="18" charset="0"/>
                        <a:ea typeface="Cambria Math" panose="02040503050406030204" pitchFamily="18" charset="0"/>
                      </a:rPr>
                      <m:t>的</m:t>
                    </m:r>
                  </m:oMath>
                </a14:m>
                <a:r>
                  <a:rPr lang="zh-CN" altLang="en-US" sz="2400" dirty="0" smtClean="0"/>
                  <a:t>约束条件是：选取的边构成环</a:t>
                </a:r>
                <a:endParaRPr lang="en-US"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xfrm>
                <a:off x="609600" y="963590"/>
                <a:ext cx="9360310" cy="5653520"/>
              </a:xfrm>
              <a:blipFill rotWithShape="1">
                <a:blip r:embed="rId1"/>
                <a:stretch>
                  <a:fillRect t="-5" r="4" b="7"/>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算法分析</a:t>
            </a:r>
            <a:endParaRPr lang="zh-CN" altLang="en-US" dirty="0"/>
          </a:p>
        </p:txBody>
      </p:sp>
      <p:cxnSp>
        <p:nvCxnSpPr>
          <p:cNvPr id="7" name="直接箭头连接符 6"/>
          <p:cNvCxnSpPr/>
          <p:nvPr/>
        </p:nvCxnSpPr>
        <p:spPr>
          <a:xfrm>
            <a:off x="6567948" y="3372465"/>
            <a:ext cx="484730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6882581" y="432619"/>
            <a:ext cx="0" cy="52405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6895823" y="1449526"/>
            <a:ext cx="2428568" cy="2890684"/>
          </a:xfrm>
          <a:prstGeom prst="straightConnector1">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6895823" y="869452"/>
            <a:ext cx="3523488" cy="4223658"/>
          </a:xfrm>
          <a:prstGeom prst="straightConnector1">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6882581" y="2433168"/>
            <a:ext cx="2428568" cy="2890684"/>
          </a:xfrm>
          <a:prstGeom prst="straightConnector1">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6917390" y="1947232"/>
            <a:ext cx="4344613" cy="2471636"/>
          </a:xfrm>
          <a:prstGeom prst="straightConnector1">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矩形 17"/>
              <p:cNvSpPr/>
              <p:nvPr/>
            </p:nvSpPr>
            <p:spPr>
              <a:xfrm>
                <a:off x="7425601" y="3393559"/>
                <a:ext cx="443519" cy="369332"/>
              </a:xfrm>
              <a:prstGeom prst="rect">
                <a:avLst/>
              </a:prstGeom>
            </p:spPr>
            <p:txBody>
              <a:bodyPr wrap="none">
                <a:spAutoFit/>
              </a:bodyPr>
              <a:lstStyle/>
              <a:p>
                <a14:m>
                  <m:oMath xmlns:m="http://schemas.openxmlformats.org/officeDocument/2006/math">
                    <m:r>
                      <a:rPr lang="zh-CN" altLang="en-US" i="1">
                        <a:latin typeface="Cambria Math" panose="02040503050406030204" pitchFamily="18" charset="0"/>
                      </a:rPr>
                      <m:t>𝜆</m:t>
                    </m:r>
                  </m:oMath>
                </a14:m>
                <a:r>
                  <a:rPr lang="en-US" altLang="zh-CN" dirty="0" smtClean="0"/>
                  <a:t>1</a:t>
                </a:r>
                <a:endParaRPr lang="zh-CN" altLang="en-US" dirty="0"/>
              </a:p>
            </p:txBody>
          </p:sp>
        </mc:Choice>
        <mc:Fallback>
          <p:sp>
            <p:nvSpPr>
              <p:cNvPr id="18" name="矩形 17"/>
              <p:cNvSpPr>
                <a:spLocks noRot="1" noChangeAspect="1" noMove="1" noResize="1" noEditPoints="1" noAdjustHandles="1" noChangeArrowheads="1" noChangeShapeType="1" noTextEdit="1"/>
              </p:cNvSpPr>
              <p:nvPr/>
            </p:nvSpPr>
            <p:spPr>
              <a:xfrm>
                <a:off x="7425601" y="3393559"/>
                <a:ext cx="443519" cy="369332"/>
              </a:xfrm>
              <a:prstGeom prst="rect">
                <a:avLst/>
              </a:prstGeom>
              <a:blipFill rotWithShape="1">
                <a:blip r:embed="rId1"/>
                <a:stretch>
                  <a:fillRect l="-123" t="-32" r="45" b="14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矩形 18"/>
              <p:cNvSpPr/>
              <p:nvPr/>
            </p:nvSpPr>
            <p:spPr>
              <a:xfrm>
                <a:off x="8342524" y="3414652"/>
                <a:ext cx="443519" cy="369332"/>
              </a:xfrm>
              <a:prstGeom prst="rect">
                <a:avLst/>
              </a:prstGeom>
            </p:spPr>
            <p:txBody>
              <a:bodyPr wrap="none">
                <a:spAutoFit/>
              </a:bodyPr>
              <a:lstStyle/>
              <a:p>
                <a14:m>
                  <m:oMath xmlns:m="http://schemas.openxmlformats.org/officeDocument/2006/math">
                    <m:r>
                      <a:rPr lang="zh-CN" altLang="en-US" i="1">
                        <a:latin typeface="Cambria Math" panose="02040503050406030204" pitchFamily="18" charset="0"/>
                      </a:rPr>
                      <m:t>𝜆</m:t>
                    </m:r>
                  </m:oMath>
                </a14:m>
                <a:r>
                  <a:rPr lang="en-US" altLang="zh-CN" dirty="0" smtClean="0"/>
                  <a:t>2</a:t>
                </a:r>
                <a:endParaRPr lang="zh-CN" altLang="en-US" dirty="0"/>
              </a:p>
            </p:txBody>
          </p:sp>
        </mc:Choice>
        <mc:Fallback>
          <p:sp>
            <p:nvSpPr>
              <p:cNvPr id="19" name="矩形 18"/>
              <p:cNvSpPr>
                <a:spLocks noRot="1" noChangeAspect="1" noMove="1" noResize="1" noEditPoints="1" noAdjustHandles="1" noChangeArrowheads="1" noChangeShapeType="1" noTextEdit="1"/>
              </p:cNvSpPr>
              <p:nvPr/>
            </p:nvSpPr>
            <p:spPr>
              <a:xfrm>
                <a:off x="8342524" y="3414652"/>
                <a:ext cx="443519" cy="369332"/>
              </a:xfrm>
              <a:prstGeom prst="rect">
                <a:avLst/>
              </a:prstGeom>
              <a:blipFill rotWithShape="1">
                <a:blip r:embed="rId2"/>
                <a:stretch>
                  <a:fillRect l="-119" t="-70" r="41" b="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矩形 19"/>
              <p:cNvSpPr/>
              <p:nvPr/>
            </p:nvSpPr>
            <p:spPr>
              <a:xfrm>
                <a:off x="8740985" y="3394576"/>
                <a:ext cx="443519" cy="369332"/>
              </a:xfrm>
              <a:prstGeom prst="rect">
                <a:avLst/>
              </a:prstGeom>
            </p:spPr>
            <p:txBody>
              <a:bodyPr wrap="none">
                <a:spAutoFit/>
              </a:bodyPr>
              <a:lstStyle/>
              <a:p>
                <a14:m>
                  <m:oMath xmlns:m="http://schemas.openxmlformats.org/officeDocument/2006/math">
                    <m:r>
                      <a:rPr lang="zh-CN" altLang="en-US" i="1">
                        <a:latin typeface="Cambria Math" panose="02040503050406030204" pitchFamily="18" charset="0"/>
                      </a:rPr>
                      <m:t>𝜆</m:t>
                    </m:r>
                  </m:oMath>
                </a14:m>
                <a:r>
                  <a:rPr lang="en-US" altLang="zh-CN" dirty="0" smtClean="0"/>
                  <a:t>3</a:t>
                </a:r>
                <a:endParaRPr lang="zh-CN" altLang="en-US" dirty="0"/>
              </a:p>
            </p:txBody>
          </p:sp>
        </mc:Choice>
        <mc:Fallback>
          <p:sp>
            <p:nvSpPr>
              <p:cNvPr id="20" name="矩形 19"/>
              <p:cNvSpPr>
                <a:spLocks noRot="1" noChangeAspect="1" noMove="1" noResize="1" noEditPoints="1" noAdjustHandles="1" noChangeArrowheads="1" noChangeShapeType="1" noTextEdit="1"/>
              </p:cNvSpPr>
              <p:nvPr/>
            </p:nvSpPr>
            <p:spPr>
              <a:xfrm>
                <a:off x="8740985" y="3394576"/>
                <a:ext cx="443519" cy="369332"/>
              </a:xfrm>
              <a:prstGeom prst="rect">
                <a:avLst/>
              </a:prstGeom>
              <a:blipFill rotWithShape="1">
                <a:blip r:embed="rId3"/>
                <a:stretch>
                  <a:fillRect l="-47" t="-136" r="113" b="7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2" name="矩形 21"/>
              <p:cNvSpPr/>
              <p:nvPr/>
            </p:nvSpPr>
            <p:spPr>
              <a:xfrm>
                <a:off x="9372693" y="3024227"/>
                <a:ext cx="443519" cy="369332"/>
              </a:xfrm>
              <a:prstGeom prst="rect">
                <a:avLst/>
              </a:prstGeom>
            </p:spPr>
            <p:txBody>
              <a:bodyPr wrap="none">
                <a:spAutoFit/>
              </a:bodyPr>
              <a:lstStyle/>
              <a:p>
                <a14:m>
                  <m:oMath xmlns:m="http://schemas.openxmlformats.org/officeDocument/2006/math">
                    <m:r>
                      <a:rPr lang="zh-CN" altLang="en-US" i="1">
                        <a:latin typeface="Cambria Math" panose="02040503050406030204" pitchFamily="18" charset="0"/>
                      </a:rPr>
                      <m:t>𝜆</m:t>
                    </m:r>
                  </m:oMath>
                </a14:m>
                <a:r>
                  <a:rPr lang="en-US" altLang="zh-CN" dirty="0" smtClean="0"/>
                  <a:t>4</a:t>
                </a:r>
                <a:endParaRPr lang="zh-CN" altLang="en-US" dirty="0"/>
              </a:p>
            </p:txBody>
          </p:sp>
        </mc:Choice>
        <mc:Fallback>
          <p:sp>
            <p:nvSpPr>
              <p:cNvPr id="22" name="矩形 21"/>
              <p:cNvSpPr>
                <a:spLocks noRot="1" noChangeAspect="1" noMove="1" noResize="1" noEditPoints="1" noAdjustHandles="1" noChangeArrowheads="1" noChangeShapeType="1" noTextEdit="1"/>
              </p:cNvSpPr>
              <p:nvPr/>
            </p:nvSpPr>
            <p:spPr>
              <a:xfrm>
                <a:off x="9372693" y="3024227"/>
                <a:ext cx="443519" cy="369332"/>
              </a:xfrm>
              <a:prstGeom prst="rect">
                <a:avLst/>
              </a:prstGeom>
              <a:blipFill rotWithShape="1">
                <a:blip r:embed="rId4"/>
                <a:stretch>
                  <a:fillRect l="-21" t="-97" r="86" b="3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8" name="内容占位符 27"/>
              <p:cNvSpPr>
                <a:spLocks noGrp="1"/>
              </p:cNvSpPr>
              <p:nvPr>
                <p:ph idx="1"/>
              </p:nvPr>
            </p:nvSpPr>
            <p:spPr>
              <a:xfrm>
                <a:off x="609600" y="1196752"/>
                <a:ext cx="5896804" cy="4889416"/>
              </a:xfrm>
            </p:spPr>
            <p:txBody>
              <a:bodyPr/>
              <a:lstStyle/>
              <a:p>
                <a:r>
                  <a:rPr lang="zh-CN" altLang="en-US" sz="2400" dirty="0" smtClean="0"/>
                  <a:t>显然函数</a:t>
                </a:r>
                <a:endParaRPr lang="en-US" altLang="zh-CN" sz="2400" dirty="0" smtClean="0"/>
              </a:p>
              <a:p>
                <a:pPr marL="0" indent="0">
                  <a:buNone/>
                </a:pPr>
                <a14:m>
                  <m:oMathPara xmlns:m="http://schemas.openxmlformats.org/officeDocument/2006/math">
                    <m:oMathParaPr>
                      <m:jc m:val="centerGroup"/>
                    </m:oMathParaPr>
                    <m:oMath xmlns:m="http://schemas.openxmlformats.org/officeDocument/2006/math">
                      <m:r>
                        <m:rPr>
                          <m:sty m:val="p"/>
                        </m:rPr>
                        <a:rPr lang="en-US" altLang="zh-CN" sz="2800" i="1" dirty="0">
                          <a:latin typeface="Cambria Math" panose="02040503050406030204" pitchFamily="18" charset="0"/>
                        </a:rPr>
                        <m:t>G</m:t>
                      </m:r>
                      <m:d>
                        <m:dPr>
                          <m:ctrlPr>
                            <a:rPr lang="en-US" altLang="zh-CN" sz="2800" i="1" dirty="0">
                              <a:latin typeface="Cambria Math" panose="02040503050406030204" pitchFamily="18" charset="0"/>
                            </a:rPr>
                          </m:ctrlPr>
                        </m:dPr>
                        <m:e>
                          <m:r>
                            <a:rPr lang="zh-CN" altLang="en-US" sz="2800" i="1">
                              <a:latin typeface="Cambria Math" panose="02040503050406030204" pitchFamily="18" charset="0"/>
                            </a:rPr>
                            <m:t>𝜆</m:t>
                          </m:r>
                        </m:e>
                      </m:d>
                      <m:r>
                        <a:rPr lang="en-US" altLang="zh-CN" sz="2800" i="1">
                          <a:latin typeface="Cambria Math" panose="02040503050406030204" pitchFamily="18" charset="0"/>
                        </a:rPr>
                        <m:t>=</m:t>
                      </m:r>
                      <m:nary>
                        <m:naryPr>
                          <m:chr m:val="∑"/>
                          <m:subHide m:val="on"/>
                          <m:supHide m:val="on"/>
                          <m:ctrlPr>
                            <a:rPr lang="en-US" altLang="zh-CN" sz="2400" i="1">
                              <a:latin typeface="Cambria Math" panose="02040503050406030204" pitchFamily="18" charset="0"/>
                            </a:rPr>
                          </m:ctrlPr>
                        </m:naryPr>
                        <m:sub/>
                        <m:sup/>
                        <m:e>
                          <m:r>
                            <m:rPr>
                              <m:sty m:val="p"/>
                            </m:rPr>
                            <a:rPr lang="en-US" altLang="zh-CN" sz="2400" i="1">
                              <a:latin typeface="Cambria Math" panose="02040503050406030204" pitchFamily="18" charset="0"/>
                            </a:rPr>
                            <m:t>a</m:t>
                          </m:r>
                          <m:r>
                            <a:rPr lang="en-US" altLang="zh-CN" sz="2400" i="1">
                              <a:latin typeface="Cambria Math" panose="02040503050406030204" pitchFamily="18" charset="0"/>
                            </a:rPr>
                            <m:t>(</m:t>
                          </m:r>
                          <m:r>
                            <a:rPr lang="en-US" altLang="zh-CN" sz="2400" i="1">
                              <a:latin typeface="Cambria Math" panose="02040503050406030204" pitchFamily="18" charset="0"/>
                            </a:rPr>
                            <m:t>𝑥</m:t>
                          </m:r>
                          <m:r>
                            <a:rPr lang="en-US" altLang="zh-CN" sz="2400" i="1">
                              <a:latin typeface="Cambria Math" panose="02040503050406030204" pitchFamily="18" charset="0"/>
                            </a:rPr>
                            <m:t>)</m:t>
                          </m:r>
                        </m:e>
                      </m:nary>
                      <m:r>
                        <a:rPr lang="en-US" altLang="zh-CN" sz="2400" i="1">
                          <a:latin typeface="Cambria Math" panose="02040503050406030204" pitchFamily="18" charset="0"/>
                        </a:rPr>
                        <m:t>−</m:t>
                      </m:r>
                      <m:r>
                        <a:rPr lang="zh-CN" altLang="en-US" sz="2400" i="1">
                          <a:latin typeface="Cambria Math" panose="02040503050406030204" pitchFamily="18" charset="0"/>
                        </a:rPr>
                        <m:t>𝜆</m:t>
                      </m:r>
                      <m:r>
                        <a:rPr lang="en-US" altLang="zh-CN" sz="2400" i="1">
                          <a:latin typeface="Cambria Math" panose="02040503050406030204" pitchFamily="18" charset="0"/>
                        </a:rPr>
                        <m:t>∗</m:t>
                      </m:r>
                      <m:nary>
                        <m:naryPr>
                          <m:chr m:val="∑"/>
                          <m:subHide m:val="on"/>
                          <m:supHide m:val="on"/>
                          <m:ctrlPr>
                            <a:rPr lang="en-US" altLang="zh-CN" sz="2400" i="1">
                              <a:latin typeface="Cambria Math" panose="02040503050406030204" pitchFamily="18" charset="0"/>
                            </a:rPr>
                          </m:ctrlPr>
                        </m:naryPr>
                        <m:sub/>
                        <m:sup/>
                        <m:e>
                          <m:r>
                            <a:rPr lang="en-US" altLang="zh-CN" sz="2400" i="1">
                              <a:latin typeface="Cambria Math" panose="02040503050406030204" pitchFamily="18" charset="0"/>
                            </a:rPr>
                            <m:t>𝑏</m:t>
                          </m:r>
                          <m:r>
                            <a:rPr lang="en-US" altLang="zh-CN" sz="2400" i="1">
                              <a:latin typeface="Cambria Math" panose="02040503050406030204" pitchFamily="18" charset="0"/>
                            </a:rPr>
                            <m:t>(</m:t>
                          </m:r>
                          <m:r>
                            <a:rPr lang="en-US" altLang="zh-CN" sz="2400" i="1">
                              <a:latin typeface="Cambria Math" panose="02040503050406030204" pitchFamily="18" charset="0"/>
                            </a:rPr>
                            <m:t>𝑥</m:t>
                          </m:r>
                          <m:r>
                            <a:rPr lang="en-US" altLang="zh-CN" sz="2400" i="1">
                              <a:latin typeface="Cambria Math" panose="02040503050406030204" pitchFamily="18" charset="0"/>
                            </a:rPr>
                            <m:t>)</m:t>
                          </m:r>
                        </m:e>
                      </m:nary>
                    </m:oMath>
                  </m:oMathPara>
                </a14:m>
                <a:endParaRPr lang="en-US" altLang="zh-CN" sz="2400" dirty="0" smtClean="0"/>
              </a:p>
              <a:p>
                <a:r>
                  <a:rPr lang="zh-CN" altLang="en-US" sz="2400" dirty="0"/>
                  <a:t>在平面坐标系上体现为一条直线</a:t>
                </a:r>
                <a:endParaRPr lang="en-US" altLang="zh-CN" sz="2400" dirty="0"/>
              </a:p>
              <a:p>
                <a:r>
                  <a:rPr lang="zh-CN" altLang="en-US" sz="2400" dirty="0"/>
                  <a:t>每一组</a:t>
                </a:r>
                <a:r>
                  <a:rPr lang="en-US" altLang="zh-CN" sz="2400" dirty="0"/>
                  <a:t>x[</a:t>
                </a:r>
                <a:r>
                  <a:rPr lang="en-US" altLang="zh-CN" sz="2400" dirty="0" err="1"/>
                  <a:t>i</a:t>
                </a:r>
                <a:r>
                  <a:rPr lang="en-US" altLang="zh-CN" sz="2400" dirty="0"/>
                  <a:t>]</a:t>
                </a:r>
                <a:r>
                  <a:rPr lang="zh-CN" altLang="en-US" sz="2400" dirty="0" smtClean="0"/>
                  <a:t>都可得到一组常量</a:t>
                </a:r>
                <a14:m>
                  <m:oMath xmlns:m="http://schemas.openxmlformats.org/officeDocument/2006/math">
                    <m:nary>
                      <m:naryPr>
                        <m:chr m:val="∑"/>
                        <m:subHide m:val="on"/>
                        <m:supHide m:val="on"/>
                        <m:ctrlPr>
                          <a:rPr lang="en-US" altLang="zh-CN" sz="2400" i="1">
                            <a:latin typeface="Cambria Math" panose="02040503050406030204" pitchFamily="18" charset="0"/>
                          </a:rPr>
                        </m:ctrlPr>
                      </m:naryPr>
                      <m:sub/>
                      <m:sup/>
                      <m:e>
                        <m:r>
                          <m:rPr>
                            <m:sty m:val="p"/>
                          </m:rPr>
                          <a:rPr lang="en-US" altLang="zh-CN" sz="2400" i="1">
                            <a:latin typeface="Cambria Math" panose="02040503050406030204" pitchFamily="18" charset="0"/>
                          </a:rPr>
                          <m:t>a</m:t>
                        </m:r>
                        <m:r>
                          <a:rPr lang="en-US" altLang="zh-CN" sz="2400" i="1">
                            <a:latin typeface="Cambria Math" panose="02040503050406030204" pitchFamily="18" charset="0"/>
                          </a:rPr>
                          <m:t>(</m:t>
                        </m:r>
                        <m:r>
                          <a:rPr lang="en-US" altLang="zh-CN" sz="2400" i="1">
                            <a:latin typeface="Cambria Math" panose="02040503050406030204" pitchFamily="18" charset="0"/>
                          </a:rPr>
                          <m:t>𝑥</m:t>
                        </m:r>
                        <m:r>
                          <a:rPr lang="en-US" altLang="zh-CN" sz="2400" i="1">
                            <a:latin typeface="Cambria Math" panose="02040503050406030204" pitchFamily="18" charset="0"/>
                          </a:rPr>
                          <m:t>)</m:t>
                        </m:r>
                      </m:e>
                    </m:nary>
                  </m:oMath>
                </a14:m>
                <a:r>
                  <a:rPr lang="zh-CN" altLang="en-US" sz="2400" dirty="0" smtClean="0"/>
                  <a:t>及</a:t>
                </a:r>
                <a14:m>
                  <m:oMath xmlns:m="http://schemas.openxmlformats.org/officeDocument/2006/math">
                    <m:r>
                      <a:rPr lang="en-US" altLang="zh-CN" sz="2400" i="1">
                        <a:latin typeface="Cambria Math" panose="02040503050406030204" pitchFamily="18" charset="0"/>
                      </a:rPr>
                      <m:t>−</m:t>
                    </m:r>
                    <m:nary>
                      <m:naryPr>
                        <m:chr m:val="∑"/>
                        <m:subHide m:val="on"/>
                        <m:supHide m:val="on"/>
                        <m:ctrlPr>
                          <a:rPr lang="en-US" altLang="zh-CN" sz="2400" i="1">
                            <a:latin typeface="Cambria Math" panose="02040503050406030204" pitchFamily="18" charset="0"/>
                          </a:rPr>
                        </m:ctrlPr>
                      </m:naryPr>
                      <m:sub/>
                      <m:sup/>
                      <m:e>
                        <m:r>
                          <a:rPr lang="en-US" altLang="zh-CN" sz="2400" i="1">
                            <a:latin typeface="Cambria Math" panose="02040503050406030204" pitchFamily="18" charset="0"/>
                          </a:rPr>
                          <m:t>𝑏</m:t>
                        </m:r>
                        <m:r>
                          <a:rPr lang="en-US" altLang="zh-CN" sz="2400" i="1">
                            <a:latin typeface="Cambria Math" panose="02040503050406030204" pitchFamily="18" charset="0"/>
                          </a:rPr>
                          <m:t>(</m:t>
                        </m:r>
                        <m:r>
                          <a:rPr lang="en-US" altLang="zh-CN" sz="2400" i="1">
                            <a:latin typeface="Cambria Math" panose="02040503050406030204" pitchFamily="18" charset="0"/>
                          </a:rPr>
                          <m:t>𝑥</m:t>
                        </m:r>
                        <m:r>
                          <a:rPr lang="en-US" altLang="zh-CN" sz="2400" i="1">
                            <a:latin typeface="Cambria Math" panose="02040503050406030204" pitchFamily="18" charset="0"/>
                          </a:rPr>
                          <m:t>)</m:t>
                        </m:r>
                      </m:e>
                    </m:nary>
                  </m:oMath>
                </a14:m>
                <a:r>
                  <a:rPr lang="zh-CN" altLang="en-US" sz="2400" dirty="0" smtClean="0"/>
                  <a:t> </a:t>
                </a:r>
                <a:endParaRPr lang="en-US" altLang="zh-CN" sz="2400" dirty="0" smtClean="0"/>
              </a:p>
              <a:p>
                <a:r>
                  <a:rPr lang="zh-CN" altLang="en-US" sz="2400" dirty="0" smtClean="0"/>
                  <a:t>从而确定唯一的一</a:t>
                </a:r>
                <a:r>
                  <a:rPr lang="zh-CN" altLang="en-US" sz="2400" dirty="0"/>
                  <a:t>条直线</a:t>
                </a:r>
                <a:endParaRPr lang="en-US" altLang="zh-CN" sz="2400" dirty="0"/>
              </a:p>
              <a:p>
                <a:r>
                  <a:rPr lang="zh-CN" altLang="en-US" sz="2400" dirty="0"/>
                  <a:t>这些直线的截距均大于等于</a:t>
                </a:r>
                <a:r>
                  <a:rPr lang="en-US" altLang="zh-CN" sz="2400" dirty="0"/>
                  <a:t>0</a:t>
                </a:r>
                <a:r>
                  <a:rPr lang="zh-CN" altLang="en-US" sz="2400" dirty="0"/>
                  <a:t>、斜率均小于等于</a:t>
                </a:r>
                <a:r>
                  <a:rPr lang="en-US" altLang="zh-CN" sz="2400" dirty="0"/>
                  <a:t>0</a:t>
                </a:r>
                <a:r>
                  <a:rPr lang="zh-CN" altLang="en-US" sz="2400" dirty="0"/>
                  <a:t>。而这些直线在横轴上的截距就是这一组</a:t>
                </a:r>
                <a:r>
                  <a:rPr lang="en-US" altLang="zh-CN" sz="2400" dirty="0"/>
                  <a:t>x</a:t>
                </a:r>
                <a:r>
                  <a:rPr lang="zh-CN" altLang="en-US" sz="2400" dirty="0"/>
                  <a:t>求出来的</a:t>
                </a:r>
                <a14:m>
                  <m:oMath xmlns:m="http://schemas.openxmlformats.org/officeDocument/2006/math">
                    <m:r>
                      <a:rPr lang="zh-CN" altLang="en-US" sz="2400" i="1">
                        <a:latin typeface="Cambria Math" panose="02040503050406030204" pitchFamily="18" charset="0"/>
                      </a:rPr>
                      <m:t>𝜆</m:t>
                    </m:r>
                  </m:oMath>
                </a14:m>
                <a:r>
                  <a:rPr lang="zh-CN" altLang="en-US" sz="2400" dirty="0"/>
                  <a:t>，而截距的最大值就是我们要求的答案。</a:t>
                </a:r>
                <a:endParaRPr lang="zh-CN" altLang="en-US" sz="2400" dirty="0"/>
              </a:p>
            </p:txBody>
          </p:sp>
        </mc:Choice>
        <mc:Fallback>
          <p:sp>
            <p:nvSpPr>
              <p:cNvPr id="28" name="内容占位符 27"/>
              <p:cNvSpPr>
                <a:spLocks noRot="1" noChangeAspect="1" noMove="1" noResize="1" noEditPoints="1" noAdjustHandles="1" noChangeArrowheads="1" noChangeShapeType="1" noTextEdit="1"/>
              </p:cNvSpPr>
              <p:nvPr>
                <p:ph idx="1"/>
              </p:nvPr>
            </p:nvSpPr>
            <p:spPr>
              <a:xfrm>
                <a:off x="609600" y="1196752"/>
                <a:ext cx="5896804" cy="4889416"/>
              </a:xfrm>
              <a:blipFill rotWithShape="1">
                <a:blip r:embed="rId5"/>
                <a:stretch>
                  <a:fillRect t="-8" r="3" b="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9" name="矩形 28"/>
              <p:cNvSpPr/>
              <p:nvPr/>
            </p:nvSpPr>
            <p:spPr>
              <a:xfrm>
                <a:off x="6125880" y="432619"/>
                <a:ext cx="699229"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n-US" altLang="zh-CN" i="1" dirty="0">
                          <a:latin typeface="Cambria Math" panose="02040503050406030204" pitchFamily="18" charset="0"/>
                        </a:rPr>
                        <m:t>G</m:t>
                      </m:r>
                      <m:d>
                        <m:dPr>
                          <m:ctrlPr>
                            <a:rPr lang="en-US" altLang="zh-CN" i="1" dirty="0">
                              <a:latin typeface="Cambria Math" panose="02040503050406030204" pitchFamily="18" charset="0"/>
                            </a:rPr>
                          </m:ctrlPr>
                        </m:dPr>
                        <m:e>
                          <m:r>
                            <a:rPr lang="zh-CN" altLang="en-US" i="1">
                              <a:latin typeface="Cambria Math" panose="02040503050406030204" pitchFamily="18" charset="0"/>
                            </a:rPr>
                            <m:t>𝜆</m:t>
                          </m:r>
                        </m:e>
                      </m:d>
                    </m:oMath>
                  </m:oMathPara>
                </a14:m>
                <a:endParaRPr lang="zh-CN" altLang="en-US" dirty="0"/>
              </a:p>
            </p:txBody>
          </p:sp>
        </mc:Choice>
        <mc:Fallback>
          <p:sp>
            <p:nvSpPr>
              <p:cNvPr id="29" name="矩形 28"/>
              <p:cNvSpPr>
                <a:spLocks noRot="1" noChangeAspect="1" noMove="1" noResize="1" noEditPoints="1" noAdjustHandles="1" noChangeArrowheads="1" noChangeShapeType="1" noTextEdit="1"/>
              </p:cNvSpPr>
              <p:nvPr/>
            </p:nvSpPr>
            <p:spPr>
              <a:xfrm>
                <a:off x="6125880" y="432619"/>
                <a:ext cx="699229" cy="369332"/>
              </a:xfrm>
              <a:prstGeom prst="rect">
                <a:avLst/>
              </a:prstGeom>
              <a:blipFill rotWithShape="1">
                <a:blip r:embed="rId6"/>
                <a:stretch>
                  <a:fillRect l="-5" t="-50" r="18" b="15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 name="矩形 29"/>
              <p:cNvSpPr/>
              <p:nvPr/>
            </p:nvSpPr>
            <p:spPr>
              <a:xfrm>
                <a:off x="11262003" y="3080077"/>
                <a:ext cx="521108" cy="584775"/>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m:rPr>
                          <m:sty m:val="p"/>
                        </m:rPr>
                        <a:rPr lang="el-GR" altLang="zh-CN" sz="3200" i="1" smtClean="0">
                          <a:latin typeface="Cambria Math" panose="02040503050406030204" pitchFamily="18" charset="0"/>
                          <a:ea typeface="Cambria Math" panose="02040503050406030204" pitchFamily="18" charset="0"/>
                        </a:rPr>
                        <m:t>Λ</m:t>
                      </m:r>
                    </m:oMath>
                  </m:oMathPara>
                </a14:m>
                <a:endParaRPr lang="zh-CN" altLang="en-US" sz="3200" dirty="0"/>
              </a:p>
            </p:txBody>
          </p:sp>
        </mc:Choice>
        <mc:Fallback>
          <p:sp>
            <p:nvSpPr>
              <p:cNvPr id="30" name="矩形 29"/>
              <p:cNvSpPr>
                <a:spLocks noRot="1" noChangeAspect="1" noMove="1" noResize="1" noEditPoints="1" noAdjustHandles="1" noChangeArrowheads="1" noChangeShapeType="1" noTextEdit="1"/>
              </p:cNvSpPr>
              <p:nvPr/>
            </p:nvSpPr>
            <p:spPr>
              <a:xfrm>
                <a:off x="11262003" y="3080077"/>
                <a:ext cx="521108" cy="584775"/>
              </a:xfrm>
              <a:prstGeom prst="rect">
                <a:avLst/>
              </a:prstGeom>
              <a:blipFill rotWithShape="1">
                <a:blip r:embed="rId7"/>
                <a:stretch>
                  <a:fillRect l="-53" t="-56" r="10" b="46"/>
                </a:stretch>
              </a:blipFill>
            </p:spPr>
            <p:txBody>
              <a:bodyPr/>
              <a:lstStyle/>
              <a:p>
                <a:r>
                  <a:rPr lang="zh-CN" altLang="en-US">
                    <a:noFill/>
                  </a:rPr>
                  <a:t> </a:t>
                </a:r>
              </a:p>
            </p:txBody>
          </p:sp>
        </mc:Fallback>
      </mc:AlternateContent>
      <p:sp>
        <p:nvSpPr>
          <p:cNvPr id="31" name="椭圆 30"/>
          <p:cNvSpPr/>
          <p:nvPr/>
        </p:nvSpPr>
        <p:spPr>
          <a:xfrm>
            <a:off x="7609288" y="3310615"/>
            <a:ext cx="87468" cy="874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8422260" y="3306091"/>
            <a:ext cx="87468" cy="874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8936578" y="3320649"/>
            <a:ext cx="87468" cy="874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9388480" y="3323187"/>
            <a:ext cx="87468" cy="874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算法分析</a:t>
            </a:r>
            <a:endParaRPr lang="zh-CN" altLang="en-US" dirty="0"/>
          </a:p>
        </p:txBody>
      </p:sp>
      <p:cxnSp>
        <p:nvCxnSpPr>
          <p:cNvPr id="7" name="直接箭头连接符 6"/>
          <p:cNvCxnSpPr/>
          <p:nvPr/>
        </p:nvCxnSpPr>
        <p:spPr>
          <a:xfrm>
            <a:off x="6567948" y="3372465"/>
            <a:ext cx="484730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6882581" y="432619"/>
            <a:ext cx="0" cy="52405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6895823" y="1449526"/>
            <a:ext cx="4106474" cy="4636642"/>
          </a:xfrm>
          <a:prstGeom prst="straightConnector1">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6895823" y="963590"/>
            <a:ext cx="4332295" cy="3755894"/>
          </a:xfrm>
          <a:prstGeom prst="straightConnector1">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6882581" y="2433168"/>
            <a:ext cx="4119716" cy="4006961"/>
          </a:xfrm>
          <a:prstGeom prst="straightConnector1">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6917390" y="1947232"/>
            <a:ext cx="4576520" cy="1836752"/>
          </a:xfrm>
          <a:prstGeom prst="straightConnector1">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矩形 17"/>
              <p:cNvSpPr/>
              <p:nvPr/>
            </p:nvSpPr>
            <p:spPr>
              <a:xfrm>
                <a:off x="7425601" y="3393559"/>
                <a:ext cx="443519" cy="369332"/>
              </a:xfrm>
              <a:prstGeom prst="rect">
                <a:avLst/>
              </a:prstGeom>
            </p:spPr>
            <p:txBody>
              <a:bodyPr wrap="none">
                <a:spAutoFit/>
              </a:bodyPr>
              <a:lstStyle/>
              <a:p>
                <a14:m>
                  <m:oMath xmlns:m="http://schemas.openxmlformats.org/officeDocument/2006/math">
                    <m:r>
                      <a:rPr lang="zh-CN" altLang="en-US" i="1">
                        <a:latin typeface="Cambria Math" panose="02040503050406030204" pitchFamily="18" charset="0"/>
                      </a:rPr>
                      <m:t>𝜆</m:t>
                    </m:r>
                  </m:oMath>
                </a14:m>
                <a:r>
                  <a:rPr lang="en-US" altLang="zh-CN" dirty="0" smtClean="0"/>
                  <a:t>1</a:t>
                </a:r>
                <a:endParaRPr lang="zh-CN" altLang="en-US" dirty="0"/>
              </a:p>
            </p:txBody>
          </p:sp>
        </mc:Choice>
        <mc:Fallback>
          <p:sp>
            <p:nvSpPr>
              <p:cNvPr id="18" name="矩形 17"/>
              <p:cNvSpPr>
                <a:spLocks noRot="1" noChangeAspect="1" noMove="1" noResize="1" noEditPoints="1" noAdjustHandles="1" noChangeArrowheads="1" noChangeShapeType="1" noTextEdit="1"/>
              </p:cNvSpPr>
              <p:nvPr/>
            </p:nvSpPr>
            <p:spPr>
              <a:xfrm>
                <a:off x="7425601" y="3393559"/>
                <a:ext cx="443519" cy="369332"/>
              </a:xfrm>
              <a:prstGeom prst="rect">
                <a:avLst/>
              </a:prstGeom>
              <a:blipFill rotWithShape="1">
                <a:blip r:embed="rId1"/>
                <a:stretch>
                  <a:fillRect l="-123" t="-32" r="45" b="14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矩形 18"/>
              <p:cNvSpPr/>
              <p:nvPr/>
            </p:nvSpPr>
            <p:spPr>
              <a:xfrm>
                <a:off x="8342524" y="3414652"/>
                <a:ext cx="443519" cy="369332"/>
              </a:xfrm>
              <a:prstGeom prst="rect">
                <a:avLst/>
              </a:prstGeom>
            </p:spPr>
            <p:txBody>
              <a:bodyPr wrap="none">
                <a:spAutoFit/>
              </a:bodyPr>
              <a:lstStyle/>
              <a:p>
                <a14:m>
                  <m:oMath xmlns:m="http://schemas.openxmlformats.org/officeDocument/2006/math">
                    <m:r>
                      <a:rPr lang="zh-CN" altLang="en-US" i="1">
                        <a:latin typeface="Cambria Math" panose="02040503050406030204" pitchFamily="18" charset="0"/>
                      </a:rPr>
                      <m:t>𝜆</m:t>
                    </m:r>
                  </m:oMath>
                </a14:m>
                <a:r>
                  <a:rPr lang="en-US" altLang="zh-CN" dirty="0" smtClean="0"/>
                  <a:t>2</a:t>
                </a:r>
                <a:endParaRPr lang="zh-CN" altLang="en-US" dirty="0"/>
              </a:p>
            </p:txBody>
          </p:sp>
        </mc:Choice>
        <mc:Fallback>
          <p:sp>
            <p:nvSpPr>
              <p:cNvPr id="19" name="矩形 18"/>
              <p:cNvSpPr>
                <a:spLocks noRot="1" noChangeAspect="1" noMove="1" noResize="1" noEditPoints="1" noAdjustHandles="1" noChangeArrowheads="1" noChangeShapeType="1" noTextEdit="1"/>
              </p:cNvSpPr>
              <p:nvPr/>
            </p:nvSpPr>
            <p:spPr>
              <a:xfrm>
                <a:off x="8342524" y="3414652"/>
                <a:ext cx="443519" cy="369332"/>
              </a:xfrm>
              <a:prstGeom prst="rect">
                <a:avLst/>
              </a:prstGeom>
              <a:blipFill rotWithShape="1">
                <a:blip r:embed="rId2"/>
                <a:stretch>
                  <a:fillRect l="-119" t="-70" r="41" b="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0" name="矩形 19"/>
              <p:cNvSpPr/>
              <p:nvPr/>
            </p:nvSpPr>
            <p:spPr>
              <a:xfrm>
                <a:off x="9278620" y="3374907"/>
                <a:ext cx="443519" cy="369332"/>
              </a:xfrm>
              <a:prstGeom prst="rect">
                <a:avLst/>
              </a:prstGeom>
            </p:spPr>
            <p:txBody>
              <a:bodyPr wrap="none">
                <a:spAutoFit/>
              </a:bodyPr>
              <a:lstStyle/>
              <a:p>
                <a14:m>
                  <m:oMath xmlns:m="http://schemas.openxmlformats.org/officeDocument/2006/math">
                    <m:r>
                      <a:rPr lang="zh-CN" altLang="en-US" i="1">
                        <a:latin typeface="Cambria Math" panose="02040503050406030204" pitchFamily="18" charset="0"/>
                      </a:rPr>
                      <m:t>𝜆</m:t>
                    </m:r>
                  </m:oMath>
                </a14:m>
                <a:r>
                  <a:rPr lang="en-US" altLang="zh-CN" dirty="0" smtClean="0"/>
                  <a:t>3</a:t>
                </a:r>
                <a:endParaRPr lang="zh-CN" altLang="en-US" dirty="0"/>
              </a:p>
            </p:txBody>
          </p:sp>
        </mc:Choice>
        <mc:Fallback>
          <p:sp>
            <p:nvSpPr>
              <p:cNvPr id="20" name="矩形 19"/>
              <p:cNvSpPr>
                <a:spLocks noRot="1" noChangeAspect="1" noMove="1" noResize="1" noEditPoints="1" noAdjustHandles="1" noChangeArrowheads="1" noChangeShapeType="1" noTextEdit="1"/>
              </p:cNvSpPr>
              <p:nvPr/>
            </p:nvSpPr>
            <p:spPr>
              <a:xfrm>
                <a:off x="9278620" y="3374907"/>
                <a:ext cx="443519" cy="369332"/>
              </a:xfrm>
              <a:prstGeom prst="rect">
                <a:avLst/>
              </a:prstGeom>
              <a:blipFill rotWithShape="1">
                <a:blip r:embed="rId3"/>
                <a:stretch>
                  <a:fillRect t="-140" r="65" b="7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2" name="矩形 21"/>
              <p:cNvSpPr/>
              <p:nvPr/>
            </p:nvSpPr>
            <p:spPr>
              <a:xfrm>
                <a:off x="10109656" y="3344691"/>
                <a:ext cx="443519" cy="369332"/>
              </a:xfrm>
              <a:prstGeom prst="rect">
                <a:avLst/>
              </a:prstGeom>
            </p:spPr>
            <p:txBody>
              <a:bodyPr wrap="none">
                <a:spAutoFit/>
              </a:bodyPr>
              <a:lstStyle/>
              <a:p>
                <a14:m>
                  <m:oMath xmlns:m="http://schemas.openxmlformats.org/officeDocument/2006/math">
                    <m:r>
                      <a:rPr lang="zh-CN" altLang="en-US" i="1">
                        <a:latin typeface="Cambria Math" panose="02040503050406030204" pitchFamily="18" charset="0"/>
                      </a:rPr>
                      <m:t>𝜆</m:t>
                    </m:r>
                  </m:oMath>
                </a14:m>
                <a:r>
                  <a:rPr lang="en-US" altLang="zh-CN" dirty="0" smtClean="0"/>
                  <a:t>4</a:t>
                </a:r>
                <a:endParaRPr lang="zh-CN" altLang="en-US" dirty="0"/>
              </a:p>
            </p:txBody>
          </p:sp>
        </mc:Choice>
        <mc:Fallback>
          <p:sp>
            <p:nvSpPr>
              <p:cNvPr id="22" name="矩形 21"/>
              <p:cNvSpPr>
                <a:spLocks noRot="1" noChangeAspect="1" noMove="1" noResize="1" noEditPoints="1" noAdjustHandles="1" noChangeArrowheads="1" noChangeShapeType="1" noTextEdit="1"/>
              </p:cNvSpPr>
              <p:nvPr/>
            </p:nvSpPr>
            <p:spPr>
              <a:xfrm>
                <a:off x="10109656" y="3344691"/>
                <a:ext cx="443519" cy="369332"/>
              </a:xfrm>
              <a:prstGeom prst="rect">
                <a:avLst/>
              </a:prstGeom>
              <a:blipFill rotWithShape="1">
                <a:blip r:embed="rId4"/>
                <a:stretch>
                  <a:fillRect l="-103" t="-40" r="25" b="147"/>
                </a:stretch>
              </a:blipFill>
            </p:spPr>
            <p:txBody>
              <a:bodyPr/>
              <a:lstStyle/>
              <a:p>
                <a:r>
                  <a:rPr lang="zh-CN" altLang="en-US">
                    <a:noFill/>
                  </a:rPr>
                  <a:t> </a:t>
                </a:r>
              </a:p>
            </p:txBody>
          </p:sp>
        </mc:Fallback>
      </mc:AlternateContent>
      <p:cxnSp>
        <p:nvCxnSpPr>
          <p:cNvPr id="26" name="直接连接符 25"/>
          <p:cNvCxnSpPr/>
          <p:nvPr/>
        </p:nvCxnSpPr>
        <p:spPr>
          <a:xfrm>
            <a:off x="8111613" y="560439"/>
            <a:ext cx="40249" cy="5585220"/>
          </a:xfrm>
          <a:prstGeom prst="line">
            <a:avLst/>
          </a:prstGeom>
          <a:ln w="57150">
            <a:solidFill>
              <a:srgbClr val="7030A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7" name="矩形 26"/>
              <p:cNvSpPr/>
              <p:nvPr/>
            </p:nvSpPr>
            <p:spPr>
              <a:xfrm>
                <a:off x="7814498" y="3024227"/>
                <a:ext cx="372217"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zh-CN" altLang="en-US" b="1" i="1" smtClean="0">
                          <a:solidFill>
                            <a:srgbClr val="7030A0"/>
                          </a:solidFill>
                          <a:latin typeface="Cambria Math" panose="02040503050406030204" pitchFamily="18" charset="0"/>
                        </a:rPr>
                        <m:t>𝝀</m:t>
                      </m:r>
                    </m:oMath>
                  </m:oMathPara>
                </a14:m>
                <a:endParaRPr lang="zh-CN" altLang="en-US" b="1" dirty="0">
                  <a:solidFill>
                    <a:srgbClr val="7030A0"/>
                  </a:solidFill>
                </a:endParaRPr>
              </a:p>
            </p:txBody>
          </p:sp>
        </mc:Choice>
        <mc:Fallback>
          <p:sp>
            <p:nvSpPr>
              <p:cNvPr id="27" name="矩形 26"/>
              <p:cNvSpPr>
                <a:spLocks noRot="1" noChangeAspect="1" noMove="1" noResize="1" noEditPoints="1" noAdjustHandles="1" noChangeArrowheads="1" noChangeShapeType="1" noTextEdit="1"/>
              </p:cNvSpPr>
              <p:nvPr/>
            </p:nvSpPr>
            <p:spPr>
              <a:xfrm>
                <a:off x="7814498" y="3024227"/>
                <a:ext cx="372217" cy="369332"/>
              </a:xfrm>
              <a:prstGeom prst="rect">
                <a:avLst/>
              </a:prstGeom>
              <a:blipFill rotWithShape="1">
                <a:blip r:embed="rId5"/>
                <a:stretch>
                  <a:fillRect l="-51" t="-97" r="79" b="3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8" name="内容占位符 27"/>
              <p:cNvSpPr>
                <a:spLocks noGrp="1"/>
              </p:cNvSpPr>
              <p:nvPr>
                <p:ph idx="1"/>
              </p:nvPr>
            </p:nvSpPr>
            <p:spPr>
              <a:xfrm>
                <a:off x="609600" y="1196752"/>
                <a:ext cx="5458807" cy="4889416"/>
              </a:xfrm>
            </p:spPr>
            <p:txBody>
              <a:bodyPr/>
              <a:lstStyle/>
              <a:p>
                <a:r>
                  <a:rPr lang="zh-CN" altLang="en-US" sz="2800" dirty="0"/>
                  <a:t>在</a:t>
                </a:r>
                <a14:m>
                  <m:oMath xmlns:m="http://schemas.openxmlformats.org/officeDocument/2006/math">
                    <m:r>
                      <m:rPr>
                        <m:sty m:val="p"/>
                      </m:rPr>
                      <a:rPr lang="el-GR" altLang="zh-CN" sz="2800" i="1">
                        <a:latin typeface="Cambria Math" panose="02040503050406030204" pitchFamily="18" charset="0"/>
                        <a:ea typeface="Cambria Math" panose="02040503050406030204" pitchFamily="18" charset="0"/>
                      </a:rPr>
                      <m:t>Λ</m:t>
                    </m:r>
                  </m:oMath>
                </a14:m>
                <a:r>
                  <a:rPr lang="zh-CN" altLang="en-US" sz="2800" dirty="0"/>
                  <a:t>轴上面任取一个</a:t>
                </a:r>
                <a14:m>
                  <m:oMath xmlns:m="http://schemas.openxmlformats.org/officeDocument/2006/math">
                    <m:r>
                      <a:rPr lang="zh-CN" altLang="en-US" sz="2800" b="1" i="1">
                        <a:solidFill>
                          <a:srgbClr val="7030A0"/>
                        </a:solidFill>
                        <a:latin typeface="Cambria Math" panose="02040503050406030204" pitchFamily="18" charset="0"/>
                      </a:rPr>
                      <m:t>𝝀</m:t>
                    </m:r>
                  </m:oMath>
                </a14:m>
                <a:r>
                  <a:rPr lang="zh-CN" altLang="en-US" sz="2800" dirty="0"/>
                  <a:t>，如果至少有一条直线</a:t>
                </a:r>
                <a:r>
                  <a:rPr lang="zh-CN" altLang="en-US" sz="2800" dirty="0" smtClean="0"/>
                  <a:t>的</a:t>
                </a:r>
                <a:r>
                  <a:rPr lang="en-US" altLang="zh-CN" sz="2800" dirty="0"/>
                  <a:t>G</a:t>
                </a:r>
                <a:r>
                  <a:rPr lang="en-US" altLang="zh-CN" sz="2800" dirty="0" smtClean="0"/>
                  <a:t>(</a:t>
                </a:r>
                <a14:m>
                  <m:oMath xmlns:m="http://schemas.openxmlformats.org/officeDocument/2006/math">
                    <m:r>
                      <a:rPr lang="zh-CN" altLang="en-US" sz="2800" b="1" i="1">
                        <a:solidFill>
                          <a:srgbClr val="7030A0"/>
                        </a:solidFill>
                        <a:latin typeface="Cambria Math" panose="02040503050406030204" pitchFamily="18" charset="0"/>
                      </a:rPr>
                      <m:t>𝝀</m:t>
                    </m:r>
                  </m:oMath>
                </a14:m>
                <a:r>
                  <a:rPr lang="en-US" altLang="zh-CN" sz="2800" dirty="0" smtClean="0"/>
                  <a:t>)&gt;</a:t>
                </a:r>
                <a:r>
                  <a:rPr lang="en-US" altLang="zh-CN" sz="2800" dirty="0"/>
                  <a:t>0</a:t>
                </a:r>
                <a:r>
                  <a:rPr lang="zh-CN" altLang="en-US" sz="2800" dirty="0"/>
                  <a:t>，那么说明了什么呢？</a:t>
                </a:r>
                <a:endParaRPr lang="zh-CN" altLang="en-US" sz="2800" dirty="0"/>
              </a:p>
              <a:p>
                <a:r>
                  <a:rPr lang="zh-CN" altLang="en-US" sz="2800" dirty="0"/>
                  <a:t>说明</a:t>
                </a:r>
                <a:r>
                  <a:rPr lang="zh-CN" altLang="en-US" sz="2800" dirty="0" smtClean="0"/>
                  <a:t>至少有</a:t>
                </a:r>
                <a:r>
                  <a:rPr lang="zh-CN" altLang="en-US" sz="2800" dirty="0"/>
                  <a:t>一条直线与</a:t>
                </a:r>
                <a14:m>
                  <m:oMath xmlns:m="http://schemas.openxmlformats.org/officeDocument/2006/math">
                    <m:r>
                      <m:rPr>
                        <m:sty m:val="p"/>
                      </m:rPr>
                      <a:rPr lang="el-GR" altLang="zh-CN" sz="2800" i="1">
                        <a:latin typeface="Cambria Math" panose="02040503050406030204" pitchFamily="18" charset="0"/>
                        <a:ea typeface="Cambria Math" panose="02040503050406030204" pitchFamily="18" charset="0"/>
                      </a:rPr>
                      <m:t>Λ</m:t>
                    </m:r>
                  </m:oMath>
                </a14:m>
                <a:r>
                  <a:rPr lang="zh-CN" altLang="en-US" sz="2800" dirty="0"/>
                  <a:t>轴的交点在</a:t>
                </a:r>
                <a14:m>
                  <m:oMath xmlns:m="http://schemas.openxmlformats.org/officeDocument/2006/math">
                    <m:r>
                      <a:rPr lang="zh-CN" altLang="en-US" sz="2800" b="1" i="1">
                        <a:solidFill>
                          <a:srgbClr val="7030A0"/>
                        </a:solidFill>
                        <a:latin typeface="Cambria Math" panose="02040503050406030204" pitchFamily="18" charset="0"/>
                      </a:rPr>
                      <m:t>𝝀</m:t>
                    </m:r>
                  </m:oMath>
                </a14:m>
                <a:r>
                  <a:rPr lang="zh-CN" altLang="en-US" sz="2800" dirty="0"/>
                  <a:t>的右边</a:t>
                </a:r>
                <a:r>
                  <a:rPr lang="zh-CN" altLang="en-US" sz="2800" dirty="0" smtClean="0"/>
                  <a:t>，即要求的</a:t>
                </a:r>
                <a:r>
                  <a:rPr lang="zh-CN" altLang="en-US" sz="2800" dirty="0"/>
                  <a:t>最大值在它的右边</a:t>
                </a:r>
                <a:r>
                  <a:rPr lang="zh-CN" altLang="en-US" sz="2800" dirty="0" smtClean="0"/>
                  <a:t>。</a:t>
                </a:r>
                <a:endParaRPr lang="en-US" altLang="zh-CN" sz="2800" dirty="0" smtClean="0"/>
              </a:p>
              <a:p>
                <a:r>
                  <a:rPr lang="zh-CN" altLang="en-US" sz="2800" dirty="0" smtClean="0"/>
                  <a:t>反之</a:t>
                </a:r>
                <a:r>
                  <a:rPr lang="zh-CN" altLang="en-US" sz="2800" dirty="0"/>
                  <a:t>，如果所有</a:t>
                </a:r>
                <a:r>
                  <a:rPr lang="zh-CN" altLang="en-US" sz="2800" dirty="0" smtClean="0"/>
                  <a:t>的 </a:t>
                </a:r>
                <a:r>
                  <a:rPr lang="en-US" altLang="zh-CN" sz="2800" dirty="0" smtClean="0"/>
                  <a:t>G</a:t>
                </a:r>
                <a:r>
                  <a:rPr lang="en-US" altLang="zh-CN" sz="2800" dirty="0"/>
                  <a:t>(</a:t>
                </a:r>
                <a14:m>
                  <m:oMath xmlns:m="http://schemas.openxmlformats.org/officeDocument/2006/math">
                    <m:r>
                      <a:rPr lang="zh-CN" altLang="en-US" sz="2800" b="1" i="1">
                        <a:solidFill>
                          <a:srgbClr val="7030A0"/>
                        </a:solidFill>
                        <a:latin typeface="Cambria Math" panose="02040503050406030204" pitchFamily="18" charset="0"/>
                      </a:rPr>
                      <m:t>𝝀</m:t>
                    </m:r>
                  </m:oMath>
                </a14:m>
                <a:r>
                  <a:rPr lang="en-US" altLang="zh-CN" sz="2800" dirty="0" smtClean="0"/>
                  <a:t>) </a:t>
                </a:r>
                <a:r>
                  <a:rPr lang="zh-CN" altLang="en-US" sz="2800" dirty="0" smtClean="0"/>
                  <a:t>都</a:t>
                </a:r>
                <a:r>
                  <a:rPr lang="zh-CN" altLang="en-US" sz="2800" dirty="0"/>
                  <a:t>小于</a:t>
                </a:r>
                <a:r>
                  <a:rPr lang="en-US" altLang="zh-CN" sz="2800" dirty="0"/>
                  <a:t>0</a:t>
                </a:r>
                <a:r>
                  <a:rPr lang="zh-CN" altLang="en-US" sz="2800" dirty="0"/>
                  <a:t>，那么真正的最大值在它的左边。</a:t>
                </a:r>
                <a:endParaRPr lang="zh-CN" altLang="en-US" sz="2800" dirty="0"/>
              </a:p>
            </p:txBody>
          </p:sp>
        </mc:Choice>
        <mc:Fallback>
          <p:sp>
            <p:nvSpPr>
              <p:cNvPr id="28" name="内容占位符 27"/>
              <p:cNvSpPr>
                <a:spLocks noRot="1" noChangeAspect="1" noMove="1" noResize="1" noEditPoints="1" noAdjustHandles="1" noChangeArrowheads="1" noChangeShapeType="1" noTextEdit="1"/>
              </p:cNvSpPr>
              <p:nvPr>
                <p:ph idx="1"/>
              </p:nvPr>
            </p:nvSpPr>
            <p:spPr>
              <a:xfrm>
                <a:off x="609600" y="1196752"/>
                <a:ext cx="5458807" cy="4889416"/>
              </a:xfrm>
              <a:blipFill rotWithShape="1">
                <a:blip r:embed="rId6"/>
                <a:stretch>
                  <a:fillRect t="-8" r="6" b="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9" name="矩形 28"/>
              <p:cNvSpPr/>
              <p:nvPr/>
            </p:nvSpPr>
            <p:spPr>
              <a:xfrm>
                <a:off x="6125880" y="432619"/>
                <a:ext cx="699229"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n-US" altLang="zh-CN" i="1" dirty="0">
                          <a:latin typeface="Cambria Math" panose="02040503050406030204" pitchFamily="18" charset="0"/>
                        </a:rPr>
                        <m:t>G</m:t>
                      </m:r>
                      <m:d>
                        <m:dPr>
                          <m:ctrlPr>
                            <a:rPr lang="en-US" altLang="zh-CN" i="1" dirty="0">
                              <a:latin typeface="Cambria Math" panose="02040503050406030204" pitchFamily="18" charset="0"/>
                            </a:rPr>
                          </m:ctrlPr>
                        </m:dPr>
                        <m:e>
                          <m:r>
                            <a:rPr lang="zh-CN" altLang="en-US" i="1">
                              <a:latin typeface="Cambria Math" panose="02040503050406030204" pitchFamily="18" charset="0"/>
                            </a:rPr>
                            <m:t>𝜆</m:t>
                          </m:r>
                        </m:e>
                      </m:d>
                    </m:oMath>
                  </m:oMathPara>
                </a14:m>
                <a:endParaRPr lang="zh-CN" altLang="en-US" dirty="0"/>
              </a:p>
            </p:txBody>
          </p:sp>
        </mc:Choice>
        <mc:Fallback>
          <p:sp>
            <p:nvSpPr>
              <p:cNvPr id="29" name="矩形 28"/>
              <p:cNvSpPr>
                <a:spLocks noRot="1" noChangeAspect="1" noMove="1" noResize="1" noEditPoints="1" noAdjustHandles="1" noChangeArrowheads="1" noChangeShapeType="1" noTextEdit="1"/>
              </p:cNvSpPr>
              <p:nvPr/>
            </p:nvSpPr>
            <p:spPr>
              <a:xfrm>
                <a:off x="6125880" y="432619"/>
                <a:ext cx="699229" cy="369332"/>
              </a:xfrm>
              <a:prstGeom prst="rect">
                <a:avLst/>
              </a:prstGeom>
              <a:blipFill rotWithShape="1">
                <a:blip r:embed="rId7"/>
                <a:stretch>
                  <a:fillRect l="-5" t="-50" r="18" b="15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 name="矩形 29"/>
              <p:cNvSpPr/>
              <p:nvPr/>
            </p:nvSpPr>
            <p:spPr>
              <a:xfrm>
                <a:off x="11262003" y="3080077"/>
                <a:ext cx="521108" cy="584775"/>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r>
                        <m:rPr>
                          <m:sty m:val="p"/>
                        </m:rPr>
                        <a:rPr lang="el-GR" altLang="zh-CN" sz="3200" i="1" smtClean="0">
                          <a:latin typeface="Cambria Math" panose="02040503050406030204" pitchFamily="18" charset="0"/>
                          <a:ea typeface="Cambria Math" panose="02040503050406030204" pitchFamily="18" charset="0"/>
                        </a:rPr>
                        <m:t>Λ</m:t>
                      </m:r>
                    </m:oMath>
                  </m:oMathPara>
                </a14:m>
                <a:endParaRPr lang="zh-CN" altLang="en-US" sz="3200" dirty="0"/>
              </a:p>
            </p:txBody>
          </p:sp>
        </mc:Choice>
        <mc:Fallback>
          <p:sp>
            <p:nvSpPr>
              <p:cNvPr id="30" name="矩形 29"/>
              <p:cNvSpPr>
                <a:spLocks noRot="1" noChangeAspect="1" noMove="1" noResize="1" noEditPoints="1" noAdjustHandles="1" noChangeArrowheads="1" noChangeShapeType="1" noTextEdit="1"/>
              </p:cNvSpPr>
              <p:nvPr/>
            </p:nvSpPr>
            <p:spPr>
              <a:xfrm>
                <a:off x="11262003" y="3080077"/>
                <a:ext cx="521108" cy="584775"/>
              </a:xfrm>
              <a:prstGeom prst="rect">
                <a:avLst/>
              </a:prstGeom>
              <a:blipFill rotWithShape="1">
                <a:blip r:embed="rId8"/>
                <a:stretch>
                  <a:fillRect l="-53" t="-56" r="10" b="46"/>
                </a:stretch>
              </a:blipFill>
            </p:spPr>
            <p:txBody>
              <a:bodyPr/>
              <a:lstStyle/>
              <a:p>
                <a:r>
                  <a:rPr lang="zh-CN" altLang="en-US">
                    <a:noFill/>
                  </a:rPr>
                  <a:t> </a:t>
                </a:r>
              </a:p>
            </p:txBody>
          </p:sp>
        </mc:Fallback>
      </mc:AlternateContent>
      <p:cxnSp>
        <p:nvCxnSpPr>
          <p:cNvPr id="21" name="直接连接符 20"/>
          <p:cNvCxnSpPr/>
          <p:nvPr/>
        </p:nvCxnSpPr>
        <p:spPr>
          <a:xfrm>
            <a:off x="10782303" y="803700"/>
            <a:ext cx="0" cy="5525729"/>
          </a:xfrm>
          <a:prstGeom prst="line">
            <a:avLst/>
          </a:prstGeom>
          <a:ln w="571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8111613" y="1111045"/>
            <a:ext cx="79641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9605868" y="6172611"/>
            <a:ext cx="947307"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矩形 30"/>
              <p:cNvSpPr/>
              <p:nvPr/>
            </p:nvSpPr>
            <p:spPr>
              <a:xfrm>
                <a:off x="10596195" y="2975359"/>
                <a:ext cx="372217"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zh-CN" altLang="en-US" b="1" i="1" smtClean="0">
                          <a:solidFill>
                            <a:srgbClr val="7030A0"/>
                          </a:solidFill>
                          <a:latin typeface="Cambria Math" panose="02040503050406030204" pitchFamily="18" charset="0"/>
                        </a:rPr>
                        <m:t>𝝀</m:t>
                      </m:r>
                    </m:oMath>
                  </m:oMathPara>
                </a14:m>
                <a:endParaRPr lang="zh-CN" altLang="en-US" b="1" dirty="0">
                  <a:solidFill>
                    <a:srgbClr val="7030A0"/>
                  </a:solidFill>
                </a:endParaRPr>
              </a:p>
            </p:txBody>
          </p:sp>
        </mc:Choice>
        <mc:Fallback>
          <p:sp>
            <p:nvSpPr>
              <p:cNvPr id="31" name="矩形 30"/>
              <p:cNvSpPr>
                <a:spLocks noRot="1" noChangeAspect="1" noMove="1" noResize="1" noEditPoints="1" noAdjustHandles="1" noChangeArrowheads="1" noChangeShapeType="1" noTextEdit="1"/>
              </p:cNvSpPr>
              <p:nvPr/>
            </p:nvSpPr>
            <p:spPr>
              <a:xfrm>
                <a:off x="10596195" y="2975359"/>
                <a:ext cx="372217" cy="369332"/>
              </a:xfrm>
              <a:prstGeom prst="rect">
                <a:avLst/>
              </a:prstGeom>
              <a:blipFill rotWithShape="1">
                <a:blip r:embed="rId5"/>
                <a:stretch>
                  <a:fillRect l="-157" t="-104" r="15" b="40"/>
                </a:stretch>
              </a:blipFill>
            </p:spPr>
            <p:txBody>
              <a:bodyPr/>
              <a:lstStyle/>
              <a:p>
                <a:r>
                  <a:rPr lang="zh-CN" altLang="en-US">
                    <a:noFill/>
                  </a:rPr>
                  <a:t> </a:t>
                </a:r>
              </a:p>
            </p:txBody>
          </p:sp>
        </mc:Fallback>
      </mc:AlternateContent>
      <p:sp>
        <p:nvSpPr>
          <p:cNvPr id="33" name="椭圆 32"/>
          <p:cNvSpPr/>
          <p:nvPr/>
        </p:nvSpPr>
        <p:spPr>
          <a:xfrm>
            <a:off x="10109656" y="3344691"/>
            <a:ext cx="1280157" cy="3087080"/>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35" name="文本框 34"/>
              <p:cNvSpPr txBox="1"/>
              <p:nvPr/>
            </p:nvSpPr>
            <p:spPr>
              <a:xfrm>
                <a:off x="8356423" y="5726064"/>
                <a:ext cx="2792527" cy="923330"/>
              </a:xfrm>
              <a:prstGeom prst="rect">
                <a:avLst/>
              </a:prstGeom>
              <a:noFill/>
            </p:spPr>
            <p:txBody>
              <a:bodyPr wrap="square" rtlCol="0">
                <a:spAutoFit/>
              </a:bodyPr>
              <a:lstStyle/>
              <a:p>
                <a14:m>
                  <m:oMath xmlns:m="http://schemas.openxmlformats.org/officeDocument/2006/math">
                    <m:r>
                      <m:rPr>
                        <m:sty m:val="p"/>
                      </m:rPr>
                      <a:rPr lang="en-US" altLang="zh-CN" i="1" dirty="0">
                        <a:latin typeface="Cambria Math" panose="02040503050406030204" pitchFamily="18" charset="0"/>
                      </a:rPr>
                      <m:t>G</m:t>
                    </m:r>
                    <m:d>
                      <m:dPr>
                        <m:ctrlPr>
                          <a:rPr lang="en-US" altLang="zh-CN" i="1" dirty="0">
                            <a:latin typeface="Cambria Math" panose="02040503050406030204" pitchFamily="18" charset="0"/>
                          </a:rPr>
                        </m:ctrlPr>
                      </m:dPr>
                      <m:e>
                        <m:r>
                          <a:rPr lang="zh-CN" altLang="en-US" i="1">
                            <a:latin typeface="Cambria Math" panose="02040503050406030204" pitchFamily="18" charset="0"/>
                          </a:rPr>
                          <m:t>𝜆</m:t>
                        </m:r>
                      </m:e>
                    </m:d>
                    <m:r>
                      <a:rPr lang="zh-CN" altLang="en-US" i="1">
                        <a:latin typeface="Cambria Math" panose="02040503050406030204" pitchFamily="18" charset="0"/>
                      </a:rPr>
                      <m:t>均</m:t>
                    </m:r>
                  </m:oMath>
                </a14:m>
                <a:r>
                  <a:rPr lang="zh-CN" altLang="en-US" dirty="0" smtClean="0"/>
                  <a:t>小于</a:t>
                </a:r>
                <a:r>
                  <a:rPr lang="en-US" altLang="zh-CN" dirty="0" smtClean="0"/>
                  <a:t>0</a:t>
                </a:r>
                <a:endParaRPr lang="en-US" altLang="zh-CN" dirty="0" smtClean="0"/>
              </a:p>
              <a:p>
                <a:endParaRPr lang="en-US" altLang="zh-CN" dirty="0"/>
              </a:p>
              <a:p>
                <a14:m>
                  <m:oMath xmlns:m="http://schemas.openxmlformats.org/officeDocument/2006/math">
                    <m:r>
                      <a:rPr lang="zh-CN" altLang="en-US" i="1">
                        <a:latin typeface="Cambria Math" panose="02040503050406030204" pitchFamily="18" charset="0"/>
                      </a:rPr>
                      <m:t>与</m:t>
                    </m:r>
                    <m:r>
                      <m:rPr>
                        <m:sty m:val="p"/>
                      </m:rPr>
                      <a:rPr lang="el-GR" altLang="zh-CN" i="1">
                        <a:latin typeface="Cambria Math" panose="02040503050406030204" pitchFamily="18" charset="0"/>
                        <a:ea typeface="Cambria Math" panose="02040503050406030204" pitchFamily="18" charset="0"/>
                      </a:rPr>
                      <m:t>Λ</m:t>
                    </m:r>
                  </m:oMath>
                </a14:m>
                <a:r>
                  <a:rPr lang="zh-CN" altLang="en-US" dirty="0"/>
                  <a:t>轴的</a:t>
                </a:r>
                <a:r>
                  <a:rPr lang="zh-CN" altLang="en-US" dirty="0" smtClean="0"/>
                  <a:t>交点都在左边</a:t>
                </a:r>
                <a:endParaRPr lang="zh-CN" altLang="en-US" dirty="0"/>
              </a:p>
            </p:txBody>
          </p:sp>
        </mc:Choice>
        <mc:Fallback>
          <p:sp>
            <p:nvSpPr>
              <p:cNvPr id="35" name="文本框 34"/>
              <p:cNvSpPr txBox="1">
                <a:spLocks noRot="1" noChangeAspect="1" noMove="1" noResize="1" noEditPoints="1" noAdjustHandles="1" noChangeArrowheads="1" noChangeShapeType="1" noTextEdit="1"/>
              </p:cNvSpPr>
              <p:nvPr/>
            </p:nvSpPr>
            <p:spPr>
              <a:xfrm>
                <a:off x="8356423" y="5726064"/>
                <a:ext cx="2792527" cy="923330"/>
              </a:xfrm>
              <a:prstGeom prst="rect">
                <a:avLst/>
              </a:prstGeom>
              <a:blipFill rotWithShape="1">
                <a:blip r:embed="rId9"/>
                <a:stretch>
                  <a:fillRect l="-16" t="-29" r="9" b="3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6" name="矩形 35"/>
              <p:cNvSpPr/>
              <p:nvPr/>
            </p:nvSpPr>
            <p:spPr>
              <a:xfrm>
                <a:off x="9880103" y="2498307"/>
                <a:ext cx="868315"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zh-CN" altLang="en-US" i="1" smtClean="0">
                          <a:solidFill>
                            <a:srgbClr val="FF0000"/>
                          </a:solidFill>
                          <a:latin typeface="Cambria Math" panose="02040503050406030204" pitchFamily="18" charset="0"/>
                        </a:rPr>
                        <m:t>𝜆</m:t>
                      </m:r>
                      <m:r>
                        <a:rPr lang="en-US" altLang="zh-CN" b="0" i="0" smtClean="0">
                          <a:solidFill>
                            <a:srgbClr val="FF0000"/>
                          </a:solidFill>
                          <a:latin typeface="Cambria Math" panose="02040503050406030204" pitchFamily="18" charset="0"/>
                        </a:rPr>
                        <m:t>_</m:t>
                      </m:r>
                      <m:r>
                        <m:rPr>
                          <m:sty m:val="p"/>
                        </m:rPr>
                        <a:rPr lang="en-US" altLang="zh-CN" b="0" i="0" smtClean="0">
                          <a:solidFill>
                            <a:srgbClr val="FF0000"/>
                          </a:solidFill>
                          <a:latin typeface="Cambria Math" panose="02040503050406030204" pitchFamily="18" charset="0"/>
                        </a:rPr>
                        <m:t>max</m:t>
                      </m:r>
                    </m:oMath>
                  </m:oMathPara>
                </a14:m>
                <a:endParaRPr lang="zh-CN" altLang="en-US" dirty="0">
                  <a:solidFill>
                    <a:srgbClr val="FF0000"/>
                  </a:solidFill>
                </a:endParaRPr>
              </a:p>
            </p:txBody>
          </p:sp>
        </mc:Choice>
        <mc:Fallback>
          <p:sp>
            <p:nvSpPr>
              <p:cNvPr id="36" name="矩形 35"/>
              <p:cNvSpPr>
                <a:spLocks noRot="1" noChangeAspect="1" noMove="1" noResize="1" noEditPoints="1" noAdjustHandles="1" noChangeArrowheads="1" noChangeShapeType="1" noTextEdit="1"/>
              </p:cNvSpPr>
              <p:nvPr/>
            </p:nvSpPr>
            <p:spPr>
              <a:xfrm>
                <a:off x="9880103" y="2498307"/>
                <a:ext cx="868315" cy="369332"/>
              </a:xfrm>
              <a:prstGeom prst="rect">
                <a:avLst/>
              </a:prstGeom>
              <a:blipFill rotWithShape="1">
                <a:blip r:embed="rId10"/>
                <a:stretch>
                  <a:fillRect l="-16" t="-59" r="47" b="166"/>
                </a:stretch>
              </a:blipFill>
            </p:spPr>
            <p:txBody>
              <a:bodyPr/>
              <a:lstStyle/>
              <a:p>
                <a:r>
                  <a:rPr lang="zh-CN" altLang="en-US">
                    <a:noFill/>
                  </a:rPr>
                  <a:t> </a:t>
                </a:r>
              </a:p>
            </p:txBody>
          </p:sp>
        </mc:Fallback>
      </mc:AlternateContent>
      <p:cxnSp>
        <p:nvCxnSpPr>
          <p:cNvPr id="38" name="直接箭头连接符 37"/>
          <p:cNvCxnSpPr/>
          <p:nvPr/>
        </p:nvCxnSpPr>
        <p:spPr>
          <a:xfrm>
            <a:off x="10460013" y="2841210"/>
            <a:ext cx="21030" cy="524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7766619" y="3309315"/>
            <a:ext cx="87468" cy="874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8559866" y="3325949"/>
            <a:ext cx="87468" cy="874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9628727" y="3322050"/>
            <a:ext cx="87468" cy="874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0421974" y="3300957"/>
            <a:ext cx="87468" cy="8746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7670862" y="1514197"/>
            <a:ext cx="889004" cy="1516712"/>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45" name="文本框 44"/>
              <p:cNvSpPr txBox="1"/>
              <p:nvPr/>
            </p:nvSpPr>
            <p:spPr>
              <a:xfrm>
                <a:off x="8243373" y="307823"/>
                <a:ext cx="3018629" cy="646331"/>
              </a:xfrm>
              <a:prstGeom prst="rect">
                <a:avLst/>
              </a:prstGeom>
              <a:noFill/>
            </p:spPr>
            <p:txBody>
              <a:bodyPr wrap="square" rtlCol="0">
                <a:spAutoFit/>
              </a:bodyPr>
              <a:lstStyle/>
              <a:p>
                <a14:m>
                  <m:oMathPara xmlns:m="http://schemas.openxmlformats.org/officeDocument/2006/math">
                    <m:oMathParaPr>
                      <m:jc m:val="left"/>
                    </m:oMathParaPr>
                    <m:oMath xmlns:m="http://schemas.openxmlformats.org/officeDocument/2006/math">
                      <m:r>
                        <a:rPr lang="zh-CN" altLang="en-US" i="1" dirty="0" smtClean="0">
                          <a:latin typeface="Cambria Math" panose="02040503050406030204" pitchFamily="18" charset="0"/>
                        </a:rPr>
                        <m:t>有</m:t>
                      </m:r>
                      <m:r>
                        <m:rPr>
                          <m:sty m:val="p"/>
                        </m:rPr>
                        <a:rPr lang="en-US" altLang="zh-CN" i="1" dirty="0">
                          <a:latin typeface="Cambria Math" panose="02040503050406030204" pitchFamily="18" charset="0"/>
                        </a:rPr>
                        <m:t>G</m:t>
                      </m:r>
                      <m:d>
                        <m:dPr>
                          <m:ctrlPr>
                            <a:rPr lang="en-US" altLang="zh-CN" i="1" dirty="0">
                              <a:latin typeface="Cambria Math" panose="02040503050406030204" pitchFamily="18" charset="0"/>
                            </a:rPr>
                          </m:ctrlPr>
                        </m:dPr>
                        <m:e>
                          <m:r>
                            <a:rPr lang="zh-CN" altLang="en-US" i="1">
                              <a:latin typeface="Cambria Math" panose="02040503050406030204" pitchFamily="18" charset="0"/>
                            </a:rPr>
                            <m:t>𝜆</m:t>
                          </m:r>
                        </m:e>
                      </m:d>
                      <m:r>
                        <a:rPr lang="en-US" altLang="zh-CN" b="0" i="0" smtClean="0">
                          <a:latin typeface="Cambria Math" panose="02040503050406030204" pitchFamily="18" charset="0"/>
                        </a:rPr>
                        <m:t>&gt;</m:t>
                      </m:r>
                      <m:r>
                        <a:rPr lang="en-US" altLang="zh-CN" b="0" i="0" smtClean="0">
                          <a:latin typeface="Cambria Math" panose="02040503050406030204" pitchFamily="18" charset="0"/>
                        </a:rPr>
                        <m:t>0</m:t>
                      </m:r>
                    </m:oMath>
                  </m:oMathPara>
                </a14:m>
                <a:endParaRPr lang="en-US" altLang="zh-CN" b="0" i="0" dirty="0" smtClean="0">
                  <a:latin typeface="Cambria Math" panose="02040503050406030204" pitchFamily="18" charset="0"/>
                </a:endParaRPr>
              </a:p>
              <a:p>
                <a14:m>
                  <m:oMath xmlns:m="http://schemas.openxmlformats.org/officeDocument/2006/math">
                    <m:r>
                      <a:rPr lang="zh-CN" altLang="en-US" dirty="0">
                        <a:latin typeface="Cambria Math" panose="02040503050406030204" pitchFamily="18" charset="0"/>
                      </a:rPr>
                      <m:t>存在</m:t>
                    </m:r>
                    <m:r>
                      <a:rPr lang="zh-CN" altLang="en-US" i="1">
                        <a:latin typeface="Cambria Math" panose="02040503050406030204" pitchFamily="18" charset="0"/>
                      </a:rPr>
                      <m:t>与</m:t>
                    </m:r>
                    <m:r>
                      <m:rPr>
                        <m:sty m:val="p"/>
                      </m:rPr>
                      <a:rPr lang="el-GR" altLang="zh-CN" i="1">
                        <a:latin typeface="Cambria Math" panose="02040503050406030204" pitchFamily="18" charset="0"/>
                        <a:ea typeface="Cambria Math" panose="02040503050406030204" pitchFamily="18" charset="0"/>
                      </a:rPr>
                      <m:t>Λ</m:t>
                    </m:r>
                  </m:oMath>
                </a14:m>
                <a:r>
                  <a:rPr lang="zh-CN" altLang="en-US" dirty="0" smtClean="0"/>
                  <a:t>轴的交点在右边</a:t>
                </a:r>
                <a:endParaRPr lang="zh-CN" altLang="en-US" dirty="0"/>
              </a:p>
            </p:txBody>
          </p:sp>
        </mc:Choice>
        <mc:Fallback>
          <p:sp>
            <p:nvSpPr>
              <p:cNvPr id="45" name="文本框 44"/>
              <p:cNvSpPr txBox="1">
                <a:spLocks noRot="1" noChangeAspect="1" noMove="1" noResize="1" noEditPoints="1" noAdjustHandles="1" noChangeArrowheads="1" noChangeShapeType="1" noTextEdit="1"/>
              </p:cNvSpPr>
              <p:nvPr/>
            </p:nvSpPr>
            <p:spPr>
              <a:xfrm>
                <a:off x="8243373" y="307823"/>
                <a:ext cx="3018629" cy="646331"/>
              </a:xfrm>
              <a:prstGeom prst="rect">
                <a:avLst/>
              </a:prstGeom>
              <a:blipFill rotWithShape="1">
                <a:blip r:embed="rId11"/>
                <a:stretch>
                  <a:fillRect l="-15" t="-75" r="9" b="59"/>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p:txBody>
              <a:bodyPr/>
              <a:lstStyle/>
              <a:p>
                <a:r>
                  <a:rPr lang="zh-CN" altLang="en-US" dirty="0" smtClean="0"/>
                  <a:t>如何判断</a:t>
                </a:r>
                <a14:m>
                  <m:oMath xmlns:m="http://schemas.openxmlformats.org/officeDocument/2006/math">
                    <m:r>
                      <m:rPr>
                        <m:nor/>
                      </m:rPr>
                      <a:rPr lang="zh-CN" altLang="en-US" dirty="0">
                        <a:latin typeface="Cambria Math" panose="02040503050406030204" pitchFamily="18" charset="0"/>
                      </a:rPr>
                      <m:t>是否存在</m:t>
                    </m:r>
                    <m:r>
                      <m:rPr>
                        <m:sty m:val="p"/>
                      </m:rPr>
                      <a:rPr lang="en-US" altLang="zh-CN" i="1" dirty="0">
                        <a:latin typeface="Cambria Math" panose="02040503050406030204" pitchFamily="18" charset="0"/>
                      </a:rPr>
                      <m:t>G</m:t>
                    </m:r>
                    <m:d>
                      <m:dPr>
                        <m:ctrlPr>
                          <a:rPr lang="en-US" altLang="zh-CN" i="1" dirty="0">
                            <a:latin typeface="Cambria Math" panose="02040503050406030204" pitchFamily="18" charset="0"/>
                          </a:rPr>
                        </m:ctrlPr>
                      </m:dPr>
                      <m:e>
                        <m:r>
                          <a:rPr lang="zh-CN" altLang="en-US" i="1">
                            <a:latin typeface="Cambria Math" panose="02040503050406030204" pitchFamily="18" charset="0"/>
                          </a:rPr>
                          <m:t>𝜆</m:t>
                        </m:r>
                      </m:e>
                    </m:d>
                    <m:r>
                      <a:rPr lang="en-US" altLang="zh-CN" i="1" smtClean="0">
                        <a:latin typeface="Cambria Math" panose="02040503050406030204" pitchFamily="18" charset="0"/>
                        <a:ea typeface="Cambria Math" panose="02040503050406030204" pitchFamily="18" charset="0"/>
                      </a:rPr>
                      <m:t>&gt;</m:t>
                    </m:r>
                    <m:r>
                      <a:rPr lang="en-US" altLang="zh-CN" b="1" i="1" smtClean="0">
                        <a:latin typeface="Cambria Math" panose="02040503050406030204" pitchFamily="18" charset="0"/>
                        <a:ea typeface="Cambria Math" panose="02040503050406030204" pitchFamily="18" charset="0"/>
                      </a:rPr>
                      <m:t>𝟎</m:t>
                    </m:r>
                  </m:oMath>
                </a14:m>
                <a:endParaRPr lang="zh-CN" altLang="en-US" dirty="0"/>
              </a:p>
            </p:txBody>
          </p:sp>
        </mc:Choice>
        <mc:Fallback>
          <p:sp>
            <p:nvSpPr>
              <p:cNvPr id="2" name="标题 1"/>
              <p:cNvSpPr>
                <a:spLocks noRot="1" noChangeAspect="1" noMove="1" noResize="1" noEditPoints="1" noAdjustHandles="1" noChangeArrowheads="1" noChangeShapeType="1" noTextEdit="1"/>
              </p:cNvSpPr>
              <p:nvPr>
                <p:ph type="title"/>
              </p:nvPr>
            </p:nvSpPr>
            <p:spPr>
              <a:blipFill rotWithShape="1">
                <a:blip r:embed="rId1"/>
                <a:stretch>
                  <a:fillRect l="-2" t="-60" r="3" b="3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内容占位符 2"/>
              <p:cNvSpPr>
                <a:spLocks noGrp="1"/>
              </p:cNvSpPr>
              <p:nvPr>
                <p:ph idx="1"/>
              </p:nvPr>
            </p:nvSpPr>
            <p:spPr>
              <a:xfrm>
                <a:off x="887689" y="963590"/>
                <a:ext cx="10972800" cy="5066396"/>
              </a:xfrm>
            </p:spPr>
            <p:txBody>
              <a:bodyPr/>
              <a:lstStyle/>
              <a:p>
                <a14:m>
                  <m:oMath xmlns:m="http://schemas.openxmlformats.org/officeDocument/2006/math">
                    <m:r>
                      <m:rPr>
                        <m:sty m:val="p"/>
                      </m:rPr>
                      <a:rPr lang="en-US" altLang="zh-CN" sz="2800" i="1" dirty="0" smtClean="0">
                        <a:latin typeface="Cambria Math" panose="02040503050406030204" pitchFamily="18" charset="0"/>
                      </a:rPr>
                      <m:t>G</m:t>
                    </m:r>
                    <m:d>
                      <m:dPr>
                        <m:ctrlPr>
                          <a:rPr lang="en-US" altLang="zh-CN" sz="2800" i="1" dirty="0">
                            <a:latin typeface="Cambria Math" panose="02040503050406030204" pitchFamily="18" charset="0"/>
                          </a:rPr>
                        </m:ctrlPr>
                      </m:dPr>
                      <m:e>
                        <m:r>
                          <a:rPr lang="zh-CN" altLang="en-US" sz="2800" i="1">
                            <a:latin typeface="Cambria Math" panose="02040503050406030204" pitchFamily="18" charset="0"/>
                          </a:rPr>
                          <m:t>𝜆</m:t>
                        </m:r>
                      </m:e>
                    </m:d>
                    <m:r>
                      <a:rPr lang="en-US" altLang="zh-CN" sz="2800" i="1">
                        <a:latin typeface="Cambria Math" panose="02040503050406030204" pitchFamily="18" charset="0"/>
                      </a:rPr>
                      <m:t>=</m:t>
                    </m:r>
                    <m:nary>
                      <m:naryPr>
                        <m:chr m:val="∑"/>
                        <m:subHide m:val="on"/>
                        <m:supHide m:val="on"/>
                        <m:ctrlPr>
                          <a:rPr lang="en-US" altLang="zh-CN" sz="2800" i="1">
                            <a:latin typeface="Cambria Math" panose="02040503050406030204" pitchFamily="18" charset="0"/>
                          </a:rPr>
                        </m:ctrlPr>
                      </m:naryPr>
                      <m:sub/>
                      <m:sup/>
                      <m:e>
                        <m:r>
                          <a:rPr lang="en-US" altLang="zh-CN" sz="2800" b="0" i="1" smtClean="0">
                            <a:latin typeface="Cambria Math" panose="02040503050406030204" pitchFamily="18" charset="0"/>
                          </a:rPr>
                          <m:t>𝑓𝑢𝑛</m:t>
                        </m:r>
                        <m:r>
                          <a:rPr lang="en-US" altLang="zh-CN" sz="2800" i="1">
                            <a:latin typeface="Cambria Math" panose="02040503050406030204" pitchFamily="18" charset="0"/>
                          </a:rPr>
                          <m:t>(</m:t>
                        </m:r>
                        <m:r>
                          <a:rPr lang="en-US" altLang="zh-CN" sz="2800" i="1">
                            <a:latin typeface="Cambria Math" panose="02040503050406030204" pitchFamily="18" charset="0"/>
                          </a:rPr>
                          <m:t>𝑥</m:t>
                        </m:r>
                        <m:r>
                          <a:rPr lang="en-US" altLang="zh-CN" sz="2800" i="1">
                            <a:latin typeface="Cambria Math" panose="02040503050406030204" pitchFamily="18" charset="0"/>
                          </a:rPr>
                          <m:t>)−</m:t>
                        </m:r>
                      </m:e>
                    </m:nary>
                    <m:r>
                      <a:rPr lang="zh-CN" altLang="en-US" sz="2800" i="1">
                        <a:latin typeface="Cambria Math" panose="02040503050406030204" pitchFamily="18" charset="0"/>
                      </a:rPr>
                      <m:t>𝜆</m:t>
                    </m:r>
                    <m:r>
                      <a:rPr lang="en-US" altLang="zh-CN" sz="2800" i="1">
                        <a:latin typeface="Cambria Math" panose="02040503050406030204" pitchFamily="18" charset="0"/>
                      </a:rPr>
                      <m:t>∗</m:t>
                    </m:r>
                    <m:nary>
                      <m:naryPr>
                        <m:chr m:val="∑"/>
                        <m:subHide m:val="on"/>
                        <m:supHide m:val="on"/>
                        <m:ctrlPr>
                          <a:rPr lang="en-US" altLang="zh-CN" sz="2800" i="1">
                            <a:latin typeface="Cambria Math" panose="02040503050406030204" pitchFamily="18" charset="0"/>
                          </a:rPr>
                        </m:ctrlPr>
                      </m:naryPr>
                      <m:sub/>
                      <m:sup/>
                      <m:e>
                        <m:r>
                          <a:rPr lang="en-US" altLang="zh-CN" sz="2800" i="1">
                            <a:latin typeface="Cambria Math" panose="02040503050406030204" pitchFamily="18" charset="0"/>
                          </a:rPr>
                          <m:t>𝑡𝑖𝑚𝑒</m:t>
                        </m:r>
                        <m:r>
                          <a:rPr lang="en-US" altLang="zh-CN" sz="2800" i="1">
                            <a:latin typeface="Cambria Math" panose="02040503050406030204" pitchFamily="18" charset="0"/>
                          </a:rPr>
                          <m:t>(</m:t>
                        </m:r>
                        <m:r>
                          <a:rPr lang="en-US" altLang="zh-CN" sz="2800" i="1">
                            <a:latin typeface="Cambria Math" panose="02040503050406030204" pitchFamily="18" charset="0"/>
                          </a:rPr>
                          <m:t>𝑥</m:t>
                        </m:r>
                        <m:r>
                          <a:rPr lang="en-US" altLang="zh-CN" sz="2800" i="1">
                            <a:latin typeface="Cambria Math" panose="02040503050406030204" pitchFamily="18" charset="0"/>
                          </a:rPr>
                          <m:t>)</m:t>
                        </m:r>
                      </m:e>
                    </m:nary>
                  </m:oMath>
                </a14:m>
                <a:endParaRPr lang="en-US" altLang="zh-CN" sz="2800" dirty="0"/>
              </a:p>
              <a:p>
                <a14:m>
                  <m:oMath xmlns:m="http://schemas.openxmlformats.org/officeDocument/2006/math">
                    <m:r>
                      <a:rPr lang="en-US" altLang="zh-CN" sz="2800" i="1" dirty="0">
                        <a:latin typeface="Cambria Math" panose="02040503050406030204" pitchFamily="18" charset="0"/>
                      </a:rPr>
                      <m:t>          =</m:t>
                    </m:r>
                    <m:nary>
                      <m:naryPr>
                        <m:chr m:val="∑"/>
                        <m:subHide m:val="on"/>
                        <m:supHide m:val="on"/>
                        <m:ctrlPr>
                          <a:rPr lang="en-US" altLang="zh-CN" sz="2800" i="1">
                            <a:latin typeface="Cambria Math" panose="02040503050406030204" pitchFamily="18" charset="0"/>
                          </a:rPr>
                        </m:ctrlPr>
                      </m:naryPr>
                      <m:sub/>
                      <m:sup/>
                      <m:e>
                        <m:r>
                          <a:rPr lang="en-US" altLang="zh-CN" sz="2800" i="1">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𝑓𝑢𝑛</m:t>
                            </m:r>
                          </m:e>
                          <m:sub>
                            <m:r>
                              <a:rPr lang="en-US" altLang="zh-CN" sz="2800" i="1">
                                <a:latin typeface="Cambria Math" panose="02040503050406030204" pitchFamily="18" charset="0"/>
                              </a:rPr>
                              <m:t>𝑖</m:t>
                            </m:r>
                          </m:sub>
                        </m:sSub>
                      </m:e>
                    </m:nary>
                    <m:r>
                      <a:rPr lang="en-US" altLang="zh-CN" sz="2800" i="1">
                        <a:latin typeface="Cambria Math" panose="02040503050406030204" pitchFamily="18" charset="0"/>
                      </a:rPr>
                      <m:t>−</m:t>
                    </m:r>
                    <m:r>
                      <a:rPr lang="zh-CN" altLang="en-US" sz="2800" i="1">
                        <a:latin typeface="Cambria Math" panose="02040503050406030204" pitchFamily="18" charset="0"/>
                      </a:rPr>
                      <m:t>𝜆</m:t>
                    </m:r>
                    <m:r>
                      <a:rPr lang="en-US" altLang="zh-CN" sz="2800" i="1">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𝑡𝑖𝑚𝑒</m:t>
                        </m:r>
                      </m:e>
                      <m:sub>
                        <m:r>
                          <a:rPr lang="en-US" altLang="zh-CN" sz="2800" i="1">
                            <a:latin typeface="Cambria Math" panose="02040503050406030204" pitchFamily="18" charset="0"/>
                          </a:rPr>
                          <m:t>𝑖</m:t>
                        </m:r>
                      </m:sub>
                    </m:sSub>
                    <m:r>
                      <a:rPr lang="en-US" altLang="zh-CN" sz="2800" i="1">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𝑖</m:t>
                        </m:r>
                      </m:sub>
                    </m:sSub>
                    <m:r>
                      <a:rPr lang="en-US" altLang="zh-CN" sz="2800" i="1">
                        <a:latin typeface="Cambria Math" panose="02040503050406030204" pitchFamily="18" charset="0"/>
                      </a:rPr>
                      <m:t>)</m:t>
                    </m:r>
                  </m:oMath>
                </a14:m>
                <a:endParaRPr lang="en-US" altLang="zh-CN" sz="2800" dirty="0" smtClean="0"/>
              </a:p>
              <a:p>
                <a:pPr lvl="1">
                  <a:buFont typeface="Wingdings" panose="05000000000000000000" pitchFamily="2" charset="2"/>
                  <a:buChar char="Ø"/>
                </a:pPr>
                <a14:m>
                  <m:oMath xmlns:m="http://schemas.openxmlformats.org/officeDocument/2006/math">
                    <m:r>
                      <a:rPr lang="zh-CN" altLang="en-US" sz="2400" i="1" dirty="0">
                        <a:latin typeface="Cambria Math" panose="02040503050406030204" pitchFamily="18" charset="0"/>
                      </a:rPr>
                      <m:t>其中</m:t>
                    </m:r>
                    <m:r>
                      <a:rPr lang="en-US" altLang="zh-CN" sz="2400" b="0" i="1" dirty="0" smtClean="0">
                        <a:latin typeface="Cambria Math" panose="02040503050406030204" pitchFamily="18" charset="0"/>
                      </a:rPr>
                      <m:t>𝑑𝑖𝑠𝑡</m:t>
                    </m:r>
                    <m:d>
                      <m:dPr>
                        <m:begChr m:val="["/>
                        <m:endChr m:val="]"/>
                        <m:ctrlPr>
                          <a:rPr lang="en-US" altLang="zh-CN" sz="2400" b="0" i="1" dirty="0" smtClean="0">
                            <a:latin typeface="Cambria Math" panose="02040503050406030204" pitchFamily="18" charset="0"/>
                          </a:rPr>
                        </m:ctrlPr>
                      </m:dPr>
                      <m:e>
                        <m:r>
                          <a:rPr lang="en-US" altLang="zh-CN" sz="2400" b="0" i="1" dirty="0" smtClean="0">
                            <a:latin typeface="Cambria Math" panose="02040503050406030204" pitchFamily="18" charset="0"/>
                          </a:rPr>
                          <m:t>𝑖</m:t>
                        </m:r>
                      </m:e>
                    </m:d>
                    <m:r>
                      <a:rPr lang="en-US" altLang="zh-CN" sz="2400" b="0" i="1" dirty="0"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𝑓𝑢𝑛</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zh-CN" altLang="en-US" sz="2400" i="1">
                        <a:latin typeface="Cambria Math" panose="02040503050406030204" pitchFamily="18" charset="0"/>
                      </a:rPr>
                      <m:t>𝜆</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𝑡𝑖𝑚𝑒</m:t>
                        </m:r>
                      </m:e>
                      <m:sub>
                        <m:r>
                          <a:rPr lang="en-US" altLang="zh-CN" sz="2400" i="1">
                            <a:latin typeface="Cambria Math" panose="02040503050406030204" pitchFamily="18" charset="0"/>
                          </a:rPr>
                          <m:t>𝑖</m:t>
                        </m:r>
                      </m:sub>
                    </m:sSub>
                  </m:oMath>
                </a14:m>
                <a:r>
                  <a:rPr lang="zh-CN" altLang="en-US" sz="2400" i="1" dirty="0" smtClean="0">
                    <a:latin typeface="Cambria Math" panose="02040503050406030204" pitchFamily="18" charset="0"/>
                  </a:rPr>
                  <a:t>是将点权转移到边权后的值</a:t>
                </a:r>
                <a:endParaRPr lang="en-US" altLang="zh-CN" sz="2400" i="1" dirty="0" smtClean="0">
                  <a:latin typeface="Cambria Math" panose="02040503050406030204" pitchFamily="18" charset="0"/>
                </a:endParaRPr>
              </a:p>
              <a:p>
                <a:pPr lvl="1">
                  <a:buFont typeface="Wingdings" panose="05000000000000000000" pitchFamily="2" charset="2"/>
                  <a:buChar char="Ø"/>
                </a:pPr>
                <a14:m>
                  <m:oMath xmlns:m="http://schemas.openxmlformats.org/officeDocument/2006/math">
                    <m:sSup>
                      <m:sSupPr>
                        <m:ctrlPr>
                          <a:rPr lang="en-US" altLang="zh-CN" sz="2400" i="1">
                            <a:latin typeface="Cambria Math" panose="02040503050406030204" pitchFamily="18" charset="0"/>
                            <a:ea typeface="Cambria Math" panose="02040503050406030204" pitchFamily="18" charset="0"/>
                          </a:rPr>
                        </m:ctrlPr>
                      </m:sSupPr>
                      <m:e>
                        <m:r>
                          <a:rPr lang="en-US" altLang="zh-CN" sz="2400" i="1">
                            <a:latin typeface="Cambria Math" panose="02040503050406030204" pitchFamily="18" charset="0"/>
                          </a:rPr>
                          <m:t>𝑥</m:t>
                        </m:r>
                        <m:r>
                          <a:rPr lang="en-US" altLang="zh-CN" sz="2400" i="1">
                            <a:latin typeface="Cambria Math" panose="02040503050406030204" pitchFamily="18" charset="0"/>
                            <a:ea typeface="Cambria Math" panose="02040503050406030204" pitchFamily="18" charset="0"/>
                          </a:rPr>
                          <m:t>∈</m:t>
                        </m:r>
                        <m:d>
                          <m:dPr>
                            <m:begChr m:val="{"/>
                            <m:endChr m:val="}"/>
                            <m:ctrlPr>
                              <a:rPr lang="en-US" altLang="zh-CN" sz="2400" i="1">
                                <a:latin typeface="Cambria Math" panose="02040503050406030204" pitchFamily="18" charset="0"/>
                                <a:ea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0</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1</m:t>
                            </m:r>
                          </m:e>
                        </m:d>
                      </m:e>
                      <m:sup>
                        <m:r>
                          <a:rPr lang="en-US" altLang="zh-CN" sz="2400" i="1">
                            <a:latin typeface="Cambria Math" panose="02040503050406030204" pitchFamily="18" charset="0"/>
                            <a:ea typeface="Cambria Math" panose="02040503050406030204" pitchFamily="18" charset="0"/>
                          </a:rPr>
                          <m:t>𝑛</m:t>
                        </m:r>
                      </m:sup>
                    </m:sSup>
                    <m:r>
                      <a:rPr lang="zh-CN" altLang="en-US" sz="2400" i="1">
                        <a:latin typeface="Cambria Math" panose="02040503050406030204" pitchFamily="18" charset="0"/>
                        <a:ea typeface="Cambria Math" panose="02040503050406030204" pitchFamily="18" charset="0"/>
                      </a:rPr>
                      <m:t>的</m:t>
                    </m:r>
                  </m:oMath>
                </a14:m>
                <a:r>
                  <a:rPr lang="zh-CN" altLang="en-US" sz="2400" dirty="0"/>
                  <a:t>约束条件是：选取的边构成环</a:t>
                </a:r>
                <a:endParaRPr lang="en-US" altLang="zh-CN" sz="2400" dirty="0"/>
              </a:p>
              <a:p>
                <a:r>
                  <a:rPr lang="zh-CN" altLang="en-US" sz="2800" dirty="0" smtClean="0"/>
                  <a:t>因此判断</a:t>
                </a:r>
                <a14:m>
                  <m:oMath xmlns:m="http://schemas.openxmlformats.org/officeDocument/2006/math">
                    <m:r>
                      <m:rPr>
                        <m:nor/>
                      </m:rPr>
                      <a:rPr lang="zh-CN" altLang="en-US" sz="2800" dirty="0">
                        <a:latin typeface="Cambria Math" panose="02040503050406030204" pitchFamily="18" charset="0"/>
                      </a:rPr>
                      <m:t>是否存在</m:t>
                    </m:r>
                    <m:r>
                      <m:rPr>
                        <m:sty m:val="p"/>
                      </m:rPr>
                      <a:rPr lang="en-US" altLang="zh-CN" sz="2800" i="1" dirty="0">
                        <a:latin typeface="Cambria Math" panose="02040503050406030204" pitchFamily="18" charset="0"/>
                      </a:rPr>
                      <m:t>G</m:t>
                    </m:r>
                    <m:d>
                      <m:dPr>
                        <m:ctrlPr>
                          <a:rPr lang="en-US" altLang="zh-CN" sz="2800" i="1" dirty="0">
                            <a:latin typeface="Cambria Math" panose="02040503050406030204" pitchFamily="18" charset="0"/>
                          </a:rPr>
                        </m:ctrlPr>
                      </m:dPr>
                      <m:e>
                        <m:r>
                          <a:rPr lang="zh-CN" altLang="en-US" sz="2800" i="1">
                            <a:latin typeface="Cambria Math" panose="02040503050406030204" pitchFamily="18" charset="0"/>
                          </a:rPr>
                          <m:t>𝜆</m:t>
                        </m:r>
                      </m:e>
                    </m:d>
                    <m:r>
                      <a:rPr lang="en-US" altLang="zh-CN" sz="2800" i="1">
                        <a:latin typeface="Cambria Math" panose="02040503050406030204" pitchFamily="18" charset="0"/>
                        <a:ea typeface="Cambria Math" panose="02040503050406030204" pitchFamily="18" charset="0"/>
                      </a:rPr>
                      <m:t>&gt;</m:t>
                    </m:r>
                    <m:r>
                      <a:rPr lang="en-US" altLang="zh-CN" sz="2800" b="1" i="1">
                        <a:latin typeface="Cambria Math" panose="02040503050406030204" pitchFamily="18" charset="0"/>
                        <a:ea typeface="Cambria Math" panose="02040503050406030204" pitchFamily="18" charset="0"/>
                      </a:rPr>
                      <m:t>𝟎</m:t>
                    </m:r>
                    <m:r>
                      <a:rPr lang="zh-CN" altLang="en-US" sz="2800" i="1" dirty="0" smtClean="0">
                        <a:latin typeface="Cambria Math" panose="02040503050406030204" pitchFamily="18" charset="0"/>
                      </a:rPr>
                      <m:t>转换</m:t>
                    </m:r>
                  </m:oMath>
                </a14:m>
                <a:r>
                  <a:rPr lang="zh-CN" altLang="en-US" sz="2800" dirty="0" smtClean="0"/>
                  <a:t>为判断图中是否</a:t>
                </a:r>
                <a:r>
                  <a:rPr lang="zh-CN" altLang="en-US" sz="2800" dirty="0" smtClean="0"/>
                  <a:t>存在一个正环</a:t>
                </a:r>
                <a:endParaRPr lang="en-US" altLang="zh-CN" sz="2800" dirty="0" smtClean="0"/>
              </a:p>
              <a:p>
                <a:r>
                  <a:rPr lang="zh-CN" altLang="en-US" sz="2800" dirty="0" smtClean="0"/>
                  <a:t>一般</a:t>
                </a:r>
                <a:r>
                  <a:rPr lang="zh-CN" altLang="en-US" sz="2800" dirty="0"/>
                  <a:t>转为找负环</a:t>
                </a:r>
                <a:endParaRPr lang="en-US" altLang="zh-CN" sz="2800" dirty="0"/>
              </a:p>
              <a:p>
                <a:pPr marL="400050" lvl="1" indent="0">
                  <a:buNone/>
                </a:pPr>
                <a:r>
                  <a:rPr lang="zh-CN" altLang="en-US" sz="2400" dirty="0"/>
                  <a:t>将</a:t>
                </a:r>
                <a14:m>
                  <m:oMath xmlns:m="http://schemas.openxmlformats.org/officeDocument/2006/math">
                    <m:r>
                      <m:rPr>
                        <m:sty m:val="p"/>
                      </m:rPr>
                      <a:rPr lang="en-US" altLang="zh-CN" sz="2400" i="1" dirty="0">
                        <a:latin typeface="Cambria Math" panose="02040503050406030204" pitchFamily="18" charset="0"/>
                      </a:rPr>
                      <m:t>G</m:t>
                    </m:r>
                    <m:d>
                      <m:dPr>
                        <m:ctrlPr>
                          <a:rPr lang="en-US" altLang="zh-CN" sz="2400" i="1" dirty="0">
                            <a:latin typeface="Cambria Math" panose="02040503050406030204" pitchFamily="18" charset="0"/>
                          </a:rPr>
                        </m:ctrlPr>
                      </m:dPr>
                      <m:e>
                        <m:r>
                          <a:rPr lang="zh-CN" altLang="en-US" sz="2400" i="1">
                            <a:latin typeface="Cambria Math" panose="02040503050406030204" pitchFamily="18" charset="0"/>
                          </a:rPr>
                          <m:t>𝜆</m:t>
                        </m:r>
                      </m:e>
                    </m:d>
                    <m:r>
                      <a:rPr lang="en-US" altLang="zh-CN" sz="2400" i="1">
                        <a:latin typeface="Cambria Math" panose="02040503050406030204" pitchFamily="18" charset="0"/>
                      </a:rPr>
                      <m:t>=</m:t>
                    </m:r>
                    <m:nary>
                      <m:naryPr>
                        <m:chr m:val="∑"/>
                        <m:subHide m:val="on"/>
                        <m:supHide m:val="on"/>
                        <m:ctrlPr>
                          <a:rPr lang="en-US" altLang="zh-CN" sz="2400" i="1">
                            <a:latin typeface="Cambria Math" panose="02040503050406030204" pitchFamily="18" charset="0"/>
                          </a:rPr>
                        </m:ctrlPr>
                      </m:naryPr>
                      <m:sub/>
                      <m:sup/>
                      <m:e>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𝑓𝑢𝑛</m:t>
                            </m:r>
                          </m:e>
                          <m:sub>
                            <m:r>
                              <a:rPr lang="en-US" altLang="zh-CN" sz="2400" i="1">
                                <a:latin typeface="Cambria Math" panose="02040503050406030204" pitchFamily="18" charset="0"/>
                              </a:rPr>
                              <m:t>𝑖</m:t>
                            </m:r>
                          </m:sub>
                        </m:sSub>
                      </m:e>
                    </m:nary>
                    <m:r>
                      <a:rPr lang="en-US" altLang="zh-CN" sz="2400" i="1">
                        <a:latin typeface="Cambria Math" panose="02040503050406030204" pitchFamily="18" charset="0"/>
                      </a:rPr>
                      <m:t>−</m:t>
                    </m:r>
                    <m:r>
                      <a:rPr lang="zh-CN" altLang="en-US" sz="2400" i="1">
                        <a:latin typeface="Cambria Math" panose="02040503050406030204" pitchFamily="18" charset="0"/>
                      </a:rPr>
                      <m:t>𝜆</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𝑡𝑖𝑚𝑒</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oMath>
                </a14:m>
                <a:r>
                  <a:rPr lang="zh-CN" altLang="en-US" sz="2400" dirty="0"/>
                  <a:t>转化为</a:t>
                </a:r>
                <a:endParaRPr lang="en-US" altLang="zh-CN" sz="2400" dirty="0"/>
              </a:p>
              <a:p>
                <a:pPr marL="400050" lvl="1" indent="0">
                  <a:buNone/>
                </a:pPr>
                <a:r>
                  <a:rPr lang="en-US" altLang="zh-CN" sz="2400" dirty="0">
                    <a:sym typeface="Wingdings" panose="05000000000000000000" pitchFamily="2" charset="2"/>
                  </a:rPr>
                  <a:t></a:t>
                </a:r>
                <a14:m>
                  <m:oMath xmlns:m="http://schemas.openxmlformats.org/officeDocument/2006/math">
                    <m:r>
                      <m:rPr>
                        <m:sty m:val="p"/>
                      </m:rPr>
                      <a:rPr lang="en-US" altLang="zh-CN" sz="2400" i="1" dirty="0">
                        <a:latin typeface="Cambria Math" panose="02040503050406030204" pitchFamily="18" charset="0"/>
                      </a:rPr>
                      <m:t>G</m:t>
                    </m:r>
                    <m:d>
                      <m:dPr>
                        <m:ctrlPr>
                          <a:rPr lang="en-US" altLang="zh-CN" sz="2400" i="1" dirty="0">
                            <a:latin typeface="Cambria Math" panose="02040503050406030204" pitchFamily="18" charset="0"/>
                          </a:rPr>
                        </m:ctrlPr>
                      </m:dPr>
                      <m:e>
                        <m:r>
                          <a:rPr lang="zh-CN" altLang="en-US" sz="2400" i="1">
                            <a:latin typeface="Cambria Math" panose="02040503050406030204" pitchFamily="18" charset="0"/>
                          </a:rPr>
                          <m:t>𝜆</m:t>
                        </m:r>
                      </m:e>
                    </m:d>
                    <m:r>
                      <a:rPr lang="en-US" altLang="zh-CN" sz="2400" i="1">
                        <a:latin typeface="Cambria Math" panose="02040503050406030204" pitchFamily="18" charset="0"/>
                      </a:rPr>
                      <m:t>=</m:t>
                    </m:r>
                    <m:nary>
                      <m:naryPr>
                        <m:chr m:val="∑"/>
                        <m:subHide m:val="on"/>
                        <m:supHide m:val="on"/>
                        <m:ctrlPr>
                          <a:rPr lang="en-US" altLang="zh-CN" sz="2400" i="1">
                            <a:latin typeface="Cambria Math" panose="02040503050406030204" pitchFamily="18" charset="0"/>
                          </a:rPr>
                        </m:ctrlPr>
                      </m:naryPr>
                      <m:sub/>
                      <m:sup/>
                      <m:e>
                        <m:r>
                          <a:rPr lang="en-US" altLang="zh-CN" sz="2400" i="1">
                            <a:latin typeface="Cambria Math" panose="02040503050406030204" pitchFamily="18" charset="0"/>
                          </a:rPr>
                          <m:t>(</m:t>
                        </m:r>
                      </m:e>
                    </m:nary>
                    <m:r>
                      <a:rPr lang="zh-CN" altLang="en-US" sz="2400" i="1">
                        <a:solidFill>
                          <a:srgbClr val="FF0000"/>
                        </a:solidFill>
                        <a:latin typeface="Cambria Math" panose="02040503050406030204" pitchFamily="18" charset="0"/>
                      </a:rPr>
                      <m:t>𝜆</m:t>
                    </m:r>
                    <m:r>
                      <a:rPr lang="en-US" altLang="zh-CN" sz="2400" i="1">
                        <a:solidFill>
                          <a:srgbClr val="FF0000"/>
                        </a:solidFill>
                        <a:latin typeface="Cambria Math" panose="02040503050406030204" pitchFamily="18" charset="0"/>
                      </a:rPr>
                      <m:t>∗</m:t>
                    </m:r>
                    <m:sSub>
                      <m:sSubPr>
                        <m:ctrlPr>
                          <a:rPr lang="en-US" altLang="zh-CN" sz="2400" i="1">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𝑡𝑖𝑚𝑒</m:t>
                        </m:r>
                      </m:e>
                      <m:sub>
                        <m:r>
                          <a:rPr lang="en-US" altLang="zh-CN" sz="2400" i="1">
                            <a:solidFill>
                              <a:srgbClr val="FF0000"/>
                            </a:solidFill>
                            <a:latin typeface="Cambria Math" panose="02040503050406030204" pitchFamily="18" charset="0"/>
                          </a:rPr>
                          <m:t>𝑖</m:t>
                        </m:r>
                      </m:sub>
                    </m:sSub>
                    <m:r>
                      <a:rPr lang="en-US" altLang="zh-CN" sz="2400" i="1">
                        <a:solidFill>
                          <a:srgbClr val="FF0000"/>
                        </a:solidFill>
                        <a:latin typeface="Cambria Math" panose="02040503050406030204" pitchFamily="18" charset="0"/>
                      </a:rPr>
                      <m:t>−</m:t>
                    </m:r>
                    <m:sSub>
                      <m:sSubPr>
                        <m:ctrlPr>
                          <a:rPr lang="en-US" altLang="zh-CN" sz="2400" i="1">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𝑓𝑢𝑛</m:t>
                        </m:r>
                      </m:e>
                      <m:sub>
                        <m:r>
                          <a:rPr lang="en-US" altLang="zh-CN" sz="2400" i="1">
                            <a:solidFill>
                              <a:srgbClr val="FF0000"/>
                            </a:solidFill>
                            <a:latin typeface="Cambria Math" panose="02040503050406030204" pitchFamily="18" charset="0"/>
                          </a:rPr>
                          <m:t>𝑖</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oMath>
                </a14:m>
                <a:endParaRPr lang="en-US" altLang="zh-CN" sz="2400" dirty="0"/>
              </a:p>
              <a:p>
                <a:pPr marL="400050" lvl="1" indent="0">
                  <a:buNone/>
                </a:pPr>
                <a:r>
                  <a:rPr lang="zh-CN" altLang="en-US" sz="2400" dirty="0"/>
                  <a:t>令 </a:t>
                </a:r>
                <a:r>
                  <a:rPr lang="en-US" altLang="zh-CN" sz="2400" dirty="0" err="1"/>
                  <a:t>dist</a:t>
                </a:r>
                <a:r>
                  <a:rPr lang="en-US" altLang="zh-CN" sz="2400" dirty="0"/>
                  <a:t>[</a:t>
                </a:r>
                <a:r>
                  <a:rPr lang="en-US" altLang="zh-CN" sz="2400" dirty="0" err="1"/>
                  <a:t>i</a:t>
                </a:r>
                <a:r>
                  <a:rPr lang="en-US" altLang="zh-CN" sz="2400" dirty="0"/>
                  <a:t>]=</a:t>
                </a:r>
                <a14:m>
                  <m:oMath xmlns:m="http://schemas.openxmlformats.org/officeDocument/2006/math">
                    <m:r>
                      <a:rPr lang="zh-CN" altLang="en-US" sz="2400" i="1">
                        <a:solidFill>
                          <a:srgbClr val="FF0000"/>
                        </a:solidFill>
                        <a:latin typeface="Cambria Math" panose="02040503050406030204" pitchFamily="18" charset="0"/>
                      </a:rPr>
                      <m:t>𝜆</m:t>
                    </m:r>
                    <m:r>
                      <a:rPr lang="en-US" altLang="zh-CN" sz="2400" i="1">
                        <a:solidFill>
                          <a:srgbClr val="FF0000"/>
                        </a:solidFill>
                        <a:latin typeface="Cambria Math" panose="02040503050406030204" pitchFamily="18" charset="0"/>
                      </a:rPr>
                      <m:t>∗</m:t>
                    </m:r>
                    <m:sSub>
                      <m:sSubPr>
                        <m:ctrlPr>
                          <a:rPr lang="en-US" altLang="zh-CN" sz="2400" i="1">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𝑡𝑖𝑚𝑒</m:t>
                        </m:r>
                      </m:e>
                      <m:sub>
                        <m:r>
                          <a:rPr lang="en-US" altLang="zh-CN" sz="2400" i="1">
                            <a:solidFill>
                              <a:srgbClr val="FF0000"/>
                            </a:solidFill>
                            <a:latin typeface="Cambria Math" panose="02040503050406030204" pitchFamily="18" charset="0"/>
                          </a:rPr>
                          <m:t>𝑖</m:t>
                        </m:r>
                      </m:sub>
                    </m:sSub>
                    <m:r>
                      <a:rPr lang="en-US" altLang="zh-CN" sz="2400" i="1">
                        <a:solidFill>
                          <a:srgbClr val="FF0000"/>
                        </a:solidFill>
                        <a:latin typeface="Cambria Math" panose="02040503050406030204" pitchFamily="18" charset="0"/>
                      </a:rPr>
                      <m:t>−</m:t>
                    </m:r>
                    <m:sSub>
                      <m:sSubPr>
                        <m:ctrlPr>
                          <a:rPr lang="en-US" altLang="zh-CN" sz="2400" i="1">
                            <a:solidFill>
                              <a:srgbClr val="FF0000"/>
                            </a:solidFill>
                            <a:latin typeface="Cambria Math" panose="02040503050406030204" pitchFamily="18" charset="0"/>
                          </a:rPr>
                        </m:ctrlPr>
                      </m:sSubPr>
                      <m:e>
                        <m:r>
                          <a:rPr lang="en-US" altLang="zh-CN" sz="2400" i="1">
                            <a:solidFill>
                              <a:srgbClr val="FF0000"/>
                            </a:solidFill>
                            <a:latin typeface="Cambria Math" panose="02040503050406030204" pitchFamily="18" charset="0"/>
                          </a:rPr>
                          <m:t>𝑓𝑢𝑛</m:t>
                        </m:r>
                      </m:e>
                      <m:sub>
                        <m:r>
                          <a:rPr lang="en-US" altLang="zh-CN" sz="2400" i="1">
                            <a:solidFill>
                              <a:srgbClr val="FF0000"/>
                            </a:solidFill>
                            <a:latin typeface="Cambria Math" panose="02040503050406030204" pitchFamily="18" charset="0"/>
                          </a:rPr>
                          <m:t>𝑖</m:t>
                        </m:r>
                      </m:sub>
                    </m:sSub>
                    <m:r>
                      <a:rPr lang="en-US" altLang="zh-CN" sz="2400">
                        <a:solidFill>
                          <a:srgbClr val="FF0000"/>
                        </a:solidFill>
                        <a:latin typeface="Cambria Math" panose="02040503050406030204" pitchFamily="18" charset="0"/>
                      </a:rPr>
                      <m:t>  </m:t>
                    </m:r>
                  </m:oMath>
                </a14:m>
                <a:r>
                  <a:rPr lang="zh-CN" altLang="en-US" sz="2400" dirty="0"/>
                  <a:t>求最短路判负</a:t>
                </a:r>
                <a:r>
                  <a:rPr lang="zh-CN" altLang="en-US" sz="2400" dirty="0" smtClean="0"/>
                  <a:t>环</a:t>
                </a:r>
                <a:endParaRPr lang="en-US" altLang="zh-CN" sz="2400" dirty="0" smtClean="0"/>
              </a:p>
            </p:txBody>
          </p:sp>
        </mc:Choice>
        <mc:Fallback>
          <p:sp>
            <p:nvSpPr>
              <p:cNvPr id="3" name="内容占位符 2"/>
              <p:cNvSpPr>
                <a:spLocks noRot="1" noChangeAspect="1" noMove="1" noResize="1" noEditPoints="1" noAdjustHandles="1" noChangeArrowheads="1" noChangeShapeType="1" noTextEdit="1"/>
              </p:cNvSpPr>
              <p:nvPr>
                <p:ph idx="1"/>
              </p:nvPr>
            </p:nvSpPr>
            <p:spPr>
              <a:xfrm>
                <a:off x="887689" y="963590"/>
                <a:ext cx="10972800" cy="5066396"/>
              </a:xfrm>
              <a:blipFill rotWithShape="1">
                <a:blip r:embed="rId2"/>
                <a:stretch>
                  <a:fillRect l="-5" t="-6" r="5" b="1"/>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标题 1"/>
              <p:cNvSpPr>
                <a:spLocks noGrp="1"/>
              </p:cNvSpPr>
              <p:nvPr>
                <p:ph type="title"/>
              </p:nvPr>
            </p:nvSpPr>
            <p:spPr/>
            <p:txBody>
              <a:bodyPr/>
              <a:lstStyle/>
              <a:p>
                <a:r>
                  <a:rPr lang="zh-CN" altLang="en-US" dirty="0" smtClean="0"/>
                  <a:t>二分求</a:t>
                </a:r>
                <a14:m>
                  <m:oMath xmlns:m="http://schemas.openxmlformats.org/officeDocument/2006/math">
                    <m:r>
                      <a:rPr lang="zh-CN" altLang="en-US" i="1">
                        <a:latin typeface="Cambria Math" panose="02040503050406030204" pitchFamily="18" charset="0"/>
                      </a:rPr>
                      <m:t>𝜆</m:t>
                    </m:r>
                  </m:oMath>
                </a14:m>
                <a:r>
                  <a:rPr lang="zh-CN" altLang="en-US" dirty="0" smtClean="0"/>
                  <a:t>值</a:t>
                </a:r>
                <a:endParaRPr lang="zh-CN" altLang="en-US" dirty="0"/>
              </a:p>
            </p:txBody>
          </p:sp>
        </mc:Choice>
        <mc:Fallback>
          <p:sp>
            <p:nvSpPr>
              <p:cNvPr id="2" name="标题 1"/>
              <p:cNvSpPr>
                <a:spLocks noRot="1" noChangeAspect="1" noMove="1" noResize="1" noEditPoints="1" noAdjustHandles="1" noChangeArrowheads="1" noChangeShapeType="1" noTextEdit="1"/>
              </p:cNvSpPr>
              <p:nvPr>
                <p:ph type="title"/>
              </p:nvPr>
            </p:nvSpPr>
            <p:spPr>
              <a:blipFill rotWithShape="1">
                <a:blip r:embed="rId1"/>
                <a:stretch>
                  <a:fillRect l="-2" t="-60" r="3" b="3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内容占位符 2"/>
              <p:cNvSpPr>
                <a:spLocks noGrp="1"/>
              </p:cNvSpPr>
              <p:nvPr>
                <p:ph idx="1"/>
              </p:nvPr>
            </p:nvSpPr>
            <p:spPr>
              <a:xfrm>
                <a:off x="887689" y="963590"/>
                <a:ext cx="10972800" cy="5066396"/>
              </a:xfrm>
            </p:spPr>
            <p:txBody>
              <a:bodyPr/>
              <a:lstStyle/>
              <a:p>
                <a14:m>
                  <m:oMath xmlns:m="http://schemas.openxmlformats.org/officeDocument/2006/math">
                    <m:r>
                      <m:rPr>
                        <m:nor/>
                      </m:rPr>
                      <a:rPr lang="zh-CN" altLang="en-US" sz="2800" dirty="0" smtClean="0">
                        <a:latin typeface="Cambria Math" panose="02040503050406030204" pitchFamily="18" charset="0"/>
                      </a:rPr>
                      <m:t>取</m:t>
                    </m:r>
                    <m:r>
                      <a:rPr lang="zh-CN" altLang="en-US" sz="2800" i="1">
                        <a:latin typeface="Cambria Math" panose="02040503050406030204" pitchFamily="18" charset="0"/>
                      </a:rPr>
                      <m:t>𝜆</m:t>
                    </m:r>
                    <m:r>
                      <m:rPr>
                        <m:nor/>
                      </m:rPr>
                      <a:rPr lang="zh-CN" altLang="en-US" sz="2800" dirty="0">
                        <a:latin typeface="Cambria Math" panose="02040503050406030204" pitchFamily="18" charset="0"/>
                      </a:rPr>
                      <m:t>值</m:t>
                    </m:r>
                    <m:r>
                      <a:rPr lang="zh-CN" altLang="en-US" sz="2800" i="1" dirty="0">
                        <a:latin typeface="Cambria Math" panose="02040503050406030204" pitchFamily="18" charset="0"/>
                      </a:rPr>
                      <m:t>如果</m:t>
                    </m:r>
                    <m:r>
                      <m:rPr>
                        <m:sty m:val="p"/>
                      </m:rPr>
                      <a:rPr lang="en-US" altLang="zh-CN" sz="2800" i="1" dirty="0">
                        <a:latin typeface="Cambria Math" panose="02040503050406030204" pitchFamily="18" charset="0"/>
                      </a:rPr>
                      <m:t>G</m:t>
                    </m:r>
                    <m:d>
                      <m:dPr>
                        <m:ctrlPr>
                          <a:rPr lang="en-US" altLang="zh-CN" sz="2800" i="1" dirty="0">
                            <a:latin typeface="Cambria Math" panose="02040503050406030204" pitchFamily="18" charset="0"/>
                          </a:rPr>
                        </m:ctrlPr>
                      </m:dPr>
                      <m:e>
                        <m:r>
                          <a:rPr lang="zh-CN" altLang="en-US" sz="2800" i="1">
                            <a:latin typeface="Cambria Math" panose="02040503050406030204" pitchFamily="18" charset="0"/>
                          </a:rPr>
                          <m:t>𝜆</m:t>
                        </m:r>
                      </m:e>
                    </m:d>
                    <m:r>
                      <a:rPr lang="en-US" altLang="zh-CN" sz="2800" b="0" i="1" smtClean="0">
                        <a:latin typeface="Cambria Math" panose="02040503050406030204" pitchFamily="18" charset="0"/>
                      </a:rPr>
                      <m:t>&gt;</m:t>
                    </m:r>
                    <m:r>
                      <a:rPr lang="en-US" altLang="zh-CN" sz="2800" b="0" i="1" smtClean="0">
                        <a:latin typeface="Cambria Math" panose="02040503050406030204" pitchFamily="18" charset="0"/>
                      </a:rPr>
                      <m:t>0</m:t>
                    </m:r>
                  </m:oMath>
                </a14:m>
                <a:r>
                  <a:rPr lang="zh-CN" altLang="en-US" sz="2800" dirty="0" smtClean="0"/>
                  <a:t> </a:t>
                </a:r>
                <a:r>
                  <a:rPr lang="en-US" altLang="zh-CN" sz="2800" dirty="0" smtClean="0"/>
                  <a:t>(</a:t>
                </a:r>
                <a:r>
                  <a:rPr lang="zh-CN" altLang="en-US" sz="2800" dirty="0" smtClean="0"/>
                  <a:t>即图中是否存在一个正环），</a:t>
                </a:r>
                <a14:m>
                  <m:oMath xmlns:m="http://schemas.openxmlformats.org/officeDocument/2006/math">
                    <m:r>
                      <a:rPr lang="zh-CN" altLang="en-US" sz="2800" i="1">
                        <a:latin typeface="Cambria Math" panose="02040503050406030204" pitchFamily="18" charset="0"/>
                      </a:rPr>
                      <m:t>𝜆</m:t>
                    </m:r>
                    <m:r>
                      <m:rPr>
                        <m:nor/>
                      </m:rPr>
                      <a:rPr lang="zh-CN" altLang="en-US" sz="2800" dirty="0">
                        <a:latin typeface="Cambria Math" panose="02040503050406030204" pitchFamily="18" charset="0"/>
                      </a:rPr>
                      <m:t>值</m:t>
                    </m:r>
                  </m:oMath>
                </a14:m>
                <a:r>
                  <a:rPr lang="zh-CN" altLang="en-US" sz="2800" dirty="0" smtClean="0"/>
                  <a:t>右边界左移否则左边界右移，问题转化为：</a:t>
                </a:r>
                <a:endParaRPr lang="en-US" altLang="zh-CN" sz="2800" dirty="0" smtClean="0"/>
              </a:p>
              <a:p>
                <a:r>
                  <a:rPr lang="zh-CN" altLang="en-US" sz="2800" dirty="0" smtClean="0"/>
                  <a:t>如何判图中是否存在一个正环？一般转为找负环</a:t>
                </a:r>
                <a:endParaRPr lang="en-US" altLang="zh-CN" sz="2800" dirty="0" smtClean="0"/>
              </a:p>
              <a:p>
                <a:r>
                  <a:rPr lang="zh-CN" altLang="en-US" sz="2800" dirty="0" smtClean="0"/>
                  <a:t>将</a:t>
                </a:r>
                <a14:m>
                  <m:oMath xmlns:m="http://schemas.openxmlformats.org/officeDocument/2006/math">
                    <m:r>
                      <m:rPr>
                        <m:sty m:val="p"/>
                      </m:rPr>
                      <a:rPr lang="en-US" altLang="zh-CN" sz="2800" i="1" dirty="0">
                        <a:latin typeface="Cambria Math" panose="02040503050406030204" pitchFamily="18" charset="0"/>
                      </a:rPr>
                      <m:t>G</m:t>
                    </m:r>
                    <m:d>
                      <m:dPr>
                        <m:ctrlPr>
                          <a:rPr lang="en-US" altLang="zh-CN" sz="2800" i="1" dirty="0">
                            <a:latin typeface="Cambria Math" panose="02040503050406030204" pitchFamily="18" charset="0"/>
                          </a:rPr>
                        </m:ctrlPr>
                      </m:dPr>
                      <m:e>
                        <m:r>
                          <a:rPr lang="zh-CN" altLang="en-US" sz="2800" i="1">
                            <a:latin typeface="Cambria Math" panose="02040503050406030204" pitchFamily="18" charset="0"/>
                          </a:rPr>
                          <m:t>𝜆</m:t>
                        </m:r>
                      </m:e>
                    </m:d>
                    <m:r>
                      <a:rPr lang="en-US" altLang="zh-CN" sz="2800" i="1">
                        <a:latin typeface="Cambria Math" panose="02040503050406030204" pitchFamily="18" charset="0"/>
                      </a:rPr>
                      <m:t>=</m:t>
                    </m:r>
                    <m:nary>
                      <m:naryPr>
                        <m:chr m:val="∑"/>
                        <m:subHide m:val="on"/>
                        <m:supHide m:val="on"/>
                        <m:ctrlPr>
                          <a:rPr lang="en-US" altLang="zh-CN" sz="2800" i="1">
                            <a:latin typeface="Cambria Math" panose="02040503050406030204" pitchFamily="18" charset="0"/>
                          </a:rPr>
                        </m:ctrlPr>
                      </m:naryPr>
                      <m:sub/>
                      <m:sup/>
                      <m:e>
                        <m:r>
                          <a:rPr lang="en-US" altLang="zh-CN" sz="2800" i="1">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𝑓𝑢𝑛</m:t>
                            </m:r>
                          </m:e>
                          <m:sub>
                            <m:r>
                              <a:rPr lang="en-US" altLang="zh-CN" sz="2800" i="1">
                                <a:latin typeface="Cambria Math" panose="02040503050406030204" pitchFamily="18" charset="0"/>
                              </a:rPr>
                              <m:t>𝑖</m:t>
                            </m:r>
                          </m:sub>
                        </m:sSub>
                      </m:e>
                    </m:nary>
                    <m:r>
                      <a:rPr lang="en-US" altLang="zh-CN" sz="2800" i="1">
                        <a:latin typeface="Cambria Math" panose="02040503050406030204" pitchFamily="18" charset="0"/>
                      </a:rPr>
                      <m:t>−</m:t>
                    </m:r>
                    <m:r>
                      <a:rPr lang="zh-CN" altLang="en-US" sz="2800" i="1">
                        <a:latin typeface="Cambria Math" panose="02040503050406030204" pitchFamily="18" charset="0"/>
                      </a:rPr>
                      <m:t>𝜆</m:t>
                    </m:r>
                    <m:r>
                      <a:rPr lang="en-US" altLang="zh-CN" sz="2800" i="1">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𝑡𝑖𝑚𝑒</m:t>
                        </m:r>
                      </m:e>
                      <m:sub>
                        <m:r>
                          <a:rPr lang="en-US" altLang="zh-CN" sz="2800" i="1">
                            <a:latin typeface="Cambria Math" panose="02040503050406030204" pitchFamily="18" charset="0"/>
                          </a:rPr>
                          <m:t>𝑖</m:t>
                        </m:r>
                      </m:sub>
                    </m:sSub>
                    <m:r>
                      <a:rPr lang="en-US" altLang="zh-CN" sz="2800" i="1">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𝑖</m:t>
                        </m:r>
                      </m:sub>
                    </m:sSub>
                    <m:r>
                      <a:rPr lang="en-US" altLang="zh-CN" sz="2800" i="1">
                        <a:latin typeface="Cambria Math" panose="02040503050406030204" pitchFamily="18" charset="0"/>
                      </a:rPr>
                      <m:t>)</m:t>
                    </m:r>
                  </m:oMath>
                </a14:m>
                <a:r>
                  <a:rPr lang="zh-CN" altLang="en-US" sz="2800" dirty="0" smtClean="0"/>
                  <a:t>转化为</a:t>
                </a:r>
                <a:endParaRPr lang="en-US" altLang="zh-CN" sz="2800" dirty="0"/>
              </a:p>
              <a:p>
                <a:r>
                  <a:rPr lang="en-US" altLang="zh-CN" sz="2800" dirty="0" smtClean="0">
                    <a:sym typeface="Wingdings" panose="05000000000000000000" pitchFamily="2" charset="2"/>
                  </a:rPr>
                  <a:t></a:t>
                </a:r>
                <a14:m>
                  <m:oMath xmlns:m="http://schemas.openxmlformats.org/officeDocument/2006/math">
                    <m:r>
                      <m:rPr>
                        <m:sty m:val="p"/>
                      </m:rPr>
                      <a:rPr lang="en-US" altLang="zh-CN" sz="2800" i="1" dirty="0">
                        <a:latin typeface="Cambria Math" panose="02040503050406030204" pitchFamily="18" charset="0"/>
                      </a:rPr>
                      <m:t>G</m:t>
                    </m:r>
                    <m:d>
                      <m:dPr>
                        <m:ctrlPr>
                          <a:rPr lang="en-US" altLang="zh-CN" sz="2800" i="1" dirty="0">
                            <a:latin typeface="Cambria Math" panose="02040503050406030204" pitchFamily="18" charset="0"/>
                          </a:rPr>
                        </m:ctrlPr>
                      </m:dPr>
                      <m:e>
                        <m:r>
                          <a:rPr lang="zh-CN" altLang="en-US" sz="2800" i="1">
                            <a:latin typeface="Cambria Math" panose="02040503050406030204" pitchFamily="18" charset="0"/>
                          </a:rPr>
                          <m:t>𝜆</m:t>
                        </m:r>
                      </m:e>
                    </m:d>
                    <m:r>
                      <a:rPr lang="en-US" altLang="zh-CN" sz="2800" i="1">
                        <a:latin typeface="Cambria Math" panose="02040503050406030204" pitchFamily="18" charset="0"/>
                      </a:rPr>
                      <m:t>=</m:t>
                    </m:r>
                    <m:nary>
                      <m:naryPr>
                        <m:chr m:val="∑"/>
                        <m:subHide m:val="on"/>
                        <m:supHide m:val="on"/>
                        <m:ctrlPr>
                          <a:rPr lang="en-US" altLang="zh-CN" sz="2800" i="1">
                            <a:latin typeface="Cambria Math" panose="02040503050406030204" pitchFamily="18" charset="0"/>
                          </a:rPr>
                        </m:ctrlPr>
                      </m:naryPr>
                      <m:sub/>
                      <m:sup/>
                      <m:e>
                        <m:r>
                          <a:rPr lang="en-US" altLang="zh-CN" sz="2800" i="1">
                            <a:latin typeface="Cambria Math" panose="02040503050406030204" pitchFamily="18" charset="0"/>
                          </a:rPr>
                          <m:t>(</m:t>
                        </m:r>
                      </m:e>
                    </m:nary>
                    <m:r>
                      <a:rPr lang="zh-CN" altLang="en-US" sz="2800" i="1" smtClean="0">
                        <a:solidFill>
                          <a:srgbClr val="FF0000"/>
                        </a:solidFill>
                        <a:latin typeface="Cambria Math" panose="02040503050406030204" pitchFamily="18" charset="0"/>
                      </a:rPr>
                      <m:t>𝜆</m:t>
                    </m:r>
                    <m:r>
                      <a:rPr lang="en-US" altLang="zh-CN" sz="2800" i="1">
                        <a:solidFill>
                          <a:srgbClr val="FF0000"/>
                        </a:solidFill>
                        <a:latin typeface="Cambria Math" panose="02040503050406030204" pitchFamily="18" charset="0"/>
                      </a:rPr>
                      <m:t>∗</m:t>
                    </m:r>
                    <m:sSub>
                      <m:sSubPr>
                        <m:ctrlPr>
                          <a:rPr lang="en-US" altLang="zh-CN" sz="2800" i="1">
                            <a:solidFill>
                              <a:srgbClr val="FF0000"/>
                            </a:solidFill>
                            <a:latin typeface="Cambria Math" panose="02040503050406030204" pitchFamily="18" charset="0"/>
                          </a:rPr>
                        </m:ctrlPr>
                      </m:sSubPr>
                      <m:e>
                        <m:r>
                          <a:rPr lang="en-US" altLang="zh-CN" sz="2800" i="1">
                            <a:solidFill>
                              <a:srgbClr val="FF0000"/>
                            </a:solidFill>
                            <a:latin typeface="Cambria Math" panose="02040503050406030204" pitchFamily="18" charset="0"/>
                          </a:rPr>
                          <m:t>𝑡𝑖𝑚𝑒</m:t>
                        </m:r>
                      </m:e>
                      <m:sub>
                        <m:r>
                          <a:rPr lang="en-US" altLang="zh-CN" sz="2800" i="1">
                            <a:solidFill>
                              <a:srgbClr val="FF0000"/>
                            </a:solidFill>
                            <a:latin typeface="Cambria Math" panose="02040503050406030204" pitchFamily="18" charset="0"/>
                          </a:rPr>
                          <m:t>𝑖</m:t>
                        </m:r>
                      </m:sub>
                    </m:sSub>
                    <m:r>
                      <a:rPr lang="en-US" altLang="zh-CN" sz="2800" i="1">
                        <a:solidFill>
                          <a:srgbClr val="FF0000"/>
                        </a:solidFill>
                        <a:latin typeface="Cambria Math" panose="02040503050406030204" pitchFamily="18" charset="0"/>
                      </a:rPr>
                      <m:t>−</m:t>
                    </m:r>
                    <m:sSub>
                      <m:sSubPr>
                        <m:ctrlPr>
                          <a:rPr lang="en-US" altLang="zh-CN" sz="2800" i="1">
                            <a:solidFill>
                              <a:srgbClr val="FF0000"/>
                            </a:solidFill>
                            <a:latin typeface="Cambria Math" panose="02040503050406030204" pitchFamily="18" charset="0"/>
                          </a:rPr>
                        </m:ctrlPr>
                      </m:sSubPr>
                      <m:e>
                        <m:r>
                          <a:rPr lang="en-US" altLang="zh-CN" sz="2800" i="1">
                            <a:solidFill>
                              <a:srgbClr val="FF0000"/>
                            </a:solidFill>
                            <a:latin typeface="Cambria Math" panose="02040503050406030204" pitchFamily="18" charset="0"/>
                          </a:rPr>
                          <m:t>𝑓𝑢𝑛</m:t>
                        </m:r>
                      </m:e>
                      <m:sub>
                        <m:r>
                          <a:rPr lang="en-US" altLang="zh-CN" sz="2800" i="1">
                            <a:solidFill>
                              <a:srgbClr val="FF0000"/>
                            </a:solidFill>
                            <a:latin typeface="Cambria Math" panose="02040503050406030204" pitchFamily="18" charset="0"/>
                          </a:rPr>
                          <m:t>𝑖</m:t>
                        </m:r>
                      </m:sub>
                    </m:sSub>
                    <m:r>
                      <a:rPr lang="en-US" altLang="zh-CN" sz="2800" i="1">
                        <a:latin typeface="Cambria Math" panose="02040503050406030204" pitchFamily="18" charset="0"/>
                      </a:rPr>
                      <m:t>)∗</m:t>
                    </m:r>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𝑖</m:t>
                        </m:r>
                      </m:sub>
                    </m:sSub>
                    <m:r>
                      <a:rPr lang="en-US" altLang="zh-CN" sz="2800" i="1">
                        <a:latin typeface="Cambria Math" panose="02040503050406030204" pitchFamily="18" charset="0"/>
                      </a:rPr>
                      <m:t>)</m:t>
                    </m:r>
                  </m:oMath>
                </a14:m>
                <a:endParaRPr lang="en-US" altLang="zh-CN" sz="2800" dirty="0" smtClean="0"/>
              </a:p>
              <a:p>
                <a:r>
                  <a:rPr lang="zh-CN" altLang="en-US" sz="2800" dirty="0" smtClean="0"/>
                  <a:t>令 </a:t>
                </a:r>
                <a:r>
                  <a:rPr lang="en-US" altLang="zh-CN" sz="2800" dirty="0" err="1" smtClean="0"/>
                  <a:t>dist</a:t>
                </a:r>
                <a:r>
                  <a:rPr lang="en-US" altLang="zh-CN" sz="2800" dirty="0" smtClean="0"/>
                  <a:t>[</a:t>
                </a:r>
                <a:r>
                  <a:rPr lang="en-US" altLang="zh-CN" sz="2800" dirty="0" err="1" smtClean="0"/>
                  <a:t>i</a:t>
                </a:r>
                <a:r>
                  <a:rPr lang="en-US" altLang="zh-CN" sz="2800" dirty="0" smtClean="0"/>
                  <a:t>]=</a:t>
                </a:r>
                <a14:m>
                  <m:oMath xmlns:m="http://schemas.openxmlformats.org/officeDocument/2006/math">
                    <m:r>
                      <a:rPr lang="zh-CN" altLang="en-US" sz="2800" i="1">
                        <a:solidFill>
                          <a:srgbClr val="FF0000"/>
                        </a:solidFill>
                        <a:latin typeface="Cambria Math" panose="02040503050406030204" pitchFamily="18" charset="0"/>
                      </a:rPr>
                      <m:t>𝜆</m:t>
                    </m:r>
                    <m:r>
                      <a:rPr lang="en-US" altLang="zh-CN" sz="2800" i="1">
                        <a:solidFill>
                          <a:srgbClr val="FF0000"/>
                        </a:solidFill>
                        <a:latin typeface="Cambria Math" panose="02040503050406030204" pitchFamily="18" charset="0"/>
                      </a:rPr>
                      <m:t>∗</m:t>
                    </m:r>
                    <m:sSub>
                      <m:sSubPr>
                        <m:ctrlPr>
                          <a:rPr lang="en-US" altLang="zh-CN" sz="2800" i="1">
                            <a:solidFill>
                              <a:srgbClr val="FF0000"/>
                            </a:solidFill>
                            <a:latin typeface="Cambria Math" panose="02040503050406030204" pitchFamily="18" charset="0"/>
                          </a:rPr>
                        </m:ctrlPr>
                      </m:sSubPr>
                      <m:e>
                        <m:r>
                          <a:rPr lang="en-US" altLang="zh-CN" sz="2800" i="1">
                            <a:solidFill>
                              <a:srgbClr val="FF0000"/>
                            </a:solidFill>
                            <a:latin typeface="Cambria Math" panose="02040503050406030204" pitchFamily="18" charset="0"/>
                          </a:rPr>
                          <m:t>𝑡𝑖𝑚𝑒</m:t>
                        </m:r>
                      </m:e>
                      <m:sub>
                        <m:r>
                          <a:rPr lang="en-US" altLang="zh-CN" sz="2800" i="1">
                            <a:solidFill>
                              <a:srgbClr val="FF0000"/>
                            </a:solidFill>
                            <a:latin typeface="Cambria Math" panose="02040503050406030204" pitchFamily="18" charset="0"/>
                          </a:rPr>
                          <m:t>𝑖</m:t>
                        </m:r>
                      </m:sub>
                    </m:sSub>
                    <m:r>
                      <a:rPr lang="en-US" altLang="zh-CN" sz="2800" i="1">
                        <a:solidFill>
                          <a:srgbClr val="FF0000"/>
                        </a:solidFill>
                        <a:latin typeface="Cambria Math" panose="02040503050406030204" pitchFamily="18" charset="0"/>
                      </a:rPr>
                      <m:t>−</m:t>
                    </m:r>
                    <m:sSub>
                      <m:sSubPr>
                        <m:ctrlPr>
                          <a:rPr lang="en-US" altLang="zh-CN" sz="2800" i="1">
                            <a:solidFill>
                              <a:srgbClr val="FF0000"/>
                            </a:solidFill>
                            <a:latin typeface="Cambria Math" panose="02040503050406030204" pitchFamily="18" charset="0"/>
                          </a:rPr>
                        </m:ctrlPr>
                      </m:sSubPr>
                      <m:e>
                        <m:r>
                          <a:rPr lang="en-US" altLang="zh-CN" sz="2800" i="1">
                            <a:solidFill>
                              <a:srgbClr val="FF0000"/>
                            </a:solidFill>
                            <a:latin typeface="Cambria Math" panose="02040503050406030204" pitchFamily="18" charset="0"/>
                          </a:rPr>
                          <m:t>𝑓𝑢𝑛</m:t>
                        </m:r>
                      </m:e>
                      <m:sub>
                        <m:r>
                          <a:rPr lang="en-US" altLang="zh-CN" sz="2800" i="1">
                            <a:solidFill>
                              <a:srgbClr val="FF0000"/>
                            </a:solidFill>
                            <a:latin typeface="Cambria Math" panose="02040503050406030204" pitchFamily="18" charset="0"/>
                          </a:rPr>
                          <m:t>𝑖</m:t>
                        </m:r>
                      </m:sub>
                    </m:sSub>
                    <m:r>
                      <a:rPr lang="en-US" altLang="zh-CN" sz="2800" b="0" i="0" smtClean="0">
                        <a:solidFill>
                          <a:srgbClr val="FF0000"/>
                        </a:solidFill>
                        <a:latin typeface="Cambria Math" panose="02040503050406030204" pitchFamily="18" charset="0"/>
                      </a:rPr>
                      <m:t>  </m:t>
                    </m:r>
                  </m:oMath>
                </a14:m>
                <a:r>
                  <a:rPr lang="zh-CN" altLang="en-US" sz="2800" dirty="0" smtClean="0"/>
                  <a:t>求最短路判负环</a:t>
                </a:r>
                <a:endParaRPr lang="en-US" altLang="zh-CN" sz="2800" dirty="0" smtClean="0"/>
              </a:p>
            </p:txBody>
          </p:sp>
        </mc:Choice>
        <mc:Fallback>
          <p:sp>
            <p:nvSpPr>
              <p:cNvPr id="3" name="内容占位符 2"/>
              <p:cNvSpPr>
                <a:spLocks noRot="1" noChangeAspect="1" noMove="1" noResize="1" noEditPoints="1" noAdjustHandles="1" noChangeArrowheads="1" noChangeShapeType="1" noTextEdit="1"/>
              </p:cNvSpPr>
              <p:nvPr>
                <p:ph idx="1"/>
              </p:nvPr>
            </p:nvSpPr>
            <p:spPr>
              <a:xfrm>
                <a:off x="887689" y="963590"/>
                <a:ext cx="10972800" cy="5066396"/>
              </a:xfrm>
              <a:blipFill rotWithShape="1">
                <a:blip r:embed="rId2"/>
                <a:stretch>
                  <a:fillRect l="-5" t="-6" r="5" b="1"/>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负环概念</a:t>
            </a:r>
            <a:endParaRPr lang="zh-CN" altLang="en-US" dirty="0"/>
          </a:p>
        </p:txBody>
      </p:sp>
      <p:sp>
        <p:nvSpPr>
          <p:cNvPr id="5" name="内容占位符 4"/>
          <p:cNvSpPr>
            <a:spLocks noGrp="1"/>
          </p:cNvSpPr>
          <p:nvPr>
            <p:ph idx="1"/>
          </p:nvPr>
        </p:nvSpPr>
        <p:spPr/>
        <p:txBody>
          <a:bodyPr/>
          <a:lstStyle/>
          <a:p>
            <a:r>
              <a:rPr lang="zh-CN" altLang="en-US" sz="3200" dirty="0" smtClean="0"/>
              <a:t>给定</a:t>
            </a:r>
            <a:r>
              <a:rPr lang="zh-CN" altLang="en-US" sz="3200" dirty="0"/>
              <a:t>一张有向图</a:t>
            </a:r>
            <a:r>
              <a:rPr lang="en-US" altLang="zh-CN" sz="3200" dirty="0"/>
              <a:t>(</a:t>
            </a:r>
            <a:r>
              <a:rPr lang="zh-CN" altLang="en-US" sz="3200" dirty="0"/>
              <a:t>无向图的每条边可以看作两条方向相反的有向边，从而按照有向图处理</a:t>
            </a:r>
            <a:r>
              <a:rPr lang="en-US" altLang="zh-CN" sz="3200" dirty="0"/>
              <a:t>)</a:t>
            </a:r>
            <a:r>
              <a:rPr lang="zh-CN" altLang="en-US" sz="3200" dirty="0"/>
              <a:t>，每条边都有一个权值</a:t>
            </a:r>
            <a:r>
              <a:rPr lang="en-US" altLang="zh-CN" sz="3200" dirty="0"/>
              <a:t>(</a:t>
            </a:r>
            <a:r>
              <a:rPr lang="zh-CN" altLang="en-US" sz="3200" dirty="0"/>
              <a:t>长度</a:t>
            </a:r>
            <a:r>
              <a:rPr lang="en-US" altLang="zh-CN" sz="3200" dirty="0"/>
              <a:t>)</a:t>
            </a:r>
            <a:r>
              <a:rPr lang="zh-CN" altLang="en-US" sz="3200" dirty="0" smtClean="0"/>
              <a:t>。</a:t>
            </a:r>
            <a:endParaRPr lang="en-US" altLang="zh-CN" sz="3200" dirty="0" smtClean="0"/>
          </a:p>
          <a:p>
            <a:r>
              <a:rPr lang="zh-CN" altLang="en-US" sz="3200" dirty="0" smtClean="0"/>
              <a:t>若</a:t>
            </a:r>
            <a:r>
              <a:rPr lang="zh-CN" altLang="en-US" sz="3200" dirty="0"/>
              <a:t>一条边的权值是负数，则称它是负权边</a:t>
            </a:r>
            <a:r>
              <a:rPr lang="zh-CN" altLang="en-US" sz="3200" dirty="0" smtClean="0"/>
              <a:t>。</a:t>
            </a:r>
            <a:endParaRPr lang="en-US" altLang="zh-CN" sz="3200" dirty="0" smtClean="0"/>
          </a:p>
          <a:p>
            <a:r>
              <a:rPr lang="zh-CN" altLang="en-US" sz="3200" dirty="0" smtClean="0"/>
              <a:t>若</a:t>
            </a:r>
            <a:r>
              <a:rPr lang="zh-CN" altLang="en-US" sz="3200" dirty="0"/>
              <a:t>图中存在一个环，环上各边的权值之和是负数，则称这个环为</a:t>
            </a:r>
            <a:r>
              <a:rPr lang="zh-CN" altLang="en-US" sz="3200" dirty="0" smtClean="0"/>
              <a:t>“负环”</a:t>
            </a:r>
            <a:endParaRPr lang="en-US" altLang="zh-CN" sz="3200" dirty="0" smtClean="0"/>
          </a:p>
          <a:p>
            <a:r>
              <a:rPr lang="zh-CN" altLang="en-US" sz="3200" dirty="0"/>
              <a:t>如果图中存在负环</a:t>
            </a:r>
            <a:r>
              <a:rPr lang="en-US" altLang="zh-CN" sz="3200" dirty="0"/>
              <a:t>,</a:t>
            </a:r>
            <a:r>
              <a:rPr lang="zh-CN" altLang="en-US" sz="3200" dirty="0"/>
              <a:t>那么直观表现为</a:t>
            </a:r>
            <a:r>
              <a:rPr lang="en-US" altLang="zh-CN" sz="3200" dirty="0"/>
              <a:t>: </a:t>
            </a:r>
            <a:r>
              <a:rPr lang="zh-CN" altLang="en-US" sz="3200" dirty="0"/>
              <a:t>无论经过多少轮选代</a:t>
            </a:r>
            <a:r>
              <a:rPr lang="en-US" altLang="zh-CN" sz="3200" dirty="0"/>
              <a:t>,</a:t>
            </a:r>
            <a:r>
              <a:rPr lang="zh-CN" altLang="en-US" sz="3200" dirty="0"/>
              <a:t>总存在有向边 </a:t>
            </a:r>
            <a:r>
              <a:rPr lang="en-US" altLang="zh-CN" sz="3200" dirty="0"/>
              <a:t>(</a:t>
            </a:r>
            <a:r>
              <a:rPr lang="en-US" altLang="zh-CN" sz="3200" dirty="0" err="1"/>
              <a:t>x,y,z</a:t>
            </a:r>
            <a:r>
              <a:rPr lang="en-US" altLang="zh-CN" sz="3200" dirty="0"/>
              <a:t>)</a:t>
            </a:r>
            <a:r>
              <a:rPr lang="zh-CN" altLang="en-US" sz="3200" dirty="0"/>
              <a:t>使得 </a:t>
            </a:r>
            <a:r>
              <a:rPr lang="en-US" altLang="zh-CN" sz="3200" dirty="0" err="1"/>
              <a:t>dist</a:t>
            </a:r>
            <a:r>
              <a:rPr lang="en-US" altLang="zh-CN" sz="3200" dirty="0"/>
              <a:t>[y] &gt; </a:t>
            </a:r>
            <a:r>
              <a:rPr lang="en-US" altLang="zh-CN" sz="3200" dirty="0" err="1"/>
              <a:t>dist</a:t>
            </a:r>
            <a:r>
              <a:rPr lang="en-US" altLang="zh-CN" sz="3200" dirty="0"/>
              <a:t>[x]+z</a:t>
            </a:r>
            <a:r>
              <a:rPr lang="zh-CN" altLang="en-US" sz="3200" dirty="0"/>
              <a:t>，</a:t>
            </a:r>
            <a:r>
              <a:rPr lang="en-US" altLang="zh-CN" sz="3200" dirty="0"/>
              <a:t>Bellman-Ford</a:t>
            </a:r>
            <a:r>
              <a:rPr lang="zh-CN" altLang="en-US" sz="3200" dirty="0"/>
              <a:t>与 </a:t>
            </a:r>
            <a:r>
              <a:rPr lang="en-US" altLang="zh-CN" sz="3200" dirty="0"/>
              <a:t>SPFA </a:t>
            </a:r>
            <a:r>
              <a:rPr lang="zh-CN" altLang="en-US" sz="3200" dirty="0"/>
              <a:t>算法永远不能</a:t>
            </a:r>
            <a:r>
              <a:rPr lang="zh-CN" altLang="en-US" sz="3200" dirty="0" smtClean="0"/>
              <a:t>结束，最</a:t>
            </a:r>
            <a:r>
              <a:rPr lang="zh-CN" altLang="en-US" sz="3200" dirty="0"/>
              <a:t>短路就是负无穷或者说不存在最短路。</a:t>
            </a:r>
            <a:endParaRPr lang="en-US" altLang="zh-CN" sz="3200" dirty="0"/>
          </a:p>
          <a:p>
            <a:endParaRPr lang="zh-CN" alt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找负环</a:t>
            </a:r>
            <a:endParaRPr lang="zh-CN" altLang="en-US" dirty="0"/>
          </a:p>
        </p:txBody>
      </p:sp>
      <p:sp>
        <p:nvSpPr>
          <p:cNvPr id="3" name="内容占位符 2"/>
          <p:cNvSpPr>
            <a:spLocks noGrp="1"/>
          </p:cNvSpPr>
          <p:nvPr>
            <p:ph idx="1"/>
          </p:nvPr>
        </p:nvSpPr>
        <p:spPr/>
        <p:txBody>
          <a:bodyPr/>
          <a:lstStyle/>
          <a:p>
            <a:r>
              <a:rPr lang="en-US" altLang="zh-CN" sz="3200" dirty="0" smtClean="0"/>
              <a:t>(1)</a:t>
            </a:r>
            <a:r>
              <a:rPr lang="zh-CN" altLang="en-US" sz="3200" dirty="0" smtClean="0"/>
              <a:t>每个</a:t>
            </a:r>
            <a:r>
              <a:rPr lang="zh-CN" altLang="en-US" sz="3200" dirty="0"/>
              <a:t>点最多被其他</a:t>
            </a:r>
            <a:r>
              <a:rPr lang="en-US" altLang="zh-CN" sz="3200" dirty="0"/>
              <a:t>n-1</a:t>
            </a:r>
            <a:r>
              <a:rPr lang="zh-CN" altLang="en-US" sz="3200" dirty="0"/>
              <a:t>个</a:t>
            </a:r>
            <a:r>
              <a:rPr lang="zh-CN" altLang="en-US" sz="3200" dirty="0" smtClean="0"/>
              <a:t>点各更新</a:t>
            </a:r>
            <a:r>
              <a:rPr lang="zh-CN" altLang="en-US" sz="3200" dirty="0"/>
              <a:t>一次。统计每个点入队的次数，如果某个点入队</a:t>
            </a:r>
            <a:r>
              <a:rPr lang="en-US" altLang="zh-CN" sz="3200" dirty="0"/>
              <a:t>n</a:t>
            </a:r>
            <a:r>
              <a:rPr lang="zh-CN" altLang="en-US" sz="3200" dirty="0"/>
              <a:t>次，则说明存在负环</a:t>
            </a:r>
            <a:r>
              <a:rPr lang="en-US" altLang="zh-CN" sz="3200" dirty="0" smtClean="0"/>
              <a:t>;</a:t>
            </a:r>
            <a:endParaRPr lang="en-US" altLang="zh-CN" sz="3200" dirty="0" smtClean="0"/>
          </a:p>
          <a:p>
            <a:r>
              <a:rPr lang="en-US" altLang="zh-CN" sz="3200" dirty="0" smtClean="0"/>
              <a:t>(</a:t>
            </a:r>
            <a:r>
              <a:rPr lang="en-US" altLang="zh-CN" sz="3200" dirty="0"/>
              <a:t>2) </a:t>
            </a:r>
            <a:r>
              <a:rPr lang="zh-CN" altLang="en-US" sz="3200" dirty="0"/>
              <a:t>统计当前每个点的最短路中所包含的边数，如果某点的最短路所包含的边数大于等于</a:t>
            </a:r>
            <a:r>
              <a:rPr lang="en-US" altLang="zh-CN" sz="3200" dirty="0"/>
              <a:t>n</a:t>
            </a:r>
            <a:r>
              <a:rPr lang="zh-CN" altLang="en-US" sz="3200" dirty="0"/>
              <a:t>，则也说明存在环</a:t>
            </a:r>
            <a:r>
              <a:rPr lang="en-US" altLang="zh-CN" sz="3200" dirty="0" smtClean="0"/>
              <a:t>;</a:t>
            </a:r>
            <a:endParaRPr lang="en-US" altLang="zh-CN" sz="3200" dirty="0" smtClean="0"/>
          </a:p>
          <a:p>
            <a:pPr marL="719455" indent="0">
              <a:buFont typeface="Wingdings" panose="05000000000000000000" pitchFamily="2" charset="2"/>
              <a:buChar char="Ø"/>
            </a:pPr>
            <a:r>
              <a:rPr lang="zh-CN" altLang="en-US" sz="3200" dirty="0"/>
              <a:t>根据抽屉原理，若存在一个 </a:t>
            </a:r>
            <a:r>
              <a:rPr lang="en-US" altLang="zh-CN" sz="3200" dirty="0" err="1"/>
              <a:t>dist</a:t>
            </a:r>
            <a:r>
              <a:rPr lang="en-US" altLang="zh-CN" sz="3200" dirty="0"/>
              <a:t>[x]</a:t>
            </a:r>
            <a:r>
              <a:rPr lang="zh-CN" altLang="en-US" sz="3200" dirty="0"/>
              <a:t>，从起点 </a:t>
            </a:r>
            <a:r>
              <a:rPr lang="en-US" altLang="zh-CN" sz="3200" dirty="0"/>
              <a:t>1 </a:t>
            </a:r>
            <a:r>
              <a:rPr lang="zh-CN" altLang="en-US" sz="3200" dirty="0"/>
              <a:t>到节点 </a:t>
            </a:r>
            <a:r>
              <a:rPr lang="en-US" altLang="zh-CN" sz="3200" dirty="0"/>
              <a:t>x </a:t>
            </a:r>
            <a:r>
              <a:rPr lang="zh-CN" altLang="en-US" sz="3200" dirty="0"/>
              <a:t>的最短路含 </a:t>
            </a:r>
            <a:r>
              <a:rPr lang="en-US" altLang="zh-CN" sz="3200" dirty="0"/>
              <a:t>n </a:t>
            </a:r>
            <a:r>
              <a:rPr lang="zh-CN" altLang="en-US" sz="3200" dirty="0"/>
              <a:t>条</a:t>
            </a:r>
            <a:r>
              <a:rPr lang="zh-CN" altLang="en-US" sz="3200" dirty="0" smtClean="0"/>
              <a:t>边，</a:t>
            </a:r>
            <a:r>
              <a:rPr lang="zh-CN" altLang="en-US" sz="3200" dirty="0"/>
              <a:t>则这条路径必然重复经过了某个节点 </a:t>
            </a:r>
            <a:r>
              <a:rPr lang="en-US" altLang="zh-CN" sz="3200" dirty="0" smtClean="0"/>
              <a:t>p</a:t>
            </a:r>
            <a:r>
              <a:rPr lang="zh-CN" altLang="en-US" sz="3200" dirty="0"/>
              <a:t>（</a:t>
            </a:r>
            <a:r>
              <a:rPr lang="en-US" altLang="zh-CN" sz="3200" dirty="0"/>
              <a:t>n</a:t>
            </a:r>
            <a:r>
              <a:rPr lang="zh-CN" altLang="en-US" sz="3200" dirty="0"/>
              <a:t>个点</a:t>
            </a:r>
            <a:r>
              <a:rPr lang="en-US" altLang="zh-CN" sz="3200" dirty="0"/>
              <a:t>n</a:t>
            </a:r>
            <a:r>
              <a:rPr lang="zh-CN" altLang="en-US" sz="3200" dirty="0"/>
              <a:t>条边，必有环）</a:t>
            </a:r>
            <a:r>
              <a:rPr lang="zh-CN" altLang="en-US" sz="3200" dirty="0" smtClean="0"/>
              <a:t>。</a:t>
            </a:r>
            <a:r>
              <a:rPr lang="zh-CN" altLang="en-US" sz="3200" dirty="0"/>
              <a:t>换言之，这条最短路径上存在一个环，环上各点都能更新下一个点的 </a:t>
            </a:r>
            <a:r>
              <a:rPr lang="en-US" altLang="zh-CN" sz="3200" dirty="0" err="1"/>
              <a:t>dist</a:t>
            </a:r>
            <a:r>
              <a:rPr lang="en-US" altLang="zh-CN" sz="3200" dirty="0"/>
              <a:t> </a:t>
            </a:r>
            <a:r>
              <a:rPr lang="zh-CN" altLang="en-US" sz="3200" dirty="0"/>
              <a:t>值。</a:t>
            </a:r>
            <a:r>
              <a:rPr lang="en-US" altLang="zh-CN" sz="3200" dirty="0"/>
              <a:t>p </a:t>
            </a:r>
            <a:r>
              <a:rPr lang="zh-CN" altLang="en-US" sz="3200" dirty="0"/>
              <a:t>绕这个环一圈，最终能更新它自己。因此，这个环的总长度是负数。</a:t>
            </a:r>
            <a:endParaRPr lang="zh-CN" alt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Bellman_Ford</a:t>
            </a:r>
            <a:r>
              <a:rPr lang="zh-CN" altLang="en-US" dirty="0" smtClean="0"/>
              <a:t>算法实现</a:t>
            </a:r>
            <a:endParaRPr lang="zh-CN" altLang="en-US" dirty="0"/>
          </a:p>
        </p:txBody>
      </p:sp>
      <p:sp>
        <p:nvSpPr>
          <p:cNvPr id="3" name="内容占位符 2"/>
          <p:cNvSpPr>
            <a:spLocks noGrp="1"/>
          </p:cNvSpPr>
          <p:nvPr>
            <p:ph idx="1"/>
          </p:nvPr>
        </p:nvSpPr>
        <p:spPr/>
        <p:txBody>
          <a:bodyPr/>
          <a:lstStyle/>
          <a:p>
            <a:pPr marL="0" indent="0">
              <a:spcBef>
                <a:spcPts val="0"/>
              </a:spcBef>
              <a:buNone/>
            </a:pPr>
            <a:r>
              <a:rPr lang="en-US" altLang="zh-CN" sz="2400" b="1" dirty="0" err="1"/>
              <a:t>bool</a:t>
            </a:r>
            <a:r>
              <a:rPr lang="en-US" altLang="zh-CN" sz="2400" b="1" dirty="0"/>
              <a:t> </a:t>
            </a:r>
            <a:r>
              <a:rPr lang="en-US" altLang="zh-CN" sz="2400" b="1" dirty="0" smtClean="0"/>
              <a:t>bellman(</a:t>
            </a:r>
            <a:r>
              <a:rPr lang="en-US" altLang="zh-CN" sz="2400" b="1" dirty="0" err="1" smtClean="0"/>
              <a:t>int</a:t>
            </a:r>
            <a:r>
              <a:rPr lang="en-US" altLang="zh-CN" sz="2400" b="1" dirty="0" smtClean="0"/>
              <a:t> s, </a:t>
            </a:r>
            <a:r>
              <a:rPr lang="en-US" altLang="zh-CN" sz="2400" b="1" dirty="0" err="1" smtClean="0"/>
              <a:t>int</a:t>
            </a:r>
            <a:r>
              <a:rPr lang="en-US" altLang="zh-CN" sz="2400" b="1" dirty="0" smtClean="0"/>
              <a:t> </a:t>
            </a:r>
            <a:r>
              <a:rPr lang="en-US" altLang="zh-CN" sz="2400" b="1" dirty="0" err="1"/>
              <a:t>n,int</a:t>
            </a:r>
            <a:r>
              <a:rPr lang="en-US" altLang="zh-CN" sz="2400" b="1" dirty="0"/>
              <a:t> </a:t>
            </a:r>
            <a:r>
              <a:rPr lang="en-US" altLang="zh-CN" sz="2400" b="1" dirty="0" err="1"/>
              <a:t>dist</a:t>
            </a:r>
            <a:r>
              <a:rPr lang="en-US" altLang="zh-CN" sz="2400" b="1" dirty="0"/>
              <a:t>[]){//</a:t>
            </a:r>
            <a:r>
              <a:rPr lang="zh-CN" altLang="en-US" sz="2400" b="1" dirty="0"/>
              <a:t>结点个数为</a:t>
            </a:r>
            <a:r>
              <a:rPr lang="en-US" altLang="zh-CN" sz="2400" b="1" dirty="0"/>
              <a:t>n</a:t>
            </a:r>
            <a:endParaRPr lang="en-US" altLang="zh-CN" sz="2400" b="1" dirty="0"/>
          </a:p>
          <a:p>
            <a:pPr marL="0" indent="0">
              <a:spcBef>
                <a:spcPts val="0"/>
              </a:spcBef>
              <a:buNone/>
            </a:pPr>
            <a:r>
              <a:rPr lang="en-US" altLang="zh-CN" sz="2400" b="1" dirty="0"/>
              <a:t>  for (</a:t>
            </a:r>
            <a:r>
              <a:rPr lang="en-US" altLang="zh-CN" sz="2400" b="1" dirty="0" err="1"/>
              <a:t>int</a:t>
            </a:r>
            <a:r>
              <a:rPr lang="en-US" altLang="zh-CN" sz="2400" b="1" dirty="0"/>
              <a:t> </a:t>
            </a:r>
            <a:r>
              <a:rPr lang="en-US" altLang="zh-CN" sz="2400" b="1" dirty="0" err="1"/>
              <a:t>i</a:t>
            </a:r>
            <a:r>
              <a:rPr lang="en-US" altLang="zh-CN" sz="2400" b="1" dirty="0"/>
              <a:t>= 2;i&lt;= </a:t>
            </a:r>
            <a:r>
              <a:rPr lang="en-US" altLang="zh-CN" sz="2400" b="1" dirty="0" err="1"/>
              <a:t>n;i</a:t>
            </a:r>
            <a:r>
              <a:rPr lang="en-US" altLang="zh-CN" sz="2400" b="1" dirty="0"/>
              <a:t>++) </a:t>
            </a:r>
            <a:r>
              <a:rPr lang="en-US" altLang="zh-CN" sz="2400" b="1" dirty="0" err="1"/>
              <a:t>dist</a:t>
            </a:r>
            <a:r>
              <a:rPr lang="en-US" altLang="zh-CN" sz="2400" b="1" dirty="0"/>
              <a:t>[</a:t>
            </a:r>
            <a:r>
              <a:rPr lang="en-US" altLang="zh-CN" sz="2400" b="1" dirty="0" err="1"/>
              <a:t>i</a:t>
            </a:r>
            <a:r>
              <a:rPr lang="en-US" altLang="zh-CN" sz="2400" b="1" dirty="0"/>
              <a:t>]= INF</a:t>
            </a:r>
            <a:r>
              <a:rPr lang="en-US" altLang="zh-CN" sz="2400" b="1" dirty="0" smtClean="0"/>
              <a:t>;  </a:t>
            </a:r>
            <a:r>
              <a:rPr lang="en-US" altLang="zh-CN" sz="2400" b="1" dirty="0" err="1" smtClean="0"/>
              <a:t>dist</a:t>
            </a:r>
            <a:r>
              <a:rPr lang="en-US" altLang="zh-CN" sz="2400" b="1" dirty="0" smtClean="0"/>
              <a:t>[s]=</a:t>
            </a:r>
            <a:r>
              <a:rPr lang="en-US" altLang="zh-CN" sz="2400" b="1" dirty="0"/>
              <a:t>0</a:t>
            </a:r>
            <a:r>
              <a:rPr lang="en-US" altLang="zh-CN" sz="2400" b="1" dirty="0" smtClean="0"/>
              <a:t>;</a:t>
            </a:r>
            <a:endParaRPr lang="en-US" altLang="zh-CN" sz="2400" b="1" dirty="0"/>
          </a:p>
          <a:p>
            <a:pPr marL="0" indent="0">
              <a:spcBef>
                <a:spcPts val="0"/>
              </a:spcBef>
              <a:buNone/>
            </a:pPr>
            <a:r>
              <a:rPr lang="en-US" altLang="zh-CN" sz="2400" b="1" dirty="0" smtClean="0"/>
              <a:t>  </a:t>
            </a:r>
            <a:r>
              <a:rPr lang="en-US" altLang="zh-CN" sz="2400" b="1" dirty="0" err="1" smtClean="0"/>
              <a:t>int</a:t>
            </a:r>
            <a:r>
              <a:rPr lang="en-US" altLang="zh-CN" sz="2400" b="1" dirty="0" smtClean="0"/>
              <a:t> </a:t>
            </a:r>
            <a:r>
              <a:rPr lang="en-US" altLang="zh-CN" sz="2400" b="1" dirty="0"/>
              <a:t>k = 0;//</a:t>
            </a:r>
            <a:r>
              <a:rPr lang="zh-CN" altLang="en-US" sz="2400" b="1" dirty="0"/>
              <a:t>记录有几轮操作</a:t>
            </a:r>
            <a:endParaRPr lang="zh-CN" altLang="en-US" sz="2400" b="1" dirty="0"/>
          </a:p>
          <a:p>
            <a:pPr marL="0" indent="0">
              <a:spcBef>
                <a:spcPts val="0"/>
              </a:spcBef>
              <a:buNone/>
            </a:pPr>
            <a:r>
              <a:rPr lang="zh-CN" altLang="en-US" sz="2400" b="1" dirty="0"/>
              <a:t>  </a:t>
            </a:r>
            <a:r>
              <a:rPr lang="en-US" altLang="zh-CN" sz="2400" b="1" dirty="0" err="1"/>
              <a:t>bool</a:t>
            </a:r>
            <a:r>
              <a:rPr lang="en-US" altLang="zh-CN" sz="2400" b="1" dirty="0"/>
              <a:t> update = true</a:t>
            </a:r>
            <a:r>
              <a:rPr lang="en-US" altLang="zh-CN" sz="2400" b="1" dirty="0" smtClean="0"/>
              <a:t>;</a:t>
            </a:r>
            <a:r>
              <a:rPr lang="en-US" altLang="zh-CN" sz="2400" b="1" dirty="0"/>
              <a:t> //</a:t>
            </a:r>
            <a:r>
              <a:rPr lang="zh-CN" altLang="en-US" sz="2400" b="1" dirty="0"/>
              <a:t>判断是否有</a:t>
            </a:r>
            <a:r>
              <a:rPr lang="zh-CN" altLang="en-US" sz="2400" b="1" dirty="0" smtClean="0"/>
              <a:t>更新</a:t>
            </a:r>
            <a:endParaRPr lang="en-US" altLang="zh-CN" sz="2400" b="1" dirty="0"/>
          </a:p>
          <a:p>
            <a:pPr marL="0" indent="0">
              <a:spcBef>
                <a:spcPts val="0"/>
              </a:spcBef>
              <a:buNone/>
            </a:pPr>
            <a:r>
              <a:rPr lang="en-US" altLang="zh-CN" sz="2400" b="1" dirty="0"/>
              <a:t>  while(update) {</a:t>
            </a:r>
            <a:endParaRPr lang="en-US" altLang="zh-CN" sz="2400" b="1" dirty="0"/>
          </a:p>
          <a:p>
            <a:pPr marL="0" indent="0">
              <a:spcBef>
                <a:spcPts val="0"/>
              </a:spcBef>
              <a:buNone/>
            </a:pPr>
            <a:r>
              <a:rPr lang="en-US" altLang="zh-CN" sz="2400" b="1" dirty="0"/>
              <a:t>	update = false;//</a:t>
            </a:r>
            <a:r>
              <a:rPr lang="zh-CN" altLang="en-US" sz="2400" b="1" dirty="0"/>
              <a:t>判断是否有更新</a:t>
            </a:r>
            <a:endParaRPr lang="zh-CN" altLang="en-US" sz="2400" b="1" dirty="0"/>
          </a:p>
          <a:p>
            <a:pPr marL="0" indent="0">
              <a:spcBef>
                <a:spcPts val="0"/>
              </a:spcBef>
              <a:buNone/>
            </a:pPr>
            <a:r>
              <a:rPr lang="zh-CN" altLang="en-US" sz="2400" b="1" dirty="0"/>
              <a:t>	</a:t>
            </a:r>
            <a:r>
              <a:rPr lang="en-US" altLang="zh-CN" sz="2400" b="1" dirty="0"/>
              <a:t>k++ </a:t>
            </a:r>
            <a:r>
              <a:rPr lang="en-US" altLang="zh-CN" sz="2400" b="1" dirty="0" smtClean="0"/>
              <a:t>; if(k&gt;n</a:t>
            </a:r>
            <a:r>
              <a:rPr lang="en-US" altLang="zh-CN" sz="2400" b="1" dirty="0"/>
              <a:t>) return true</a:t>
            </a:r>
            <a:r>
              <a:rPr lang="en-US" altLang="zh-CN" sz="2400" b="1" dirty="0" smtClean="0"/>
              <a:t>; //</a:t>
            </a:r>
            <a:r>
              <a:rPr lang="zh-CN" altLang="en-US" sz="2400" b="1" dirty="0"/>
              <a:t>有负圈</a:t>
            </a:r>
            <a:r>
              <a:rPr lang="en-US" altLang="zh-CN" sz="2400" b="1" dirty="0"/>
              <a:t>,</a:t>
            </a:r>
            <a:r>
              <a:rPr lang="zh-CN" altLang="en-US" sz="2400" b="1" dirty="0"/>
              <a:t>停止</a:t>
            </a:r>
            <a:endParaRPr lang="zh-CN" altLang="en-US" sz="2400" b="1" dirty="0"/>
          </a:p>
          <a:p>
            <a:pPr marL="0" indent="0">
              <a:spcBef>
                <a:spcPts val="0"/>
              </a:spcBef>
              <a:buNone/>
            </a:pPr>
            <a:r>
              <a:rPr lang="zh-CN" altLang="en-US" sz="2400" b="1" dirty="0"/>
              <a:t>	</a:t>
            </a:r>
            <a:r>
              <a:rPr lang="en-US" altLang="zh-CN" sz="2400" b="1" dirty="0"/>
              <a:t>for (</a:t>
            </a:r>
            <a:r>
              <a:rPr lang="en-US" altLang="zh-CN" sz="2400" b="1" dirty="0" err="1"/>
              <a:t>int</a:t>
            </a:r>
            <a:r>
              <a:rPr lang="en-US" altLang="zh-CN" sz="2400" b="1" dirty="0"/>
              <a:t> </a:t>
            </a:r>
            <a:r>
              <a:rPr lang="en-US" altLang="zh-CN" sz="2400" b="1" dirty="0" err="1"/>
              <a:t>i</a:t>
            </a:r>
            <a:r>
              <a:rPr lang="en-US" altLang="zh-CN" sz="2400" b="1" dirty="0"/>
              <a:t>=0; </a:t>
            </a:r>
            <a:r>
              <a:rPr lang="en-US" altLang="zh-CN" sz="2400" b="1" dirty="0" err="1"/>
              <a:t>i</a:t>
            </a:r>
            <a:r>
              <a:rPr lang="en-US" altLang="zh-CN" sz="2400" b="1" dirty="0"/>
              <a:t>&lt;tot; </a:t>
            </a:r>
            <a:r>
              <a:rPr lang="en-US" altLang="zh-CN" sz="2400" b="1" dirty="0" err="1"/>
              <a:t>i</a:t>
            </a:r>
            <a:r>
              <a:rPr lang="en-US" altLang="zh-CN" sz="2400" b="1" dirty="0"/>
              <a:t>++){//</a:t>
            </a:r>
            <a:r>
              <a:rPr lang="zh-CN" altLang="en-US" sz="2400" b="1" dirty="0"/>
              <a:t>遍历所有边进行第</a:t>
            </a:r>
            <a:r>
              <a:rPr lang="en-US" altLang="zh-CN" sz="2400" b="1" dirty="0"/>
              <a:t>k</a:t>
            </a:r>
            <a:r>
              <a:rPr lang="zh-CN" altLang="en-US" sz="2400" b="1" dirty="0"/>
              <a:t>次松弛操作</a:t>
            </a:r>
            <a:endParaRPr lang="zh-CN" altLang="en-US" sz="2400" b="1" dirty="0"/>
          </a:p>
          <a:p>
            <a:pPr marL="0" indent="0">
              <a:spcBef>
                <a:spcPts val="0"/>
              </a:spcBef>
              <a:buNone/>
            </a:pPr>
            <a:r>
              <a:rPr lang="zh-CN" altLang="en-US" sz="2400" b="1" dirty="0"/>
              <a:t>	  </a:t>
            </a:r>
            <a:r>
              <a:rPr lang="zh-CN" altLang="en-US" sz="2400" b="1" dirty="0" smtClean="0"/>
              <a:t>  </a:t>
            </a:r>
            <a:r>
              <a:rPr lang="en-US" altLang="zh-CN" sz="2400" b="1" dirty="0" err="1" smtClean="0"/>
              <a:t>int</a:t>
            </a:r>
            <a:r>
              <a:rPr lang="en-US" altLang="zh-CN" sz="2400" b="1" dirty="0" smtClean="0"/>
              <a:t> </a:t>
            </a:r>
            <a:r>
              <a:rPr lang="en-US" altLang="zh-CN" sz="2400" b="1" dirty="0"/>
              <a:t>x = E[</a:t>
            </a:r>
            <a:r>
              <a:rPr lang="en-US" altLang="zh-CN" sz="2400" b="1" dirty="0" err="1"/>
              <a:t>i</a:t>
            </a:r>
            <a:r>
              <a:rPr lang="en-US" altLang="zh-CN" sz="2400" b="1" dirty="0"/>
              <a:t>].u, y = E[</a:t>
            </a:r>
            <a:r>
              <a:rPr lang="en-US" altLang="zh-CN" sz="2400" b="1" dirty="0" err="1"/>
              <a:t>i</a:t>
            </a:r>
            <a:r>
              <a:rPr lang="en-US" altLang="zh-CN" sz="2400" b="1" dirty="0"/>
              <a:t>].v;</a:t>
            </a:r>
            <a:endParaRPr lang="en-US" altLang="zh-CN" sz="2400" b="1" dirty="0"/>
          </a:p>
          <a:p>
            <a:pPr marL="0" indent="0">
              <a:spcBef>
                <a:spcPts val="0"/>
              </a:spcBef>
              <a:buNone/>
            </a:pPr>
            <a:r>
              <a:rPr lang="en-US" altLang="zh-CN" sz="2400" b="1" dirty="0"/>
              <a:t>	  </a:t>
            </a:r>
            <a:r>
              <a:rPr lang="en-US" altLang="zh-CN" sz="2400" b="1" dirty="0" smtClean="0"/>
              <a:t>  if </a:t>
            </a:r>
            <a:r>
              <a:rPr lang="en-US" altLang="zh-CN" sz="2400" b="1" dirty="0"/>
              <a:t>(</a:t>
            </a:r>
            <a:r>
              <a:rPr lang="en-US" altLang="zh-CN" sz="2400" b="1" dirty="0" err="1"/>
              <a:t>dist</a:t>
            </a:r>
            <a:r>
              <a:rPr lang="en-US" altLang="zh-CN" sz="2400" b="1" dirty="0"/>
              <a:t>[x]&gt;</a:t>
            </a:r>
            <a:r>
              <a:rPr lang="en-US" altLang="zh-CN" sz="2400" b="1" dirty="0" err="1"/>
              <a:t>dist</a:t>
            </a:r>
            <a:r>
              <a:rPr lang="en-US" altLang="zh-CN" sz="2400" b="1" dirty="0"/>
              <a:t>[y] + E[</a:t>
            </a:r>
            <a:r>
              <a:rPr lang="en-US" altLang="zh-CN" sz="2400" b="1" dirty="0" err="1"/>
              <a:t>i</a:t>
            </a:r>
            <a:r>
              <a:rPr lang="en-US" altLang="zh-CN" sz="2400" b="1" dirty="0"/>
              <a:t>].w</a:t>
            </a:r>
            <a:r>
              <a:rPr lang="en-US" altLang="zh-CN" sz="2400" b="1" dirty="0" smtClean="0"/>
              <a:t>){  </a:t>
            </a:r>
            <a:r>
              <a:rPr lang="en-US" altLang="zh-CN" sz="2400" b="1" dirty="0"/>
              <a:t>update = </a:t>
            </a:r>
            <a:r>
              <a:rPr lang="en-US" altLang="zh-CN" sz="2400" b="1" dirty="0" err="1"/>
              <a:t>true;dist</a:t>
            </a:r>
            <a:r>
              <a:rPr lang="en-US" altLang="zh-CN" sz="2400" b="1" dirty="0"/>
              <a:t>[x] = </a:t>
            </a:r>
            <a:r>
              <a:rPr lang="en-US" altLang="zh-CN" sz="2400" b="1" dirty="0" err="1"/>
              <a:t>dist</a:t>
            </a:r>
            <a:r>
              <a:rPr lang="en-US" altLang="zh-CN" sz="2400" b="1" dirty="0"/>
              <a:t>[y] + E[</a:t>
            </a:r>
            <a:r>
              <a:rPr lang="en-US" altLang="zh-CN" sz="2400" b="1" dirty="0" err="1"/>
              <a:t>i</a:t>
            </a:r>
            <a:r>
              <a:rPr lang="en-US" altLang="zh-CN" sz="2400" b="1" dirty="0"/>
              <a:t>].w</a:t>
            </a:r>
            <a:r>
              <a:rPr lang="en-US" altLang="zh-CN" sz="2400" b="1" dirty="0" smtClean="0"/>
              <a:t>; </a:t>
            </a:r>
            <a:r>
              <a:rPr lang="en-US" altLang="zh-CN" sz="2400" b="1" dirty="0"/>
              <a:t>}</a:t>
            </a:r>
            <a:endParaRPr lang="en-US" altLang="zh-CN" sz="2400" b="1" dirty="0"/>
          </a:p>
          <a:p>
            <a:pPr marL="0" indent="0">
              <a:spcBef>
                <a:spcPts val="0"/>
              </a:spcBef>
              <a:buNone/>
            </a:pPr>
            <a:r>
              <a:rPr lang="en-US" altLang="zh-CN" sz="2400" b="1" dirty="0"/>
              <a:t>	}</a:t>
            </a:r>
            <a:endParaRPr lang="en-US" altLang="zh-CN" sz="2400" b="1" dirty="0"/>
          </a:p>
          <a:p>
            <a:pPr marL="0" indent="0">
              <a:spcBef>
                <a:spcPts val="0"/>
              </a:spcBef>
              <a:buNone/>
            </a:pPr>
            <a:r>
              <a:rPr lang="en-US" altLang="zh-CN" sz="2400" b="1" dirty="0"/>
              <a:t>  }</a:t>
            </a:r>
            <a:endParaRPr lang="en-US" altLang="zh-CN" sz="2400" b="1" dirty="0"/>
          </a:p>
          <a:p>
            <a:pPr marL="0" indent="0">
              <a:spcBef>
                <a:spcPts val="0"/>
              </a:spcBef>
              <a:buNone/>
            </a:pPr>
            <a:r>
              <a:rPr lang="en-US" altLang="zh-CN" sz="2400" b="1" dirty="0"/>
              <a:t>  return false;</a:t>
            </a:r>
            <a:endParaRPr lang="en-US" altLang="zh-CN" sz="2400" b="1" dirty="0"/>
          </a:p>
          <a:p>
            <a:pPr marL="0" indent="0">
              <a:spcBef>
                <a:spcPts val="0"/>
              </a:spcBef>
              <a:buNone/>
            </a:pPr>
            <a:r>
              <a:rPr lang="en-US" altLang="zh-CN" sz="2400" b="1" dirty="0"/>
              <a:t>}</a:t>
            </a:r>
            <a:endParaRPr lang="zh-CN" alt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SPFA</a:t>
            </a:r>
            <a:r>
              <a:rPr lang="zh-CN" altLang="en-US" dirty="0" smtClean="0"/>
              <a:t>实现方法</a:t>
            </a:r>
            <a:endParaRPr lang="zh-CN" altLang="en-US" dirty="0"/>
          </a:p>
        </p:txBody>
      </p:sp>
      <p:sp>
        <p:nvSpPr>
          <p:cNvPr id="3" name="内容占位符 2"/>
          <p:cNvSpPr>
            <a:spLocks noGrp="1"/>
          </p:cNvSpPr>
          <p:nvPr>
            <p:ph idx="1"/>
          </p:nvPr>
        </p:nvSpPr>
        <p:spPr/>
        <p:txBody>
          <a:bodyPr/>
          <a:lstStyle/>
          <a:p>
            <a:r>
              <a:rPr lang="zh-CN" altLang="en-US" dirty="0"/>
              <a:t>设 </a:t>
            </a:r>
            <a:r>
              <a:rPr lang="en-US" altLang="zh-CN" dirty="0" err="1"/>
              <a:t>cnt</a:t>
            </a:r>
            <a:r>
              <a:rPr lang="en-US" altLang="zh-CN" dirty="0"/>
              <a:t>[x] </a:t>
            </a:r>
            <a:r>
              <a:rPr lang="zh-CN" altLang="en-US" dirty="0" smtClean="0"/>
              <a:t>表示</a:t>
            </a:r>
            <a:r>
              <a:rPr lang="en-US" altLang="zh-CN" dirty="0" smtClean="0"/>
              <a:t>x</a:t>
            </a:r>
            <a:r>
              <a:rPr lang="zh-CN" altLang="en-US" dirty="0" smtClean="0"/>
              <a:t>点的</a:t>
            </a:r>
            <a:r>
              <a:rPr lang="zh-CN" altLang="en-US" dirty="0"/>
              <a:t>最</a:t>
            </a:r>
            <a:r>
              <a:rPr lang="zh-CN" altLang="en-US" dirty="0" smtClean="0"/>
              <a:t>短路更新次数。</a:t>
            </a:r>
            <a:endParaRPr lang="en-US" altLang="zh-CN" dirty="0" smtClean="0"/>
          </a:p>
          <a:p>
            <a:r>
              <a:rPr lang="zh-CN" altLang="en-US" dirty="0" smtClean="0"/>
              <a:t>当</a:t>
            </a:r>
            <a:r>
              <a:rPr lang="zh-CN" altLang="en-US" dirty="0"/>
              <a:t>执行更新</a:t>
            </a:r>
            <a:r>
              <a:rPr lang="en-US" altLang="zh-CN" dirty="0" err="1" smtClean="0"/>
              <a:t>dist</a:t>
            </a:r>
            <a:r>
              <a:rPr lang="en-US" altLang="zh-CN" dirty="0" smtClean="0"/>
              <a:t>[v]= </a:t>
            </a:r>
            <a:r>
              <a:rPr lang="en-US" altLang="zh-CN" dirty="0" err="1" smtClean="0"/>
              <a:t>dist</a:t>
            </a:r>
            <a:r>
              <a:rPr lang="en-US" altLang="zh-CN" dirty="0" smtClean="0"/>
              <a:t>[u] +w </a:t>
            </a:r>
            <a:r>
              <a:rPr lang="zh-CN" altLang="en-US" dirty="0"/>
              <a:t>时，同样更新 </a:t>
            </a:r>
            <a:r>
              <a:rPr lang="en-US" altLang="zh-CN" dirty="0" err="1" smtClean="0"/>
              <a:t>cnt</a:t>
            </a:r>
            <a:r>
              <a:rPr lang="en-US" altLang="zh-CN" dirty="0" smtClean="0"/>
              <a:t>[v]= </a:t>
            </a:r>
            <a:r>
              <a:rPr lang="en-US" altLang="zh-CN" dirty="0" err="1" smtClean="0"/>
              <a:t>cnt</a:t>
            </a:r>
            <a:r>
              <a:rPr lang="en-US" altLang="zh-CN" dirty="0" smtClean="0"/>
              <a:t>[u] </a:t>
            </a:r>
            <a:r>
              <a:rPr lang="en-US" altLang="zh-CN" dirty="0"/>
              <a:t>+ 1</a:t>
            </a:r>
            <a:r>
              <a:rPr lang="zh-CN" altLang="en-US" dirty="0" smtClean="0"/>
              <a:t>。</a:t>
            </a:r>
            <a:endParaRPr lang="en-US" altLang="zh-CN" dirty="0" smtClean="0"/>
          </a:p>
          <a:p>
            <a:r>
              <a:rPr lang="zh-CN" altLang="en-US" dirty="0" smtClean="0"/>
              <a:t>此时</a:t>
            </a:r>
            <a:r>
              <a:rPr lang="zh-CN" altLang="en-US" dirty="0"/>
              <a:t>若发现 </a:t>
            </a:r>
            <a:r>
              <a:rPr lang="en-US" altLang="zh-CN" dirty="0" err="1" smtClean="0"/>
              <a:t>cnt</a:t>
            </a:r>
            <a:r>
              <a:rPr lang="en-US" altLang="zh-CN" dirty="0" smtClean="0"/>
              <a:t>[v]&gt;=n</a:t>
            </a:r>
            <a:r>
              <a:rPr lang="zh-CN" altLang="en-US" dirty="0"/>
              <a:t>，则图中有负环</a:t>
            </a:r>
            <a:r>
              <a:rPr lang="zh-CN" altLang="en-US" dirty="0" smtClean="0"/>
              <a:t>。</a:t>
            </a:r>
            <a:endParaRPr lang="en-US" altLang="zh-CN" dirty="0" smtClean="0"/>
          </a:p>
          <a:p>
            <a:r>
              <a:rPr lang="zh-CN" altLang="en-US" dirty="0" smtClean="0"/>
              <a:t>若</a:t>
            </a:r>
            <a:r>
              <a:rPr lang="zh-CN" altLang="en-US" dirty="0"/>
              <a:t>算法正常结束，则图中没有负环。</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SPFA</a:t>
            </a:r>
            <a:r>
              <a:rPr lang="zh-CN" altLang="en-US" dirty="0" smtClean="0"/>
              <a:t>算法实现</a:t>
            </a:r>
            <a:endParaRPr lang="zh-CN" altLang="en-US" dirty="0"/>
          </a:p>
        </p:txBody>
      </p:sp>
      <p:sp>
        <p:nvSpPr>
          <p:cNvPr id="3" name="内容占位符 2"/>
          <p:cNvSpPr>
            <a:spLocks noGrp="1"/>
          </p:cNvSpPr>
          <p:nvPr>
            <p:ph idx="1"/>
          </p:nvPr>
        </p:nvSpPr>
        <p:spPr>
          <a:xfrm>
            <a:off x="380961" y="875102"/>
            <a:ext cx="11230936" cy="5742010"/>
          </a:xfrm>
        </p:spPr>
        <p:txBody>
          <a:bodyPr/>
          <a:lstStyle/>
          <a:p>
            <a:pPr marL="0" indent="0">
              <a:spcBef>
                <a:spcPts val="0"/>
              </a:spcBef>
              <a:buNone/>
            </a:pPr>
            <a:r>
              <a:rPr lang="en-US" altLang="zh-CN" sz="2400" b="1" dirty="0" err="1"/>
              <a:t>bool</a:t>
            </a:r>
            <a:r>
              <a:rPr lang="en-US" altLang="zh-CN" sz="2400" b="1" dirty="0"/>
              <a:t> </a:t>
            </a:r>
            <a:r>
              <a:rPr lang="en-US" altLang="zh-CN" sz="2400" b="1" dirty="0" err="1"/>
              <a:t>spfa</a:t>
            </a:r>
            <a:r>
              <a:rPr lang="en-US" altLang="zh-CN" sz="2400" b="1" dirty="0"/>
              <a:t>(</a:t>
            </a:r>
            <a:r>
              <a:rPr lang="en-US" altLang="zh-CN" sz="2400" b="1" dirty="0" err="1"/>
              <a:t>int</a:t>
            </a:r>
            <a:r>
              <a:rPr lang="en-US" altLang="zh-CN" sz="2400" b="1" dirty="0"/>
              <a:t> s){</a:t>
            </a:r>
            <a:endParaRPr lang="en-US" altLang="zh-CN" sz="2400" b="1" dirty="0"/>
          </a:p>
          <a:p>
            <a:pPr marL="0" indent="0">
              <a:spcBef>
                <a:spcPts val="0"/>
              </a:spcBef>
              <a:buNone/>
            </a:pPr>
            <a:r>
              <a:rPr lang="en-US" altLang="zh-CN" sz="2400" b="1" dirty="0"/>
              <a:t>    </a:t>
            </a:r>
            <a:r>
              <a:rPr lang="en-US" altLang="zh-CN" sz="2400" b="1" dirty="0" err="1"/>
              <a:t>memset</a:t>
            </a:r>
            <a:r>
              <a:rPr lang="en-US" altLang="zh-CN" sz="2400" b="1" dirty="0"/>
              <a:t>(dist,0x3f,sizeof(</a:t>
            </a:r>
            <a:r>
              <a:rPr lang="en-US" altLang="zh-CN" sz="2400" b="1" dirty="0" err="1"/>
              <a:t>dist</a:t>
            </a:r>
            <a:r>
              <a:rPr lang="en-US" altLang="zh-CN" sz="2400" b="1" dirty="0"/>
              <a:t>));</a:t>
            </a:r>
            <a:endParaRPr lang="en-US" altLang="zh-CN" sz="2400" b="1" dirty="0"/>
          </a:p>
          <a:p>
            <a:pPr marL="0" indent="0">
              <a:spcBef>
                <a:spcPts val="0"/>
              </a:spcBef>
              <a:buNone/>
            </a:pPr>
            <a:r>
              <a:rPr lang="en-US" altLang="zh-CN" sz="2400" b="1" dirty="0"/>
              <a:t>    queue&lt;</a:t>
            </a:r>
            <a:r>
              <a:rPr lang="en-US" altLang="zh-CN" sz="2400" b="1" dirty="0" err="1"/>
              <a:t>int</a:t>
            </a:r>
            <a:r>
              <a:rPr lang="en-US" altLang="zh-CN" sz="2400" b="1" dirty="0"/>
              <a:t>&gt;q;  </a:t>
            </a:r>
            <a:r>
              <a:rPr lang="en-US" altLang="zh-CN" sz="2400" b="1" dirty="0" err="1"/>
              <a:t>q.push</a:t>
            </a:r>
            <a:r>
              <a:rPr lang="en-US" altLang="zh-CN" sz="2400" b="1" dirty="0"/>
              <a:t>(s); </a:t>
            </a:r>
            <a:r>
              <a:rPr lang="en-US" altLang="zh-CN" sz="2400" b="1" dirty="0" err="1"/>
              <a:t>dist</a:t>
            </a:r>
            <a:r>
              <a:rPr lang="en-US" altLang="zh-CN" sz="2400" b="1" dirty="0"/>
              <a:t>[s]=0;</a:t>
            </a:r>
            <a:r>
              <a:rPr lang="en-US" altLang="zh-CN" sz="1800" b="1" dirty="0"/>
              <a:t>//</a:t>
            </a:r>
            <a:r>
              <a:rPr lang="zh-CN" altLang="en-US" sz="1800" b="1" dirty="0"/>
              <a:t>队列初始化 </a:t>
            </a:r>
            <a:endParaRPr lang="zh-CN" altLang="en-US" sz="2400" b="1" dirty="0"/>
          </a:p>
          <a:p>
            <a:pPr marL="0" indent="0">
              <a:spcBef>
                <a:spcPts val="0"/>
              </a:spcBef>
              <a:buNone/>
            </a:pPr>
            <a:r>
              <a:rPr lang="zh-CN" altLang="en-US" sz="2400" b="1" dirty="0"/>
              <a:t>    </a:t>
            </a:r>
            <a:r>
              <a:rPr lang="en-US" altLang="zh-CN" sz="2400" b="1" dirty="0"/>
              <a:t>while(</a:t>
            </a:r>
            <a:r>
              <a:rPr lang="en-US" altLang="zh-CN" sz="2400" b="1" dirty="0" err="1"/>
              <a:t>q.size</a:t>
            </a:r>
            <a:r>
              <a:rPr lang="en-US" altLang="zh-CN" sz="2400" b="1" dirty="0"/>
              <a:t>())	{</a:t>
            </a:r>
            <a:endParaRPr lang="en-US" altLang="zh-CN" sz="2400" b="1" dirty="0"/>
          </a:p>
          <a:p>
            <a:pPr marL="0" indent="0">
              <a:spcBef>
                <a:spcPts val="0"/>
              </a:spcBef>
              <a:buNone/>
            </a:pPr>
            <a:r>
              <a:rPr lang="en-US" altLang="zh-CN" sz="2400" b="1" dirty="0"/>
              <a:t>        </a:t>
            </a:r>
            <a:r>
              <a:rPr lang="en-US" altLang="zh-CN" sz="2400" b="1" dirty="0" err="1"/>
              <a:t>int</a:t>
            </a:r>
            <a:r>
              <a:rPr lang="en-US" altLang="zh-CN" sz="2400" b="1" dirty="0"/>
              <a:t> u=</a:t>
            </a:r>
            <a:r>
              <a:rPr lang="en-US" altLang="zh-CN" sz="2400" b="1" dirty="0" err="1"/>
              <a:t>q.front</a:t>
            </a:r>
            <a:r>
              <a:rPr lang="en-US" altLang="zh-CN" sz="2400" b="1" dirty="0" smtClean="0"/>
              <a:t>();</a:t>
            </a:r>
            <a:r>
              <a:rPr lang="en-US" altLang="zh-CN" sz="2400" b="1" dirty="0"/>
              <a:t> </a:t>
            </a:r>
            <a:r>
              <a:rPr lang="en-US" altLang="zh-CN" sz="2400" b="1" dirty="0" smtClean="0"/>
              <a:t> </a:t>
            </a:r>
            <a:r>
              <a:rPr lang="en-US" altLang="zh-CN" sz="2400" b="1" dirty="0" err="1" smtClean="0"/>
              <a:t>q.pop</a:t>
            </a:r>
            <a:r>
              <a:rPr lang="en-US" altLang="zh-CN" sz="2400" b="1" dirty="0" smtClean="0"/>
              <a:t>();  </a:t>
            </a:r>
            <a:r>
              <a:rPr lang="en-US" altLang="zh-CN" sz="2400" b="1" dirty="0" err="1" smtClean="0"/>
              <a:t>st</a:t>
            </a:r>
            <a:r>
              <a:rPr lang="en-US" altLang="zh-CN" sz="2400" b="1" dirty="0" smtClean="0"/>
              <a:t>[u</a:t>
            </a:r>
            <a:r>
              <a:rPr lang="en-US" altLang="zh-CN" sz="2400" b="1" dirty="0"/>
              <a:t>]=false</a:t>
            </a:r>
            <a:r>
              <a:rPr lang="en-US" altLang="zh-CN" sz="1800" b="1" dirty="0"/>
              <a:t>;//u</a:t>
            </a:r>
            <a:r>
              <a:rPr lang="zh-CN" altLang="en-US" sz="1800" b="1" dirty="0"/>
              <a:t>出队并标记 </a:t>
            </a:r>
            <a:endParaRPr lang="zh-CN" altLang="en-US" sz="1800" b="1" dirty="0"/>
          </a:p>
          <a:p>
            <a:pPr marL="0" indent="0">
              <a:spcBef>
                <a:spcPts val="0"/>
              </a:spcBef>
              <a:buNone/>
            </a:pPr>
            <a:r>
              <a:rPr lang="en-US" altLang="zh-CN" sz="2400" b="1" dirty="0" smtClean="0"/>
              <a:t>        for(</a:t>
            </a:r>
            <a:r>
              <a:rPr lang="en-US" altLang="zh-CN" sz="2400" b="1" dirty="0" err="1" smtClean="0"/>
              <a:t>int</a:t>
            </a:r>
            <a:r>
              <a:rPr lang="en-US" altLang="zh-CN" sz="2400" b="1" dirty="0" smtClean="0"/>
              <a:t> </a:t>
            </a:r>
            <a:r>
              <a:rPr lang="en-US" altLang="zh-CN" sz="2400" b="1" dirty="0" err="1"/>
              <a:t>i</a:t>
            </a:r>
            <a:r>
              <a:rPr lang="en-US" altLang="zh-CN" sz="2400" b="1" dirty="0"/>
              <a:t>=head[u];</a:t>
            </a:r>
            <a:r>
              <a:rPr lang="en-US" altLang="zh-CN" sz="2400" b="1" dirty="0" err="1"/>
              <a:t>i;i</a:t>
            </a:r>
            <a:r>
              <a:rPr lang="en-US" altLang="zh-CN" sz="2400" b="1" dirty="0"/>
              <a:t>=E[</a:t>
            </a:r>
            <a:r>
              <a:rPr lang="en-US" altLang="zh-CN" sz="2400" b="1" dirty="0" err="1"/>
              <a:t>i</a:t>
            </a:r>
            <a:r>
              <a:rPr lang="en-US" altLang="zh-CN" sz="2400" b="1" dirty="0"/>
              <a:t>].</a:t>
            </a:r>
            <a:r>
              <a:rPr lang="en-US" altLang="zh-CN" sz="2400" b="1" dirty="0" err="1"/>
              <a:t>nxt</a:t>
            </a:r>
            <a:r>
              <a:rPr lang="en-US" altLang="zh-CN" sz="2400" b="1" dirty="0"/>
              <a:t>) {</a:t>
            </a:r>
            <a:endParaRPr lang="en-US" altLang="zh-CN" sz="2400" b="1" dirty="0"/>
          </a:p>
          <a:p>
            <a:pPr marL="0" indent="0">
              <a:spcBef>
                <a:spcPts val="0"/>
              </a:spcBef>
              <a:buNone/>
            </a:pPr>
            <a:r>
              <a:rPr lang="en-US" altLang="zh-CN" sz="2400" b="1" dirty="0"/>
              <a:t>            </a:t>
            </a:r>
            <a:r>
              <a:rPr lang="en-US" altLang="zh-CN" sz="2400" b="1" dirty="0" err="1"/>
              <a:t>int</a:t>
            </a:r>
            <a:r>
              <a:rPr lang="en-US" altLang="zh-CN" sz="2400" b="1" dirty="0"/>
              <a:t> v=E[</a:t>
            </a:r>
            <a:r>
              <a:rPr lang="en-US" altLang="zh-CN" sz="2400" b="1" dirty="0" err="1"/>
              <a:t>i</a:t>
            </a:r>
            <a:r>
              <a:rPr lang="en-US" altLang="zh-CN" sz="2400" b="1" dirty="0"/>
              <a:t>].v;</a:t>
            </a:r>
            <a:endParaRPr lang="en-US" altLang="zh-CN" sz="2400" b="1" dirty="0"/>
          </a:p>
          <a:p>
            <a:pPr marL="0" indent="0">
              <a:spcBef>
                <a:spcPts val="0"/>
              </a:spcBef>
              <a:buNone/>
            </a:pPr>
            <a:r>
              <a:rPr lang="en-US" altLang="zh-CN" sz="2400" b="1" dirty="0"/>
              <a:t>            if(</a:t>
            </a:r>
            <a:r>
              <a:rPr lang="en-US" altLang="zh-CN" sz="2400" b="1" dirty="0" err="1"/>
              <a:t>dist</a:t>
            </a:r>
            <a:r>
              <a:rPr lang="en-US" altLang="zh-CN" sz="2400" b="1" dirty="0"/>
              <a:t>[v]&gt;</a:t>
            </a:r>
            <a:r>
              <a:rPr lang="en-US" altLang="zh-CN" sz="2400" b="1" dirty="0" err="1"/>
              <a:t>dist</a:t>
            </a:r>
            <a:r>
              <a:rPr lang="en-US" altLang="zh-CN" sz="2400" b="1" dirty="0"/>
              <a:t>[t]+E[</a:t>
            </a:r>
            <a:r>
              <a:rPr lang="en-US" altLang="zh-CN" sz="2400" b="1" dirty="0" err="1"/>
              <a:t>i</a:t>
            </a:r>
            <a:r>
              <a:rPr lang="en-US" altLang="zh-CN" sz="2400" b="1" dirty="0"/>
              <a:t>].w){</a:t>
            </a:r>
            <a:r>
              <a:rPr lang="en-US" altLang="zh-CN" sz="1800" b="1" dirty="0"/>
              <a:t>//</a:t>
            </a:r>
            <a:r>
              <a:rPr lang="zh-CN" altLang="en-US" sz="1800" b="1" dirty="0"/>
              <a:t>松弛操作并统计点松驰次数 </a:t>
            </a:r>
            <a:endParaRPr lang="zh-CN" altLang="en-US" sz="1800" b="1" dirty="0"/>
          </a:p>
          <a:p>
            <a:pPr marL="0" indent="0">
              <a:spcBef>
                <a:spcPts val="0"/>
              </a:spcBef>
              <a:buNone/>
            </a:pPr>
            <a:r>
              <a:rPr lang="zh-CN" altLang="en-US" sz="2400" b="1" dirty="0"/>
              <a:t>                </a:t>
            </a:r>
            <a:r>
              <a:rPr lang="en-US" altLang="zh-CN" sz="2400" b="1" dirty="0" err="1"/>
              <a:t>dist</a:t>
            </a:r>
            <a:r>
              <a:rPr lang="en-US" altLang="zh-CN" sz="2400" b="1" dirty="0"/>
              <a:t>[v]=</a:t>
            </a:r>
            <a:r>
              <a:rPr lang="en-US" altLang="zh-CN" sz="2400" b="1" dirty="0" err="1"/>
              <a:t>dist</a:t>
            </a:r>
            <a:r>
              <a:rPr lang="en-US" altLang="zh-CN" sz="2400" b="1" dirty="0"/>
              <a:t>[t]+E[</a:t>
            </a:r>
            <a:r>
              <a:rPr lang="en-US" altLang="zh-CN" sz="2400" b="1" dirty="0" err="1"/>
              <a:t>i</a:t>
            </a:r>
            <a:r>
              <a:rPr lang="en-US" altLang="zh-CN" sz="2400" b="1" dirty="0"/>
              <a:t>].w; </a:t>
            </a:r>
            <a:r>
              <a:rPr lang="en-US" altLang="zh-CN" sz="2400" b="1" dirty="0" err="1"/>
              <a:t>cnt</a:t>
            </a:r>
            <a:r>
              <a:rPr lang="en-US" altLang="zh-CN" sz="2400" b="1" dirty="0"/>
              <a:t>[v]=</a:t>
            </a:r>
            <a:r>
              <a:rPr lang="en-US" altLang="zh-CN" sz="2400" b="1" dirty="0" err="1"/>
              <a:t>cnt</a:t>
            </a:r>
            <a:r>
              <a:rPr lang="en-US" altLang="zh-CN" sz="2400" b="1" dirty="0"/>
              <a:t>[v]+1;</a:t>
            </a:r>
            <a:endParaRPr lang="en-US" altLang="zh-CN" sz="2400" b="1" dirty="0"/>
          </a:p>
          <a:p>
            <a:pPr marL="0" indent="0">
              <a:spcBef>
                <a:spcPts val="0"/>
              </a:spcBef>
              <a:buNone/>
            </a:pPr>
            <a:r>
              <a:rPr lang="en-US" altLang="zh-CN" sz="2400" b="1" dirty="0"/>
              <a:t>                if(</a:t>
            </a:r>
            <a:r>
              <a:rPr lang="en-US" altLang="zh-CN" sz="2400" b="1" dirty="0" err="1"/>
              <a:t>cnt</a:t>
            </a:r>
            <a:r>
              <a:rPr lang="en-US" altLang="zh-CN" sz="2400" b="1" dirty="0"/>
              <a:t>[v]&gt;=n) return true;</a:t>
            </a:r>
            <a:r>
              <a:rPr lang="en-US" altLang="zh-CN" sz="1800" b="1" dirty="0"/>
              <a:t>//</a:t>
            </a:r>
            <a:r>
              <a:rPr lang="zh-CN" altLang="en-US" sz="1800" b="1" dirty="0"/>
              <a:t>点</a:t>
            </a:r>
            <a:r>
              <a:rPr lang="en-US" altLang="zh-CN" sz="1800" b="1" dirty="0"/>
              <a:t>v</a:t>
            </a:r>
            <a:r>
              <a:rPr lang="zh-CN" altLang="en-US" sz="1800" b="1" dirty="0"/>
              <a:t>更新次数超过</a:t>
            </a:r>
            <a:r>
              <a:rPr lang="en-US" altLang="zh-CN" sz="1800" b="1" dirty="0"/>
              <a:t>n,</a:t>
            </a:r>
            <a:r>
              <a:rPr lang="zh-CN" altLang="en-US" sz="1800" b="1" dirty="0"/>
              <a:t>有负环 </a:t>
            </a:r>
            <a:endParaRPr lang="zh-CN" altLang="en-US" sz="1800" b="1" dirty="0"/>
          </a:p>
          <a:p>
            <a:pPr marL="0" indent="0">
              <a:spcBef>
                <a:spcPts val="0"/>
              </a:spcBef>
              <a:buNone/>
            </a:pPr>
            <a:r>
              <a:rPr lang="zh-CN" altLang="en-US" sz="2400" b="1" dirty="0"/>
              <a:t>                </a:t>
            </a:r>
            <a:r>
              <a:rPr lang="en-US" altLang="zh-CN" sz="2400" b="1" dirty="0"/>
              <a:t>if(!</a:t>
            </a:r>
            <a:r>
              <a:rPr lang="en-US" altLang="zh-CN" sz="2400" b="1" dirty="0" err="1"/>
              <a:t>st</a:t>
            </a:r>
            <a:r>
              <a:rPr lang="en-US" altLang="zh-CN" sz="2400" b="1" dirty="0"/>
              <a:t>[v]){ </a:t>
            </a:r>
            <a:r>
              <a:rPr lang="en-US" altLang="zh-CN" sz="2400" b="1" dirty="0" err="1"/>
              <a:t>st</a:t>
            </a:r>
            <a:r>
              <a:rPr lang="en-US" altLang="zh-CN" sz="2400" b="1" dirty="0"/>
              <a:t>[v]=true; </a:t>
            </a:r>
            <a:r>
              <a:rPr lang="en-US" altLang="zh-CN" sz="2400" b="1" dirty="0" err="1"/>
              <a:t>q.push</a:t>
            </a:r>
            <a:r>
              <a:rPr lang="en-US" altLang="zh-CN" sz="2400" b="1" dirty="0"/>
              <a:t>(v);}</a:t>
            </a:r>
            <a:r>
              <a:rPr lang="en-US" altLang="zh-CN" sz="1800" b="1" dirty="0"/>
              <a:t>//v</a:t>
            </a:r>
            <a:r>
              <a:rPr lang="zh-CN" altLang="en-US" sz="1800" b="1" dirty="0"/>
              <a:t>不在队列中入队</a:t>
            </a:r>
            <a:endParaRPr lang="en-US" altLang="zh-CN" sz="1800" b="1" dirty="0"/>
          </a:p>
          <a:p>
            <a:pPr marL="0" indent="0">
              <a:spcBef>
                <a:spcPts val="0"/>
              </a:spcBef>
              <a:buNone/>
            </a:pPr>
            <a:r>
              <a:rPr lang="en-US" altLang="zh-CN" sz="2400" b="1" dirty="0"/>
              <a:t>            }</a:t>
            </a:r>
            <a:endParaRPr lang="en-US" altLang="zh-CN" sz="2400" b="1" dirty="0"/>
          </a:p>
          <a:p>
            <a:pPr marL="0" indent="0">
              <a:spcBef>
                <a:spcPts val="0"/>
              </a:spcBef>
              <a:buNone/>
            </a:pPr>
            <a:r>
              <a:rPr lang="en-US" altLang="zh-CN" sz="2400" b="1" dirty="0"/>
              <a:t>        }</a:t>
            </a:r>
            <a:endParaRPr lang="en-US" altLang="zh-CN" sz="2400" b="1" dirty="0"/>
          </a:p>
          <a:p>
            <a:pPr marL="0" indent="0">
              <a:spcBef>
                <a:spcPts val="0"/>
              </a:spcBef>
              <a:buNone/>
            </a:pPr>
            <a:r>
              <a:rPr lang="en-US" altLang="zh-CN" sz="2400" b="1" dirty="0"/>
              <a:t>    }</a:t>
            </a:r>
            <a:endParaRPr lang="en-US" altLang="zh-CN" sz="2400" b="1" dirty="0"/>
          </a:p>
          <a:p>
            <a:pPr marL="0" indent="0">
              <a:spcBef>
                <a:spcPts val="0"/>
              </a:spcBef>
              <a:buNone/>
            </a:pPr>
            <a:r>
              <a:rPr lang="en-US" altLang="zh-CN" sz="2400" b="1" dirty="0"/>
              <a:t>    return false;</a:t>
            </a:r>
            <a:endParaRPr lang="en-US" altLang="zh-CN" sz="2400" b="1" dirty="0"/>
          </a:p>
          <a:p>
            <a:pPr marL="0" indent="0">
              <a:spcBef>
                <a:spcPts val="0"/>
              </a:spcBef>
              <a:buNone/>
            </a:pPr>
            <a:r>
              <a:rPr lang="en-US" altLang="zh-CN" sz="2400" b="1" dirty="0"/>
              <a:t>}</a:t>
            </a:r>
            <a:endParaRPr lang="zh-CN" altLang="en-U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SPFA</a:t>
            </a:r>
            <a:r>
              <a:rPr lang="zh-CN" altLang="en-US" dirty="0" smtClean="0"/>
              <a:t>求负环</a:t>
            </a:r>
            <a:endParaRPr lang="zh-CN" altLang="en-US" dirty="0"/>
          </a:p>
        </p:txBody>
      </p:sp>
      <p:sp>
        <p:nvSpPr>
          <p:cNvPr id="4" name="文本占位符 3"/>
          <p:cNvSpPr>
            <a:spLocks noGrp="1"/>
          </p:cNvSpPr>
          <p:nvPr>
            <p:ph type="body" idx="1"/>
          </p:nvPr>
        </p:nvSpPr>
        <p:spPr/>
        <p:txBody>
          <a:bodyPr/>
          <a:lstStyle/>
          <a:p>
            <a:r>
              <a:rPr lang="zh-CN" altLang="en-US" dirty="0" smtClean="0"/>
              <a:t>负环与差分约束</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SPFA</a:t>
            </a:r>
            <a:r>
              <a:rPr lang="zh-CN" altLang="en-US" dirty="0" smtClean="0"/>
              <a:t>实现方法</a:t>
            </a:r>
            <a:endParaRPr lang="zh-CN" altLang="en-US" dirty="0"/>
          </a:p>
        </p:txBody>
      </p:sp>
      <p:sp>
        <p:nvSpPr>
          <p:cNvPr id="3" name="内容占位符 2"/>
          <p:cNvSpPr>
            <a:spLocks noGrp="1"/>
          </p:cNvSpPr>
          <p:nvPr>
            <p:ph idx="1"/>
          </p:nvPr>
        </p:nvSpPr>
        <p:spPr/>
        <p:txBody>
          <a:bodyPr/>
          <a:lstStyle/>
          <a:p>
            <a:r>
              <a:rPr lang="zh-CN" altLang="en-US" dirty="0"/>
              <a:t>设 </a:t>
            </a:r>
            <a:r>
              <a:rPr lang="en-US" altLang="zh-CN" dirty="0" err="1"/>
              <a:t>cnt</a:t>
            </a:r>
            <a:r>
              <a:rPr lang="en-US" altLang="zh-CN" dirty="0"/>
              <a:t>[x] </a:t>
            </a:r>
            <a:r>
              <a:rPr lang="zh-CN" altLang="en-US" dirty="0"/>
              <a:t>表示从</a:t>
            </a:r>
            <a:r>
              <a:rPr lang="en-US" altLang="zh-CN" dirty="0"/>
              <a:t>1</a:t>
            </a:r>
            <a:r>
              <a:rPr lang="zh-CN" altLang="en-US" dirty="0"/>
              <a:t>到</a:t>
            </a:r>
            <a:r>
              <a:rPr lang="en-US" altLang="zh-CN" dirty="0"/>
              <a:t>x</a:t>
            </a:r>
            <a:r>
              <a:rPr lang="zh-CN" altLang="en-US" dirty="0"/>
              <a:t>的最短路径包含的边数</a:t>
            </a:r>
            <a:r>
              <a:rPr lang="zh-CN" altLang="en-US" dirty="0" smtClean="0"/>
              <a:t>，</a:t>
            </a:r>
            <a:r>
              <a:rPr lang="en-US" altLang="zh-CN" dirty="0" err="1" smtClean="0"/>
              <a:t>cnt</a:t>
            </a:r>
            <a:r>
              <a:rPr lang="en-US" altLang="zh-CN" dirty="0" smtClean="0"/>
              <a:t>[s]=</a:t>
            </a:r>
            <a:r>
              <a:rPr lang="en-US" altLang="zh-CN" dirty="0"/>
              <a:t>0</a:t>
            </a:r>
            <a:r>
              <a:rPr lang="zh-CN" altLang="en-US" dirty="0" smtClean="0"/>
              <a:t>。</a:t>
            </a:r>
            <a:endParaRPr lang="en-US" altLang="zh-CN" dirty="0" smtClean="0"/>
          </a:p>
          <a:p>
            <a:r>
              <a:rPr lang="zh-CN" altLang="en-US" dirty="0" smtClean="0"/>
              <a:t>当</a:t>
            </a:r>
            <a:r>
              <a:rPr lang="zh-CN" altLang="en-US" dirty="0"/>
              <a:t>执行更新</a:t>
            </a:r>
            <a:r>
              <a:rPr lang="en-US" altLang="zh-CN" dirty="0" err="1" smtClean="0"/>
              <a:t>dist</a:t>
            </a:r>
            <a:r>
              <a:rPr lang="en-US" altLang="zh-CN" dirty="0" smtClean="0"/>
              <a:t>[v]= </a:t>
            </a:r>
            <a:r>
              <a:rPr lang="en-US" altLang="zh-CN" dirty="0" err="1" smtClean="0"/>
              <a:t>dist</a:t>
            </a:r>
            <a:r>
              <a:rPr lang="en-US" altLang="zh-CN" dirty="0" smtClean="0"/>
              <a:t>[u] +w </a:t>
            </a:r>
            <a:r>
              <a:rPr lang="zh-CN" altLang="en-US" dirty="0"/>
              <a:t>时，同样更新 </a:t>
            </a:r>
            <a:r>
              <a:rPr lang="en-US" altLang="zh-CN" dirty="0" err="1" smtClean="0"/>
              <a:t>cnt</a:t>
            </a:r>
            <a:r>
              <a:rPr lang="en-US" altLang="zh-CN" dirty="0" smtClean="0"/>
              <a:t>[v]= </a:t>
            </a:r>
            <a:r>
              <a:rPr lang="en-US" altLang="zh-CN" dirty="0" err="1" smtClean="0"/>
              <a:t>cnt</a:t>
            </a:r>
            <a:r>
              <a:rPr lang="en-US" altLang="zh-CN" dirty="0" smtClean="0"/>
              <a:t>[u] </a:t>
            </a:r>
            <a:r>
              <a:rPr lang="en-US" altLang="zh-CN" dirty="0"/>
              <a:t>+ 1</a:t>
            </a:r>
            <a:r>
              <a:rPr lang="zh-CN" altLang="en-US" dirty="0" smtClean="0"/>
              <a:t>。</a:t>
            </a:r>
            <a:endParaRPr lang="en-US" altLang="zh-CN" dirty="0" smtClean="0"/>
          </a:p>
          <a:p>
            <a:r>
              <a:rPr lang="zh-CN" altLang="en-US" dirty="0" smtClean="0"/>
              <a:t>此时</a:t>
            </a:r>
            <a:r>
              <a:rPr lang="zh-CN" altLang="en-US" dirty="0"/>
              <a:t>若发现 </a:t>
            </a:r>
            <a:r>
              <a:rPr lang="en-US" altLang="zh-CN" dirty="0" err="1" smtClean="0"/>
              <a:t>cnt</a:t>
            </a:r>
            <a:r>
              <a:rPr lang="en-US" altLang="zh-CN" dirty="0" smtClean="0"/>
              <a:t>[u]&gt;=n</a:t>
            </a:r>
            <a:r>
              <a:rPr lang="zh-CN" altLang="en-US" dirty="0"/>
              <a:t>，则图中有负环</a:t>
            </a:r>
            <a:r>
              <a:rPr lang="zh-CN" altLang="en-US" dirty="0" smtClean="0"/>
              <a:t>。</a:t>
            </a:r>
            <a:endParaRPr lang="en-US" altLang="zh-CN" dirty="0" smtClean="0"/>
          </a:p>
          <a:p>
            <a:r>
              <a:rPr lang="zh-CN" altLang="en-US" dirty="0" smtClean="0"/>
              <a:t>若</a:t>
            </a:r>
            <a:r>
              <a:rPr lang="zh-CN" altLang="en-US" dirty="0"/>
              <a:t>算法正常结束，则图中没有负环。</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SPFA</a:t>
            </a:r>
            <a:r>
              <a:rPr lang="zh-CN" altLang="en-US" dirty="0" smtClean="0"/>
              <a:t>算法实现</a:t>
            </a:r>
            <a:endParaRPr lang="zh-CN" altLang="en-US" dirty="0"/>
          </a:p>
        </p:txBody>
      </p:sp>
      <p:sp>
        <p:nvSpPr>
          <p:cNvPr id="3" name="内容占位符 2"/>
          <p:cNvSpPr>
            <a:spLocks noGrp="1"/>
          </p:cNvSpPr>
          <p:nvPr>
            <p:ph idx="1"/>
          </p:nvPr>
        </p:nvSpPr>
        <p:spPr>
          <a:xfrm>
            <a:off x="380961" y="875102"/>
            <a:ext cx="11230936" cy="5742010"/>
          </a:xfrm>
        </p:spPr>
        <p:txBody>
          <a:bodyPr/>
          <a:lstStyle/>
          <a:p>
            <a:pPr marL="0" indent="0">
              <a:spcBef>
                <a:spcPts val="0"/>
              </a:spcBef>
              <a:buNone/>
            </a:pPr>
            <a:r>
              <a:rPr lang="en-US" altLang="zh-CN" sz="2400" b="1" dirty="0" err="1"/>
              <a:t>bool</a:t>
            </a:r>
            <a:r>
              <a:rPr lang="en-US" altLang="zh-CN" sz="2400" b="1" dirty="0"/>
              <a:t> </a:t>
            </a:r>
            <a:r>
              <a:rPr lang="en-US" altLang="zh-CN" sz="2400" b="1" dirty="0" err="1"/>
              <a:t>spfa</a:t>
            </a:r>
            <a:r>
              <a:rPr lang="en-US" altLang="zh-CN" sz="2400" b="1" dirty="0"/>
              <a:t>(</a:t>
            </a:r>
            <a:r>
              <a:rPr lang="en-US" altLang="zh-CN" sz="2400" b="1" dirty="0" err="1"/>
              <a:t>int</a:t>
            </a:r>
            <a:r>
              <a:rPr lang="en-US" altLang="zh-CN" sz="2400" b="1" dirty="0"/>
              <a:t> s){</a:t>
            </a:r>
            <a:endParaRPr lang="en-US" altLang="zh-CN" sz="2400" b="1" dirty="0"/>
          </a:p>
          <a:p>
            <a:pPr marL="0" indent="0">
              <a:spcBef>
                <a:spcPts val="0"/>
              </a:spcBef>
              <a:buNone/>
            </a:pPr>
            <a:r>
              <a:rPr lang="en-US" altLang="zh-CN" sz="2400" b="1" dirty="0"/>
              <a:t>    </a:t>
            </a:r>
            <a:r>
              <a:rPr lang="en-US" altLang="zh-CN" sz="2400" b="1" dirty="0" err="1"/>
              <a:t>memset</a:t>
            </a:r>
            <a:r>
              <a:rPr lang="en-US" altLang="zh-CN" sz="2400" b="1" dirty="0"/>
              <a:t>(dist,0x3f,sizeof(</a:t>
            </a:r>
            <a:r>
              <a:rPr lang="en-US" altLang="zh-CN" sz="2400" b="1" dirty="0" err="1"/>
              <a:t>dist</a:t>
            </a:r>
            <a:r>
              <a:rPr lang="en-US" altLang="zh-CN" sz="2400" b="1" dirty="0"/>
              <a:t>));</a:t>
            </a:r>
            <a:endParaRPr lang="en-US" altLang="zh-CN" sz="2400" b="1" dirty="0"/>
          </a:p>
          <a:p>
            <a:pPr marL="0" indent="0">
              <a:spcBef>
                <a:spcPts val="0"/>
              </a:spcBef>
              <a:buNone/>
            </a:pPr>
            <a:r>
              <a:rPr lang="en-US" altLang="zh-CN" sz="2400" b="1" dirty="0"/>
              <a:t>    queue&lt;</a:t>
            </a:r>
            <a:r>
              <a:rPr lang="en-US" altLang="zh-CN" sz="2400" b="1" dirty="0" err="1"/>
              <a:t>int</a:t>
            </a:r>
            <a:r>
              <a:rPr lang="en-US" altLang="zh-CN" sz="2400" b="1" dirty="0"/>
              <a:t>&gt;q;  </a:t>
            </a:r>
            <a:r>
              <a:rPr lang="en-US" altLang="zh-CN" sz="2400" b="1" dirty="0" err="1"/>
              <a:t>q.push</a:t>
            </a:r>
            <a:r>
              <a:rPr lang="en-US" altLang="zh-CN" sz="2400" b="1" dirty="0"/>
              <a:t>(s); </a:t>
            </a:r>
            <a:r>
              <a:rPr lang="en-US" altLang="zh-CN" sz="2400" b="1" dirty="0" err="1"/>
              <a:t>dist</a:t>
            </a:r>
            <a:r>
              <a:rPr lang="en-US" altLang="zh-CN" sz="2400" b="1" dirty="0"/>
              <a:t>[s]=0;</a:t>
            </a:r>
            <a:r>
              <a:rPr lang="en-US" altLang="zh-CN" sz="1800" b="1" dirty="0"/>
              <a:t>//</a:t>
            </a:r>
            <a:r>
              <a:rPr lang="zh-CN" altLang="en-US" sz="1800" b="1" dirty="0"/>
              <a:t>队列初始化 </a:t>
            </a:r>
            <a:endParaRPr lang="zh-CN" altLang="en-US" sz="2400" b="1" dirty="0"/>
          </a:p>
          <a:p>
            <a:pPr marL="0" indent="0">
              <a:spcBef>
                <a:spcPts val="0"/>
              </a:spcBef>
              <a:buNone/>
            </a:pPr>
            <a:r>
              <a:rPr lang="zh-CN" altLang="en-US" sz="2400" b="1" dirty="0"/>
              <a:t>    </a:t>
            </a:r>
            <a:r>
              <a:rPr lang="en-US" altLang="zh-CN" sz="2400" b="1" dirty="0"/>
              <a:t>while(</a:t>
            </a:r>
            <a:r>
              <a:rPr lang="en-US" altLang="zh-CN" sz="2400" b="1" dirty="0" err="1"/>
              <a:t>q.size</a:t>
            </a:r>
            <a:r>
              <a:rPr lang="en-US" altLang="zh-CN" sz="2400" b="1" dirty="0"/>
              <a:t>())	{</a:t>
            </a:r>
            <a:endParaRPr lang="en-US" altLang="zh-CN" sz="2400" b="1" dirty="0"/>
          </a:p>
          <a:p>
            <a:pPr marL="0" indent="0">
              <a:spcBef>
                <a:spcPts val="0"/>
              </a:spcBef>
              <a:buNone/>
            </a:pPr>
            <a:r>
              <a:rPr lang="en-US" altLang="zh-CN" sz="2400" b="1" dirty="0"/>
              <a:t>        </a:t>
            </a:r>
            <a:r>
              <a:rPr lang="en-US" altLang="zh-CN" sz="2400" b="1" dirty="0" err="1"/>
              <a:t>int</a:t>
            </a:r>
            <a:r>
              <a:rPr lang="en-US" altLang="zh-CN" sz="2400" b="1" dirty="0"/>
              <a:t> u=</a:t>
            </a:r>
            <a:r>
              <a:rPr lang="en-US" altLang="zh-CN" sz="2400" b="1" dirty="0" err="1"/>
              <a:t>q.front</a:t>
            </a:r>
            <a:r>
              <a:rPr lang="en-US" altLang="zh-CN" sz="2400" b="1" dirty="0" smtClean="0"/>
              <a:t>();</a:t>
            </a:r>
            <a:r>
              <a:rPr lang="en-US" altLang="zh-CN" sz="2400" b="1" dirty="0"/>
              <a:t> </a:t>
            </a:r>
            <a:r>
              <a:rPr lang="en-US" altLang="zh-CN" sz="2400" b="1" dirty="0" smtClean="0"/>
              <a:t> </a:t>
            </a:r>
            <a:r>
              <a:rPr lang="en-US" altLang="zh-CN" sz="2400" b="1" dirty="0" err="1" smtClean="0"/>
              <a:t>q.pop</a:t>
            </a:r>
            <a:r>
              <a:rPr lang="en-US" altLang="zh-CN" sz="2400" b="1" dirty="0" smtClean="0"/>
              <a:t>();  </a:t>
            </a:r>
            <a:r>
              <a:rPr lang="en-US" altLang="zh-CN" sz="2400" b="1" dirty="0" err="1" smtClean="0"/>
              <a:t>st</a:t>
            </a:r>
            <a:r>
              <a:rPr lang="en-US" altLang="zh-CN" sz="2400" b="1" dirty="0" smtClean="0"/>
              <a:t>[u</a:t>
            </a:r>
            <a:r>
              <a:rPr lang="en-US" altLang="zh-CN" sz="2400" b="1" dirty="0"/>
              <a:t>]=false</a:t>
            </a:r>
            <a:r>
              <a:rPr lang="en-US" altLang="zh-CN" sz="1800" b="1" dirty="0"/>
              <a:t>;//u</a:t>
            </a:r>
            <a:r>
              <a:rPr lang="zh-CN" altLang="en-US" sz="1800" b="1" dirty="0"/>
              <a:t>出队并标记 </a:t>
            </a:r>
            <a:endParaRPr lang="zh-CN" altLang="en-US" sz="1800" b="1" dirty="0"/>
          </a:p>
          <a:p>
            <a:pPr marL="0" indent="0">
              <a:spcBef>
                <a:spcPts val="0"/>
              </a:spcBef>
              <a:buNone/>
            </a:pPr>
            <a:r>
              <a:rPr lang="en-US" altLang="zh-CN" sz="2400" b="1" dirty="0" smtClean="0"/>
              <a:t>        for(</a:t>
            </a:r>
            <a:r>
              <a:rPr lang="en-US" altLang="zh-CN" sz="2400" b="1" dirty="0" err="1" smtClean="0"/>
              <a:t>int</a:t>
            </a:r>
            <a:r>
              <a:rPr lang="en-US" altLang="zh-CN" sz="2400" b="1" dirty="0" smtClean="0"/>
              <a:t> </a:t>
            </a:r>
            <a:r>
              <a:rPr lang="en-US" altLang="zh-CN" sz="2400" b="1" dirty="0" err="1"/>
              <a:t>i</a:t>
            </a:r>
            <a:r>
              <a:rPr lang="en-US" altLang="zh-CN" sz="2400" b="1" dirty="0"/>
              <a:t>=head[u];</a:t>
            </a:r>
            <a:r>
              <a:rPr lang="en-US" altLang="zh-CN" sz="2400" b="1" dirty="0" err="1"/>
              <a:t>i;i</a:t>
            </a:r>
            <a:r>
              <a:rPr lang="en-US" altLang="zh-CN" sz="2400" b="1" dirty="0"/>
              <a:t>=E[</a:t>
            </a:r>
            <a:r>
              <a:rPr lang="en-US" altLang="zh-CN" sz="2400" b="1" dirty="0" err="1"/>
              <a:t>i</a:t>
            </a:r>
            <a:r>
              <a:rPr lang="en-US" altLang="zh-CN" sz="2400" b="1" dirty="0"/>
              <a:t>].</a:t>
            </a:r>
            <a:r>
              <a:rPr lang="en-US" altLang="zh-CN" sz="2400" b="1" dirty="0" err="1"/>
              <a:t>nxt</a:t>
            </a:r>
            <a:r>
              <a:rPr lang="en-US" altLang="zh-CN" sz="2400" b="1" dirty="0"/>
              <a:t>) {</a:t>
            </a:r>
            <a:endParaRPr lang="en-US" altLang="zh-CN" sz="2400" b="1" dirty="0"/>
          </a:p>
          <a:p>
            <a:pPr marL="0" indent="0">
              <a:spcBef>
                <a:spcPts val="0"/>
              </a:spcBef>
              <a:buNone/>
            </a:pPr>
            <a:r>
              <a:rPr lang="en-US" altLang="zh-CN" sz="2400" b="1" dirty="0"/>
              <a:t>            </a:t>
            </a:r>
            <a:r>
              <a:rPr lang="en-US" altLang="zh-CN" sz="2400" b="1" dirty="0" err="1"/>
              <a:t>int</a:t>
            </a:r>
            <a:r>
              <a:rPr lang="en-US" altLang="zh-CN" sz="2400" b="1" dirty="0"/>
              <a:t> v=E[</a:t>
            </a:r>
            <a:r>
              <a:rPr lang="en-US" altLang="zh-CN" sz="2400" b="1" dirty="0" err="1"/>
              <a:t>i</a:t>
            </a:r>
            <a:r>
              <a:rPr lang="en-US" altLang="zh-CN" sz="2400" b="1" dirty="0"/>
              <a:t>].v;</a:t>
            </a:r>
            <a:endParaRPr lang="en-US" altLang="zh-CN" sz="2400" b="1" dirty="0"/>
          </a:p>
          <a:p>
            <a:pPr marL="0" indent="0">
              <a:spcBef>
                <a:spcPts val="0"/>
              </a:spcBef>
              <a:buNone/>
            </a:pPr>
            <a:r>
              <a:rPr lang="en-US" altLang="zh-CN" sz="2400" b="1" dirty="0"/>
              <a:t>            if(</a:t>
            </a:r>
            <a:r>
              <a:rPr lang="en-US" altLang="zh-CN" sz="2400" b="1" dirty="0" err="1"/>
              <a:t>dist</a:t>
            </a:r>
            <a:r>
              <a:rPr lang="en-US" altLang="zh-CN" sz="2400" b="1" dirty="0"/>
              <a:t>[v]&gt;</a:t>
            </a:r>
            <a:r>
              <a:rPr lang="en-US" altLang="zh-CN" sz="2400" b="1" dirty="0" err="1"/>
              <a:t>dist</a:t>
            </a:r>
            <a:r>
              <a:rPr lang="en-US" altLang="zh-CN" sz="2400" b="1" dirty="0"/>
              <a:t>[t]+E[</a:t>
            </a:r>
            <a:r>
              <a:rPr lang="en-US" altLang="zh-CN" sz="2400" b="1" dirty="0" err="1"/>
              <a:t>i</a:t>
            </a:r>
            <a:r>
              <a:rPr lang="en-US" altLang="zh-CN" sz="2400" b="1" dirty="0"/>
              <a:t>].w){</a:t>
            </a:r>
            <a:r>
              <a:rPr lang="en-US" altLang="zh-CN" sz="1800" b="1" dirty="0"/>
              <a:t>//</a:t>
            </a:r>
            <a:r>
              <a:rPr lang="zh-CN" altLang="en-US" sz="1800" b="1" dirty="0"/>
              <a:t>松弛操作并</a:t>
            </a:r>
            <a:r>
              <a:rPr lang="zh-CN" altLang="en-US" sz="1800" b="1" dirty="0" smtClean="0"/>
              <a:t>统计最短路径经过的边数 </a:t>
            </a:r>
            <a:endParaRPr lang="zh-CN" altLang="en-US" sz="1800" b="1" dirty="0"/>
          </a:p>
          <a:p>
            <a:pPr marL="0" indent="0">
              <a:spcBef>
                <a:spcPts val="0"/>
              </a:spcBef>
              <a:buNone/>
            </a:pPr>
            <a:r>
              <a:rPr lang="zh-CN" altLang="en-US" sz="2400" b="1" dirty="0"/>
              <a:t>                </a:t>
            </a:r>
            <a:r>
              <a:rPr lang="en-US" altLang="zh-CN" sz="2400" b="1" dirty="0" err="1"/>
              <a:t>dist</a:t>
            </a:r>
            <a:r>
              <a:rPr lang="en-US" altLang="zh-CN" sz="2400" b="1" dirty="0"/>
              <a:t>[v]=</a:t>
            </a:r>
            <a:r>
              <a:rPr lang="en-US" altLang="zh-CN" sz="2400" b="1" dirty="0" err="1"/>
              <a:t>dist</a:t>
            </a:r>
            <a:r>
              <a:rPr lang="en-US" altLang="zh-CN" sz="2400" b="1" dirty="0"/>
              <a:t>[t]+E[</a:t>
            </a:r>
            <a:r>
              <a:rPr lang="en-US" altLang="zh-CN" sz="2400" b="1" dirty="0" err="1"/>
              <a:t>i</a:t>
            </a:r>
            <a:r>
              <a:rPr lang="en-US" altLang="zh-CN" sz="2400" b="1" dirty="0"/>
              <a:t>].w; </a:t>
            </a:r>
            <a:r>
              <a:rPr lang="en-US" altLang="zh-CN" sz="2400" b="1" dirty="0" err="1"/>
              <a:t>cnt</a:t>
            </a:r>
            <a:r>
              <a:rPr lang="en-US" altLang="zh-CN" sz="2400" b="1" dirty="0"/>
              <a:t>[v]=</a:t>
            </a:r>
            <a:r>
              <a:rPr lang="en-US" altLang="zh-CN" sz="2400" b="1" dirty="0" err="1" smtClean="0"/>
              <a:t>cnt</a:t>
            </a:r>
            <a:r>
              <a:rPr lang="en-US" altLang="zh-CN" sz="2400" b="1" dirty="0" smtClean="0"/>
              <a:t>[u]+</a:t>
            </a:r>
            <a:r>
              <a:rPr lang="en-US" altLang="zh-CN" sz="2400" b="1" dirty="0"/>
              <a:t>1;</a:t>
            </a:r>
            <a:endParaRPr lang="en-US" altLang="zh-CN" sz="2400" b="1" dirty="0"/>
          </a:p>
          <a:p>
            <a:pPr marL="0" indent="0">
              <a:spcBef>
                <a:spcPts val="0"/>
              </a:spcBef>
              <a:buNone/>
            </a:pPr>
            <a:r>
              <a:rPr lang="en-US" altLang="zh-CN" sz="2400" b="1" dirty="0"/>
              <a:t>                if(</a:t>
            </a:r>
            <a:r>
              <a:rPr lang="en-US" altLang="zh-CN" sz="2400" b="1" dirty="0" err="1"/>
              <a:t>cnt</a:t>
            </a:r>
            <a:r>
              <a:rPr lang="en-US" altLang="zh-CN" sz="2400" b="1" dirty="0"/>
              <a:t>[v]&gt;=n) return true</a:t>
            </a:r>
            <a:r>
              <a:rPr lang="en-US" altLang="zh-CN" sz="2400" b="1" dirty="0" smtClean="0"/>
              <a:t>;</a:t>
            </a:r>
            <a:r>
              <a:rPr lang="en-US" altLang="zh-CN" sz="1800" b="1" dirty="0" smtClean="0"/>
              <a:t>//</a:t>
            </a:r>
            <a:r>
              <a:rPr lang="zh-CN" altLang="en-US" sz="1800" b="1" dirty="0" smtClean="0"/>
              <a:t>最短路径边数超过</a:t>
            </a:r>
            <a:r>
              <a:rPr lang="en-US" altLang="zh-CN" sz="1800" b="1" dirty="0"/>
              <a:t>n,</a:t>
            </a:r>
            <a:r>
              <a:rPr lang="zh-CN" altLang="en-US" sz="1800" b="1" dirty="0"/>
              <a:t>有负环 </a:t>
            </a:r>
            <a:endParaRPr lang="zh-CN" altLang="en-US" sz="1800" b="1" dirty="0"/>
          </a:p>
          <a:p>
            <a:pPr marL="0" indent="0">
              <a:spcBef>
                <a:spcPts val="0"/>
              </a:spcBef>
              <a:buNone/>
            </a:pPr>
            <a:r>
              <a:rPr lang="zh-CN" altLang="en-US" sz="2400" b="1" dirty="0"/>
              <a:t>                </a:t>
            </a:r>
            <a:r>
              <a:rPr lang="en-US" altLang="zh-CN" sz="2400" b="1" dirty="0"/>
              <a:t>if(!</a:t>
            </a:r>
            <a:r>
              <a:rPr lang="en-US" altLang="zh-CN" sz="2400" b="1" dirty="0" err="1"/>
              <a:t>st</a:t>
            </a:r>
            <a:r>
              <a:rPr lang="en-US" altLang="zh-CN" sz="2400" b="1" dirty="0"/>
              <a:t>[v]){ </a:t>
            </a:r>
            <a:r>
              <a:rPr lang="en-US" altLang="zh-CN" sz="2400" b="1" dirty="0" err="1"/>
              <a:t>st</a:t>
            </a:r>
            <a:r>
              <a:rPr lang="en-US" altLang="zh-CN" sz="2400" b="1" dirty="0"/>
              <a:t>[v]=true; </a:t>
            </a:r>
            <a:r>
              <a:rPr lang="en-US" altLang="zh-CN" sz="2400" b="1" dirty="0" err="1"/>
              <a:t>q.push</a:t>
            </a:r>
            <a:r>
              <a:rPr lang="en-US" altLang="zh-CN" sz="2400" b="1" dirty="0"/>
              <a:t>(v);}</a:t>
            </a:r>
            <a:r>
              <a:rPr lang="en-US" altLang="zh-CN" sz="1800" b="1" dirty="0"/>
              <a:t>//v</a:t>
            </a:r>
            <a:r>
              <a:rPr lang="zh-CN" altLang="en-US" sz="1800" b="1" dirty="0"/>
              <a:t>不在队列中入队</a:t>
            </a:r>
            <a:endParaRPr lang="en-US" altLang="zh-CN" sz="1800" b="1" dirty="0"/>
          </a:p>
          <a:p>
            <a:pPr marL="0" indent="0">
              <a:spcBef>
                <a:spcPts val="0"/>
              </a:spcBef>
              <a:buNone/>
            </a:pPr>
            <a:r>
              <a:rPr lang="en-US" altLang="zh-CN" sz="2400" b="1" dirty="0"/>
              <a:t>            }</a:t>
            </a:r>
            <a:endParaRPr lang="en-US" altLang="zh-CN" sz="2400" b="1" dirty="0"/>
          </a:p>
          <a:p>
            <a:pPr marL="0" indent="0">
              <a:spcBef>
                <a:spcPts val="0"/>
              </a:spcBef>
              <a:buNone/>
            </a:pPr>
            <a:r>
              <a:rPr lang="en-US" altLang="zh-CN" sz="2400" b="1" dirty="0"/>
              <a:t>        }</a:t>
            </a:r>
            <a:endParaRPr lang="en-US" altLang="zh-CN" sz="2400" b="1" dirty="0"/>
          </a:p>
          <a:p>
            <a:pPr marL="0" indent="0">
              <a:spcBef>
                <a:spcPts val="0"/>
              </a:spcBef>
              <a:buNone/>
            </a:pPr>
            <a:r>
              <a:rPr lang="en-US" altLang="zh-CN" sz="2400" b="1" dirty="0"/>
              <a:t>    }</a:t>
            </a:r>
            <a:endParaRPr lang="en-US" altLang="zh-CN" sz="2400" b="1" dirty="0"/>
          </a:p>
          <a:p>
            <a:pPr marL="0" indent="0">
              <a:spcBef>
                <a:spcPts val="0"/>
              </a:spcBef>
              <a:buNone/>
            </a:pPr>
            <a:r>
              <a:rPr lang="en-US" altLang="zh-CN" sz="2400" b="1" dirty="0"/>
              <a:t>    return false;</a:t>
            </a:r>
            <a:endParaRPr lang="en-US" altLang="zh-CN" sz="2400" b="1" dirty="0"/>
          </a:p>
          <a:p>
            <a:pPr marL="0" indent="0">
              <a:spcBef>
                <a:spcPts val="0"/>
              </a:spcBef>
              <a:buNone/>
            </a:pPr>
            <a:r>
              <a:rPr lang="en-US" altLang="zh-CN" sz="2400" b="1" dirty="0"/>
              <a:t>}</a:t>
            </a:r>
            <a:endParaRPr lang="zh-CN" altLang="en-US"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本题细节处理</a:t>
            </a:r>
            <a:endParaRPr lang="zh-CN" altLang="en-US" dirty="0"/>
          </a:p>
        </p:txBody>
      </p:sp>
      <p:sp>
        <p:nvSpPr>
          <p:cNvPr id="3" name="内容占位符 2"/>
          <p:cNvSpPr>
            <a:spLocks noGrp="1"/>
          </p:cNvSpPr>
          <p:nvPr>
            <p:ph idx="1"/>
          </p:nvPr>
        </p:nvSpPr>
        <p:spPr/>
        <p:txBody>
          <a:bodyPr/>
          <a:lstStyle/>
          <a:p>
            <a:r>
              <a:rPr lang="en-US" altLang="zh-CN" dirty="0" smtClean="0"/>
              <a:t>1</a:t>
            </a:r>
            <a:r>
              <a:rPr lang="zh-CN" altLang="en-US" dirty="0" smtClean="0"/>
              <a:t>、因本题只判断是否存在负环，不求实际最短路，所以初始化时无需将</a:t>
            </a:r>
            <a:r>
              <a:rPr lang="en-US" altLang="zh-CN" dirty="0" err="1" smtClean="0"/>
              <a:t>dist</a:t>
            </a:r>
            <a:r>
              <a:rPr lang="en-US" altLang="zh-CN" dirty="0" smtClean="0"/>
              <a:t>[s]</a:t>
            </a:r>
            <a:r>
              <a:rPr lang="zh-CN" altLang="en-US" dirty="0" smtClean="0"/>
              <a:t>置为</a:t>
            </a:r>
            <a:r>
              <a:rPr lang="en-US" altLang="zh-CN" dirty="0" smtClean="0"/>
              <a:t>0</a:t>
            </a:r>
            <a:endParaRPr lang="en-US" altLang="zh-CN" dirty="0" smtClean="0"/>
          </a:p>
          <a:p>
            <a:r>
              <a:rPr lang="en-US" altLang="zh-CN" dirty="0" smtClean="0"/>
              <a:t>2</a:t>
            </a:r>
            <a:r>
              <a:rPr lang="zh-CN" altLang="en-US" dirty="0" smtClean="0"/>
              <a:t>、因本题可从任意点出发，有向图不一定强连通，增加辅助点</a:t>
            </a:r>
            <a:r>
              <a:rPr lang="en-US" altLang="zh-CN" dirty="0" smtClean="0"/>
              <a:t>0</a:t>
            </a:r>
            <a:r>
              <a:rPr lang="zh-CN" altLang="en-US" dirty="0" smtClean="0"/>
              <a:t>，向所有点做出边，即</a:t>
            </a:r>
            <a:endParaRPr lang="en-US" altLang="zh-CN" dirty="0" smtClean="0"/>
          </a:p>
          <a:p>
            <a:pPr lvl="1"/>
            <a:r>
              <a:rPr lang="zh-CN" altLang="en-US" dirty="0" smtClean="0"/>
              <a:t>队列初始化时，不能只入队“</a:t>
            </a:r>
            <a:r>
              <a:rPr lang="en-US" altLang="zh-CN" dirty="0" smtClean="0"/>
              <a:t>1</a:t>
            </a:r>
            <a:r>
              <a:rPr lang="zh-CN" altLang="en-US" dirty="0" smtClean="0"/>
              <a:t>点”</a:t>
            </a:r>
            <a:endParaRPr lang="en-US" altLang="zh-CN" dirty="0" smtClean="0"/>
          </a:p>
          <a:p>
            <a:pPr lvl="1"/>
            <a:r>
              <a:rPr lang="zh-CN" altLang="en-US" dirty="0" smtClean="0"/>
              <a:t>而是应将所有点都入队。避免有些点访问不到。</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抽屉</a:t>
            </a:r>
            <a:r>
              <a:rPr lang="zh-CN" altLang="en-US" dirty="0" smtClean="0"/>
              <a:t>原理</a:t>
            </a:r>
            <a:endParaRPr lang="zh-CN" altLang="en-US" dirty="0"/>
          </a:p>
        </p:txBody>
      </p:sp>
      <p:sp>
        <p:nvSpPr>
          <p:cNvPr id="3" name="内容占位符 2"/>
          <p:cNvSpPr>
            <a:spLocks noGrp="1"/>
          </p:cNvSpPr>
          <p:nvPr>
            <p:ph idx="1"/>
          </p:nvPr>
        </p:nvSpPr>
        <p:spPr/>
        <p:txBody>
          <a:bodyPr/>
          <a:lstStyle/>
          <a:p>
            <a:r>
              <a:rPr lang="zh-CN" altLang="en-US" sz="2800" dirty="0"/>
              <a:t>抽屉原理的一种更一般的表述为</a:t>
            </a:r>
            <a:r>
              <a:rPr lang="zh-CN" altLang="en-US" sz="2800" dirty="0" smtClean="0"/>
              <a:t>：</a:t>
            </a:r>
            <a:endParaRPr lang="en-US" altLang="zh-CN" sz="2800" dirty="0" smtClean="0"/>
          </a:p>
          <a:p>
            <a:r>
              <a:rPr lang="zh-CN" altLang="en-US" sz="2800" dirty="0" smtClean="0"/>
              <a:t>“</a:t>
            </a:r>
            <a:r>
              <a:rPr lang="zh-CN" altLang="en-US" sz="2800" dirty="0"/>
              <a:t>把多于</a:t>
            </a:r>
            <a:r>
              <a:rPr lang="en-US" altLang="zh-CN" sz="2800" dirty="0"/>
              <a:t>kn+1</a:t>
            </a:r>
            <a:r>
              <a:rPr lang="zh-CN" altLang="en-US" sz="2800" dirty="0"/>
              <a:t>个东西任意分放进</a:t>
            </a:r>
            <a:r>
              <a:rPr lang="en-US" altLang="zh-CN" sz="2800" dirty="0"/>
              <a:t>n</a:t>
            </a:r>
            <a:r>
              <a:rPr lang="zh-CN" altLang="en-US" sz="2800" dirty="0"/>
              <a:t>个空抽屉（</a:t>
            </a:r>
            <a:r>
              <a:rPr lang="en-US" altLang="zh-CN" sz="2800" dirty="0"/>
              <a:t>k</a:t>
            </a:r>
            <a:r>
              <a:rPr lang="zh-CN" altLang="en-US" sz="2800" dirty="0"/>
              <a:t>是正整数），那么一定有一个抽屉中放进了至少</a:t>
            </a:r>
            <a:r>
              <a:rPr lang="en-US" altLang="zh-CN" sz="2800" dirty="0"/>
              <a:t>k+1</a:t>
            </a:r>
            <a:r>
              <a:rPr lang="zh-CN" altLang="en-US" sz="2800" dirty="0"/>
              <a:t>个东西。</a:t>
            </a:r>
            <a:r>
              <a:rPr lang="zh-CN" altLang="en-US" sz="2800" dirty="0" smtClean="0"/>
              <a:t>”</a:t>
            </a:r>
            <a:endParaRPr lang="en-US" altLang="zh-CN" sz="2800" dirty="0" smtClean="0"/>
          </a:p>
          <a:p>
            <a:r>
              <a:rPr lang="zh-CN" altLang="en-US" sz="2800" dirty="0"/>
              <a:t>抽屉原理，主要由以下三条所组成：</a:t>
            </a:r>
            <a:endParaRPr lang="zh-CN" altLang="en-US" sz="2800" dirty="0"/>
          </a:p>
          <a:p>
            <a:pPr marL="1071880" indent="0"/>
            <a:r>
              <a:rPr lang="zh-CN" altLang="en-US" sz="2800" dirty="0"/>
              <a:t>原理</a:t>
            </a:r>
            <a:r>
              <a:rPr lang="en-US" altLang="zh-CN" sz="2800" dirty="0"/>
              <a:t>1</a:t>
            </a:r>
            <a:r>
              <a:rPr lang="zh-CN" altLang="en-US" sz="2800" dirty="0"/>
              <a:t>： 把多于</a:t>
            </a:r>
            <a:r>
              <a:rPr lang="en-US" altLang="zh-CN" sz="2800" dirty="0"/>
              <a:t>n+1</a:t>
            </a:r>
            <a:r>
              <a:rPr lang="zh-CN" altLang="en-US" sz="2800" dirty="0"/>
              <a:t>个的物体放到</a:t>
            </a:r>
            <a:r>
              <a:rPr lang="en-US" altLang="zh-CN" sz="2800" dirty="0"/>
              <a:t>n</a:t>
            </a:r>
            <a:r>
              <a:rPr lang="zh-CN" altLang="en-US" sz="2800" dirty="0"/>
              <a:t>个抽屉里，则至少有一个抽屉里的东西不少于两件。</a:t>
            </a:r>
            <a:endParaRPr lang="zh-CN" altLang="en-US" sz="2800" dirty="0"/>
          </a:p>
          <a:p>
            <a:pPr marL="1071880" indent="0"/>
            <a:r>
              <a:rPr lang="zh-CN" altLang="en-US" sz="2800" dirty="0"/>
              <a:t>原理</a:t>
            </a:r>
            <a:r>
              <a:rPr lang="en-US" altLang="zh-CN" sz="2800" dirty="0"/>
              <a:t>2 </a:t>
            </a:r>
            <a:r>
              <a:rPr lang="zh-CN" altLang="en-US" sz="2800" dirty="0"/>
              <a:t>：把多于</a:t>
            </a:r>
            <a:r>
              <a:rPr lang="en-US" altLang="zh-CN" sz="2800" dirty="0"/>
              <a:t>mn(m</a:t>
            </a:r>
            <a:r>
              <a:rPr lang="zh-CN" altLang="en-US" sz="2800" dirty="0"/>
              <a:t>乘</a:t>
            </a:r>
            <a:r>
              <a:rPr lang="en-US" altLang="zh-CN" sz="2800" dirty="0"/>
              <a:t>n)+1</a:t>
            </a:r>
            <a:r>
              <a:rPr lang="zh-CN" altLang="en-US" sz="2800" dirty="0"/>
              <a:t>（</a:t>
            </a:r>
            <a:r>
              <a:rPr lang="en-US" altLang="zh-CN" sz="2800" dirty="0"/>
              <a:t>n</a:t>
            </a:r>
            <a:r>
              <a:rPr lang="zh-CN" altLang="en-US" sz="2800" dirty="0"/>
              <a:t>不为</a:t>
            </a:r>
            <a:r>
              <a:rPr lang="en-US" altLang="zh-CN" sz="2800" dirty="0"/>
              <a:t>0</a:t>
            </a:r>
            <a:r>
              <a:rPr lang="zh-CN" altLang="en-US" sz="2800" dirty="0"/>
              <a:t>）个的物体放到</a:t>
            </a:r>
            <a:r>
              <a:rPr lang="en-US" altLang="zh-CN" sz="2800" dirty="0"/>
              <a:t>n</a:t>
            </a:r>
            <a:r>
              <a:rPr lang="zh-CN" altLang="en-US" sz="2800" dirty="0"/>
              <a:t>个抽屉里，则至少有一个抽屉里有不少于（</a:t>
            </a:r>
            <a:r>
              <a:rPr lang="en-US" altLang="zh-CN" sz="2800" dirty="0"/>
              <a:t>m+1</a:t>
            </a:r>
            <a:r>
              <a:rPr lang="zh-CN" altLang="en-US" sz="2800" dirty="0"/>
              <a:t>）的物体。</a:t>
            </a:r>
            <a:endParaRPr lang="zh-CN" altLang="en-US" sz="2800" dirty="0"/>
          </a:p>
          <a:p>
            <a:pPr marL="1071880" indent="0"/>
            <a:r>
              <a:rPr lang="zh-CN" altLang="en-US" sz="2800" dirty="0"/>
              <a:t>原理</a:t>
            </a:r>
            <a:r>
              <a:rPr lang="en-US" altLang="zh-CN" sz="2800" dirty="0"/>
              <a:t>3 </a:t>
            </a:r>
            <a:r>
              <a:rPr lang="zh-CN" altLang="en-US" sz="2800" dirty="0"/>
              <a:t>：把无穷多件物体放入</a:t>
            </a:r>
            <a:r>
              <a:rPr lang="en-US" altLang="zh-CN" sz="2800" dirty="0"/>
              <a:t>n</a:t>
            </a:r>
            <a:r>
              <a:rPr lang="zh-CN" altLang="en-US" sz="2800" dirty="0"/>
              <a:t>个抽屉，则至少有一个抽屉里有无穷个物体。</a:t>
            </a:r>
            <a:endParaRPr lang="zh-CN" alt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535. </a:t>
            </a:r>
            <a:r>
              <a:rPr lang="zh-CN" altLang="en-US" dirty="0"/>
              <a:t>工程</a:t>
            </a:r>
            <a:r>
              <a:rPr lang="zh-CN" altLang="en-US" dirty="0" smtClean="0"/>
              <a:t>规划</a:t>
            </a:r>
            <a:endParaRPr lang="zh-CN" altLang="en-US" dirty="0"/>
          </a:p>
        </p:txBody>
      </p:sp>
      <p:sp>
        <p:nvSpPr>
          <p:cNvPr id="5" name="文本占位符 4"/>
          <p:cNvSpPr>
            <a:spLocks noGrp="1"/>
          </p:cNvSpPr>
          <p:nvPr>
            <p:ph type="body" idx="1"/>
          </p:nvPr>
        </p:nvSpPr>
        <p:spPr/>
        <p:txBody>
          <a:bodyPr/>
          <a:lstStyle/>
          <a:p>
            <a:r>
              <a:rPr lang="zh-CN" altLang="en-US" dirty="0"/>
              <a:t>差分约束</a:t>
            </a:r>
            <a:r>
              <a:rPr lang="zh-CN" altLang="en-US" dirty="0" smtClean="0"/>
              <a:t>系统及其</a:t>
            </a:r>
            <a:r>
              <a:rPr lang="zh-CN" altLang="en-US" dirty="0"/>
              <a:t>应用</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altLang="zh-CN" dirty="0" smtClean="0">
                <a:ea typeface="宋体" panose="02010600030101010101" pitchFamily="2" charset="-122"/>
              </a:rPr>
              <a:t>【</a:t>
            </a:r>
            <a:r>
              <a:rPr lang="zh-CN" altLang="en-US" dirty="0" smtClean="0">
                <a:ea typeface="宋体" panose="02010600030101010101" pitchFamily="2" charset="-122"/>
              </a:rPr>
              <a:t>问题描述</a:t>
            </a:r>
            <a:r>
              <a:rPr lang="zh-CN" altLang="zh-CN" dirty="0" smtClean="0">
                <a:ea typeface="宋体" panose="02010600030101010101" pitchFamily="2" charset="-122"/>
              </a:rPr>
              <a:t>】</a:t>
            </a:r>
            <a:endParaRPr lang="zh-CN" dirty="0">
              <a:ea typeface="宋体" panose="02010600030101010101" pitchFamily="2" charset="-122"/>
            </a:endParaRPr>
          </a:p>
        </p:txBody>
      </p:sp>
      <p:sp>
        <p:nvSpPr>
          <p:cNvPr id="5123" name="Rectangle 3"/>
          <p:cNvSpPr>
            <a:spLocks noGrp="1" noChangeArrowheads="1"/>
          </p:cNvSpPr>
          <p:nvPr>
            <p:ph idx="1"/>
          </p:nvPr>
        </p:nvSpPr>
        <p:spPr>
          <a:xfrm>
            <a:off x="766916" y="1160206"/>
            <a:ext cx="10766323" cy="4611329"/>
          </a:xfrm>
        </p:spPr>
        <p:txBody>
          <a:bodyPr/>
          <a:lstStyle/>
          <a:p>
            <a:pPr>
              <a:lnSpc>
                <a:spcPct val="115000"/>
              </a:lnSpc>
            </a:pPr>
            <a:r>
              <a:rPr lang="zh-CN" altLang="en-US" sz="2400" dirty="0" smtClean="0">
                <a:ea typeface="宋体" panose="02010600030101010101" pitchFamily="2" charset="-122"/>
              </a:rPr>
              <a:t>造</a:t>
            </a:r>
            <a:r>
              <a:rPr lang="zh-CN" altLang="en-US" sz="2400" dirty="0">
                <a:ea typeface="宋体" panose="02010600030101010101" pitchFamily="2" charset="-122"/>
              </a:rPr>
              <a:t>一幢大楼是一项艰巨的工程，它是由</a:t>
            </a:r>
            <a:r>
              <a:rPr lang="zh-CN" altLang="zh-CN" sz="2400" dirty="0">
                <a:ea typeface="宋体" panose="02010600030101010101" pitchFamily="2" charset="-122"/>
              </a:rPr>
              <a:t>n</a:t>
            </a:r>
            <a:r>
              <a:rPr lang="zh-CN" altLang="en-US" sz="2400" dirty="0">
                <a:ea typeface="宋体" panose="02010600030101010101" pitchFamily="2" charset="-122"/>
              </a:rPr>
              <a:t>个子任务构成的，给它们分别编号</a:t>
            </a:r>
            <a:r>
              <a:rPr lang="zh-CN" altLang="zh-CN" sz="2400" dirty="0">
                <a:ea typeface="宋体" panose="02010600030101010101" pitchFamily="2" charset="-122"/>
              </a:rPr>
              <a:t>1</a:t>
            </a:r>
            <a:r>
              <a:rPr lang="zh-CN" altLang="en-US" sz="2400" dirty="0">
                <a:ea typeface="宋体" panose="02010600030101010101" pitchFamily="2" charset="-122"/>
              </a:rPr>
              <a:t>，</a:t>
            </a:r>
            <a:r>
              <a:rPr lang="zh-CN" altLang="zh-CN" sz="2400" dirty="0">
                <a:ea typeface="宋体" panose="02010600030101010101" pitchFamily="2" charset="-122"/>
              </a:rPr>
              <a:t>2</a:t>
            </a:r>
            <a:r>
              <a:rPr lang="zh-CN" altLang="en-US" sz="2400" dirty="0">
                <a:ea typeface="宋体" panose="02010600030101010101" pitchFamily="2" charset="-122"/>
              </a:rPr>
              <a:t>，</a:t>
            </a:r>
            <a:r>
              <a:rPr lang="zh-CN" altLang="zh-CN" sz="2400" dirty="0">
                <a:ea typeface="宋体" panose="02010600030101010101" pitchFamily="2" charset="-122"/>
              </a:rPr>
              <a:t>…</a:t>
            </a:r>
            <a:r>
              <a:rPr lang="zh-CN" altLang="en-US" sz="2400" dirty="0">
                <a:ea typeface="宋体" panose="02010600030101010101" pitchFamily="2" charset="-122"/>
              </a:rPr>
              <a:t>，</a:t>
            </a:r>
            <a:r>
              <a:rPr lang="zh-CN" altLang="zh-CN" sz="2400" dirty="0">
                <a:ea typeface="宋体" panose="02010600030101010101" pitchFamily="2" charset="-122"/>
              </a:rPr>
              <a:t>n(5≤n≤1000)</a:t>
            </a:r>
            <a:r>
              <a:rPr lang="zh-CN" altLang="en-US" sz="2400" dirty="0">
                <a:ea typeface="宋体" panose="02010600030101010101" pitchFamily="2" charset="-122"/>
              </a:rPr>
              <a:t>。由于对一些任务的起始条件有着严格的限制，所以每个任务的起始时间</a:t>
            </a:r>
            <a:r>
              <a:rPr lang="zh-CN" altLang="zh-CN" sz="2400" dirty="0">
                <a:ea typeface="宋体" panose="02010600030101010101" pitchFamily="2" charset="-122"/>
              </a:rPr>
              <a:t>T1</a:t>
            </a:r>
            <a:r>
              <a:rPr lang="zh-CN" altLang="en-US" sz="2400" dirty="0">
                <a:ea typeface="宋体" panose="02010600030101010101" pitchFamily="2" charset="-122"/>
              </a:rPr>
              <a:t>，</a:t>
            </a:r>
            <a:r>
              <a:rPr lang="zh-CN" altLang="zh-CN" sz="2400" dirty="0">
                <a:ea typeface="宋体" panose="02010600030101010101" pitchFamily="2" charset="-122"/>
              </a:rPr>
              <a:t>T2</a:t>
            </a:r>
            <a:r>
              <a:rPr lang="zh-CN" altLang="en-US" sz="2400" dirty="0">
                <a:ea typeface="宋体" panose="02010600030101010101" pitchFamily="2" charset="-122"/>
              </a:rPr>
              <a:t>，</a:t>
            </a:r>
            <a:r>
              <a:rPr lang="zh-CN" altLang="zh-CN" sz="2400" dirty="0">
                <a:ea typeface="宋体" panose="02010600030101010101" pitchFamily="2" charset="-122"/>
              </a:rPr>
              <a:t>…</a:t>
            </a:r>
            <a:r>
              <a:rPr lang="zh-CN" altLang="en-US" sz="2400" dirty="0">
                <a:ea typeface="宋体" panose="02010600030101010101" pitchFamily="2" charset="-122"/>
              </a:rPr>
              <a:t>，</a:t>
            </a:r>
            <a:r>
              <a:rPr lang="zh-CN" altLang="zh-CN" sz="2400" dirty="0">
                <a:ea typeface="宋体" panose="02010600030101010101" pitchFamily="2" charset="-122"/>
              </a:rPr>
              <a:t>Tn</a:t>
            </a:r>
            <a:r>
              <a:rPr lang="zh-CN" altLang="en-US" sz="2400" dirty="0">
                <a:ea typeface="宋体" panose="02010600030101010101" pitchFamily="2" charset="-122"/>
              </a:rPr>
              <a:t>并不是很容易确定的</a:t>
            </a:r>
            <a:r>
              <a:rPr lang="zh-CN" altLang="zh-CN" sz="2400" dirty="0">
                <a:ea typeface="宋体" panose="02010600030101010101" pitchFamily="2" charset="-122"/>
              </a:rPr>
              <a:t>(</a:t>
            </a:r>
            <a:r>
              <a:rPr lang="zh-CN" altLang="en-US" sz="2400" dirty="0">
                <a:ea typeface="宋体" panose="02010600030101010101" pitchFamily="2" charset="-122"/>
              </a:rPr>
              <a:t>但这些起始时间都是非负整数，因为它们必须在整个工程开始后启动</a:t>
            </a:r>
            <a:r>
              <a:rPr lang="zh-CN" altLang="zh-CN" sz="2400" dirty="0">
                <a:ea typeface="宋体" panose="02010600030101010101" pitchFamily="2" charset="-122"/>
              </a:rPr>
              <a:t>)</a:t>
            </a:r>
            <a:r>
              <a:rPr lang="zh-CN" altLang="en-US" sz="2400" dirty="0">
                <a:ea typeface="宋体" panose="02010600030101010101" pitchFamily="2" charset="-122"/>
              </a:rPr>
              <a:t>。例如：挖掘完成后，紧接着就要打地基；但是混凝土浇筑完成后，却要等待一段时间再去掉模板。</a:t>
            </a:r>
            <a:endParaRPr lang="zh-CN" altLang="en-US" sz="2400" dirty="0">
              <a:ea typeface="宋体" panose="02010600030101010101" pitchFamily="2" charset="-122"/>
            </a:endParaRPr>
          </a:p>
          <a:p>
            <a:pPr>
              <a:lnSpc>
                <a:spcPct val="115000"/>
              </a:lnSpc>
            </a:pPr>
            <a:r>
              <a:rPr lang="zh-CN" altLang="en-US" sz="2400" dirty="0" smtClean="0">
                <a:ea typeface="宋体" panose="02010600030101010101" pitchFamily="2" charset="-122"/>
              </a:rPr>
              <a:t>这种</a:t>
            </a:r>
            <a:r>
              <a:rPr lang="zh-CN" altLang="en-US" sz="2400" dirty="0">
                <a:ea typeface="宋体" panose="02010600030101010101" pitchFamily="2" charset="-122"/>
              </a:rPr>
              <a:t>要求就可以用</a:t>
            </a:r>
            <a:r>
              <a:rPr lang="zh-CN" altLang="zh-CN" sz="2400" dirty="0">
                <a:ea typeface="宋体" panose="02010600030101010101" pitchFamily="2" charset="-122"/>
              </a:rPr>
              <a:t>M(5≤m≤5000)</a:t>
            </a:r>
            <a:r>
              <a:rPr lang="zh-CN" altLang="en-US" sz="2400" dirty="0">
                <a:ea typeface="宋体" panose="02010600030101010101" pitchFamily="2" charset="-122"/>
              </a:rPr>
              <a:t>个不等式表示，不等式形如</a:t>
            </a:r>
            <a:r>
              <a:rPr lang="zh-CN" altLang="zh-CN" sz="2400" dirty="0">
                <a:ea typeface="宋体" panose="02010600030101010101" pitchFamily="2" charset="-122"/>
              </a:rPr>
              <a:t>Ti-Tj≤b</a:t>
            </a:r>
            <a:r>
              <a:rPr lang="zh-CN" altLang="en-US" sz="2400" dirty="0">
                <a:ea typeface="宋体" panose="02010600030101010101" pitchFamily="2" charset="-122"/>
              </a:rPr>
              <a:t>代表</a:t>
            </a:r>
            <a:r>
              <a:rPr lang="zh-CN" altLang="zh-CN" sz="2400" dirty="0">
                <a:ea typeface="宋体" panose="02010600030101010101" pitchFamily="2" charset="-122"/>
              </a:rPr>
              <a:t>i</a:t>
            </a:r>
            <a:r>
              <a:rPr lang="zh-CN" altLang="en-US" sz="2400" dirty="0">
                <a:ea typeface="宋体" panose="02010600030101010101" pitchFamily="2" charset="-122"/>
              </a:rPr>
              <a:t>和</a:t>
            </a:r>
            <a:r>
              <a:rPr lang="zh-CN" altLang="zh-CN" sz="2400" dirty="0">
                <a:ea typeface="宋体" panose="02010600030101010101" pitchFamily="2" charset="-122"/>
              </a:rPr>
              <a:t>j</a:t>
            </a:r>
            <a:r>
              <a:rPr lang="zh-CN" altLang="en-US" sz="2400" dirty="0">
                <a:ea typeface="宋体" panose="02010600030101010101" pitchFamily="2" charset="-122"/>
              </a:rPr>
              <a:t>的起始时间必须满足的条件。每个不等式的右边都是一个常数</a:t>
            </a:r>
            <a:r>
              <a:rPr lang="zh-CN" altLang="zh-CN" sz="2400" dirty="0">
                <a:ea typeface="宋体" panose="02010600030101010101" pitchFamily="2" charset="-122"/>
              </a:rPr>
              <a:t>b</a:t>
            </a:r>
            <a:r>
              <a:rPr lang="zh-CN" altLang="en-US" sz="2400" dirty="0">
                <a:ea typeface="宋体" panose="02010600030101010101" pitchFamily="2" charset="-122"/>
              </a:rPr>
              <a:t>，这些常数可能不相同，但是它们都在区间</a:t>
            </a:r>
            <a:r>
              <a:rPr lang="zh-CN" altLang="zh-CN" sz="2400" dirty="0">
                <a:ea typeface="宋体" panose="02010600030101010101" pitchFamily="2" charset="-122"/>
              </a:rPr>
              <a:t>(-100</a:t>
            </a:r>
            <a:r>
              <a:rPr lang="zh-CN" altLang="en-US" sz="2400" dirty="0">
                <a:ea typeface="宋体" panose="02010600030101010101" pitchFamily="2" charset="-122"/>
              </a:rPr>
              <a:t>，</a:t>
            </a:r>
            <a:r>
              <a:rPr lang="zh-CN" altLang="zh-CN" sz="2400" dirty="0">
                <a:ea typeface="宋体" panose="02010600030101010101" pitchFamily="2" charset="-122"/>
              </a:rPr>
              <a:t>100)</a:t>
            </a:r>
            <a:r>
              <a:rPr lang="zh-CN" altLang="en-US" sz="2400" dirty="0">
                <a:ea typeface="宋体" panose="02010600030101010101" pitchFamily="2" charset="-122"/>
              </a:rPr>
              <a:t>内。</a:t>
            </a:r>
            <a:endParaRPr lang="zh-CN" altLang="en-US" sz="2400" dirty="0">
              <a:ea typeface="宋体" panose="02010600030101010101" pitchFamily="2" charset="-122"/>
            </a:endParaRPr>
          </a:p>
          <a:p>
            <a:pPr>
              <a:lnSpc>
                <a:spcPct val="115000"/>
              </a:lnSpc>
            </a:pPr>
            <a:r>
              <a:rPr lang="zh-CN" altLang="en-US" sz="2400" dirty="0" smtClean="0">
                <a:ea typeface="宋体" panose="02010600030101010101" pitchFamily="2" charset="-122"/>
              </a:rPr>
              <a:t>你</a:t>
            </a:r>
            <a:r>
              <a:rPr lang="zh-CN" altLang="en-US" sz="2400" dirty="0">
                <a:ea typeface="宋体" panose="02010600030101010101" pitchFamily="2" charset="-122"/>
              </a:rPr>
              <a:t>的任务就是写一个程序，给定像上面那样的不等式，找出一种可能的起始时间序列</a:t>
            </a:r>
            <a:r>
              <a:rPr lang="zh-CN" altLang="zh-CN" sz="2400" dirty="0">
                <a:ea typeface="宋体" panose="02010600030101010101" pitchFamily="2" charset="-122"/>
              </a:rPr>
              <a:t>T1</a:t>
            </a:r>
            <a:r>
              <a:rPr lang="zh-CN" altLang="en-US" sz="2400" dirty="0">
                <a:ea typeface="宋体" panose="02010600030101010101" pitchFamily="2" charset="-122"/>
              </a:rPr>
              <a:t>，</a:t>
            </a:r>
            <a:r>
              <a:rPr lang="zh-CN" altLang="zh-CN" sz="2400" dirty="0">
                <a:ea typeface="宋体" panose="02010600030101010101" pitchFamily="2" charset="-122"/>
              </a:rPr>
              <a:t>T2</a:t>
            </a:r>
            <a:r>
              <a:rPr lang="zh-CN" altLang="en-US" sz="2400" dirty="0">
                <a:ea typeface="宋体" panose="02010600030101010101" pitchFamily="2" charset="-122"/>
              </a:rPr>
              <a:t>，</a:t>
            </a:r>
            <a:r>
              <a:rPr lang="zh-CN" altLang="zh-CN" sz="2400" dirty="0">
                <a:ea typeface="宋体" panose="02010600030101010101" pitchFamily="2" charset="-122"/>
              </a:rPr>
              <a:t>…</a:t>
            </a:r>
            <a:r>
              <a:rPr lang="zh-CN" altLang="en-US" sz="2400" dirty="0">
                <a:ea typeface="宋体" panose="02010600030101010101" pitchFamily="2" charset="-122"/>
              </a:rPr>
              <a:t>，</a:t>
            </a:r>
            <a:r>
              <a:rPr lang="zh-CN" altLang="zh-CN" sz="2400" dirty="0">
                <a:ea typeface="宋体" panose="02010600030101010101" pitchFamily="2" charset="-122"/>
              </a:rPr>
              <a:t>Tn</a:t>
            </a:r>
            <a:r>
              <a:rPr lang="zh-CN" altLang="en-US" sz="2400" dirty="0">
                <a:ea typeface="宋体" panose="02010600030101010101" pitchFamily="2" charset="-122"/>
              </a:rPr>
              <a:t>，或者判断问题无解。对于有解的情况，要使最早进行的那个任务和整个工程的起始时间相同，也就是说，</a:t>
            </a:r>
            <a:r>
              <a:rPr lang="zh-CN" altLang="zh-CN" sz="2400" dirty="0">
                <a:ea typeface="宋体" panose="02010600030101010101" pitchFamily="2" charset="-122"/>
              </a:rPr>
              <a:t>T1</a:t>
            </a:r>
            <a:r>
              <a:rPr lang="zh-CN" altLang="en-US" sz="2400" dirty="0">
                <a:ea typeface="宋体" panose="02010600030101010101" pitchFamily="2" charset="-122"/>
              </a:rPr>
              <a:t>，</a:t>
            </a:r>
            <a:r>
              <a:rPr lang="zh-CN" altLang="zh-CN" sz="2400" dirty="0">
                <a:ea typeface="宋体" panose="02010600030101010101" pitchFamily="2" charset="-122"/>
              </a:rPr>
              <a:t>T2</a:t>
            </a:r>
            <a:r>
              <a:rPr lang="zh-CN" altLang="en-US" sz="2400" dirty="0">
                <a:ea typeface="宋体" panose="02010600030101010101" pitchFamily="2" charset="-122"/>
              </a:rPr>
              <a:t>，</a:t>
            </a:r>
            <a:r>
              <a:rPr lang="zh-CN" altLang="zh-CN" sz="2400" dirty="0">
                <a:ea typeface="宋体" panose="02010600030101010101" pitchFamily="2" charset="-122"/>
              </a:rPr>
              <a:t>…</a:t>
            </a:r>
            <a:r>
              <a:rPr lang="zh-CN" altLang="en-US" sz="2400" dirty="0">
                <a:ea typeface="宋体" panose="02010600030101010101" pitchFamily="2" charset="-122"/>
              </a:rPr>
              <a:t>，</a:t>
            </a:r>
            <a:r>
              <a:rPr lang="zh-CN" altLang="zh-CN" sz="2400" dirty="0">
                <a:ea typeface="宋体" panose="02010600030101010101" pitchFamily="2" charset="-122"/>
              </a:rPr>
              <a:t>Tn</a:t>
            </a:r>
            <a:r>
              <a:rPr lang="zh-CN" altLang="en-US" sz="2400" dirty="0">
                <a:ea typeface="宋体" panose="02010600030101010101" pitchFamily="2" charset="-122"/>
              </a:rPr>
              <a:t>中至少有一个为</a:t>
            </a:r>
            <a:r>
              <a:rPr lang="zh-CN" altLang="zh-CN" sz="2400" dirty="0">
                <a:ea typeface="宋体" panose="02010600030101010101" pitchFamily="2" charset="-122"/>
              </a:rPr>
              <a:t>0</a:t>
            </a:r>
            <a:r>
              <a:rPr lang="zh-CN" altLang="en-US" sz="2400" dirty="0">
                <a:ea typeface="宋体" panose="02010600030101010101" pitchFamily="2" charset="-122"/>
              </a:rPr>
              <a:t>。 </a:t>
            </a:r>
            <a:endParaRPr lang="zh-CN" altLang="en-US" sz="2400"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10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noFill/>
        </p:spPr>
        <p:txBody>
          <a:bodyPr/>
          <a:lstStyle/>
          <a:p>
            <a:r>
              <a:rPr lang="zh-CN" altLang="zh-CN" dirty="0" smtClean="0">
                <a:ea typeface="宋体" panose="02010600030101010101" pitchFamily="2" charset="-122"/>
              </a:rPr>
              <a:t>【</a:t>
            </a:r>
            <a:r>
              <a:rPr lang="zh-CN" altLang="en-US" dirty="0" smtClean="0">
                <a:ea typeface="宋体" panose="02010600030101010101" pitchFamily="2" charset="-122"/>
              </a:rPr>
              <a:t>输入输出格式</a:t>
            </a:r>
            <a:r>
              <a:rPr lang="zh-CN" altLang="zh-CN" dirty="0" smtClean="0">
                <a:ea typeface="宋体" panose="02010600030101010101" pitchFamily="2" charset="-122"/>
              </a:rPr>
              <a:t>】</a:t>
            </a:r>
            <a:endParaRPr lang="zh-CN" dirty="0">
              <a:ea typeface="宋体" panose="02010600030101010101" pitchFamily="2" charset="-122"/>
            </a:endParaRPr>
          </a:p>
        </p:txBody>
      </p:sp>
      <p:sp>
        <p:nvSpPr>
          <p:cNvPr id="6146" name="Rectangle 2"/>
          <p:cNvSpPr>
            <a:spLocks noGrp="1" noChangeArrowheads="1"/>
          </p:cNvSpPr>
          <p:nvPr>
            <p:ph idx="1"/>
          </p:nvPr>
        </p:nvSpPr>
        <p:spPr/>
        <p:txBody>
          <a:bodyPr/>
          <a:lstStyle/>
          <a:p>
            <a:pPr>
              <a:lnSpc>
                <a:spcPct val="120000"/>
              </a:lnSpc>
            </a:pPr>
            <a:r>
              <a:rPr lang="zh-CN" altLang="zh-CN" sz="2400" b="1" dirty="0">
                <a:ea typeface="宋体" panose="02010600030101010101" pitchFamily="2" charset="-122"/>
              </a:rPr>
              <a:t>【</a:t>
            </a:r>
            <a:r>
              <a:rPr lang="zh-CN" altLang="en-US" sz="2400" b="1" dirty="0">
                <a:ea typeface="宋体" panose="02010600030101010101" pitchFamily="2" charset="-122"/>
              </a:rPr>
              <a:t>输入</a:t>
            </a:r>
            <a:r>
              <a:rPr lang="zh-CN" altLang="zh-CN" sz="2400" b="1" dirty="0">
                <a:ea typeface="宋体" panose="02010600030101010101" pitchFamily="2" charset="-122"/>
              </a:rPr>
              <a:t>】</a:t>
            </a:r>
            <a:endParaRPr lang="zh-CN" altLang="zh-CN" sz="2400" dirty="0">
              <a:ea typeface="宋体" panose="02010600030101010101" pitchFamily="2" charset="-122"/>
            </a:endParaRPr>
          </a:p>
          <a:p>
            <a:pPr>
              <a:lnSpc>
                <a:spcPct val="120000"/>
              </a:lnSpc>
            </a:pPr>
            <a:r>
              <a:rPr lang="zh-CN" altLang="en-US" sz="2400" dirty="0" smtClean="0">
                <a:ea typeface="宋体" panose="02010600030101010101" pitchFamily="2" charset="-122"/>
              </a:rPr>
              <a:t>第</a:t>
            </a:r>
            <a:r>
              <a:rPr lang="zh-CN" altLang="en-US" sz="2400" dirty="0">
                <a:ea typeface="宋体" panose="02010600030101010101" pitchFamily="2" charset="-122"/>
              </a:rPr>
              <a:t>一行是用空格隔开的两个正整数</a:t>
            </a:r>
            <a:r>
              <a:rPr lang="zh-CN" altLang="zh-CN" sz="2400" dirty="0">
                <a:ea typeface="宋体" panose="02010600030101010101" pitchFamily="2" charset="-122"/>
              </a:rPr>
              <a:t>n</a:t>
            </a:r>
            <a:r>
              <a:rPr lang="zh-CN" altLang="en-US" sz="2400" dirty="0">
                <a:ea typeface="宋体" panose="02010600030101010101" pitchFamily="2" charset="-122"/>
              </a:rPr>
              <a:t>和</a:t>
            </a:r>
            <a:r>
              <a:rPr lang="zh-CN" altLang="zh-CN" sz="2400" dirty="0">
                <a:ea typeface="宋体" panose="02010600030101010101" pitchFamily="2" charset="-122"/>
              </a:rPr>
              <a:t>m</a:t>
            </a:r>
            <a:r>
              <a:rPr lang="zh-CN" altLang="en-US" sz="2400" dirty="0">
                <a:ea typeface="宋体" panose="02010600030101010101" pitchFamily="2" charset="-122"/>
              </a:rPr>
              <a:t>，下面的</a:t>
            </a:r>
            <a:r>
              <a:rPr lang="zh-CN" altLang="zh-CN" sz="2400" dirty="0">
                <a:ea typeface="宋体" panose="02010600030101010101" pitchFamily="2" charset="-122"/>
              </a:rPr>
              <a:t>m</a:t>
            </a:r>
            <a:r>
              <a:rPr lang="zh-CN" altLang="en-US" sz="2400" dirty="0">
                <a:ea typeface="宋体" panose="02010600030101010101" pitchFamily="2" charset="-122"/>
              </a:rPr>
              <a:t>行每行有三个用空格隔开的整数</a:t>
            </a:r>
            <a:r>
              <a:rPr lang="zh-CN" altLang="zh-CN" sz="2400" dirty="0">
                <a:ea typeface="宋体" panose="02010600030101010101" pitchFamily="2" charset="-122"/>
              </a:rPr>
              <a:t>i</a:t>
            </a:r>
            <a:r>
              <a:rPr lang="zh-CN" altLang="en-US" sz="2400" dirty="0">
                <a:ea typeface="宋体" panose="02010600030101010101" pitchFamily="2" charset="-122"/>
              </a:rPr>
              <a:t>，</a:t>
            </a:r>
            <a:r>
              <a:rPr lang="zh-CN" altLang="zh-CN" sz="2400" dirty="0">
                <a:ea typeface="宋体" panose="02010600030101010101" pitchFamily="2" charset="-122"/>
              </a:rPr>
              <a:t>j</a:t>
            </a:r>
            <a:r>
              <a:rPr lang="zh-CN" altLang="en-US" sz="2400" dirty="0">
                <a:ea typeface="宋体" panose="02010600030101010101" pitchFamily="2" charset="-122"/>
              </a:rPr>
              <a:t>，</a:t>
            </a:r>
            <a:r>
              <a:rPr lang="zh-CN" altLang="zh-CN" sz="2400" dirty="0">
                <a:ea typeface="宋体" panose="02010600030101010101" pitchFamily="2" charset="-122"/>
              </a:rPr>
              <a:t>b</a:t>
            </a:r>
            <a:r>
              <a:rPr lang="zh-CN" altLang="en-US" sz="2400" dirty="0">
                <a:ea typeface="宋体" panose="02010600030101010101" pitchFamily="2" charset="-122"/>
              </a:rPr>
              <a:t>对应着不等式</a:t>
            </a:r>
            <a:r>
              <a:rPr lang="zh-CN" altLang="zh-CN" sz="2400" dirty="0">
                <a:ea typeface="宋体" panose="02010600030101010101" pitchFamily="2" charset="-122"/>
              </a:rPr>
              <a:t>Ti-Tj≤b</a:t>
            </a:r>
            <a:r>
              <a:rPr lang="zh-CN" altLang="en-US" sz="2400" dirty="0">
                <a:ea typeface="宋体" panose="02010600030101010101" pitchFamily="2" charset="-122"/>
              </a:rPr>
              <a:t>。</a:t>
            </a:r>
            <a:endParaRPr lang="zh-CN" altLang="en-US" sz="2400" b="1" dirty="0">
              <a:ea typeface="宋体" panose="02010600030101010101" pitchFamily="2" charset="-122"/>
            </a:endParaRPr>
          </a:p>
          <a:p>
            <a:pPr>
              <a:lnSpc>
                <a:spcPct val="120000"/>
              </a:lnSpc>
            </a:pPr>
            <a:r>
              <a:rPr lang="zh-CN" altLang="zh-CN" sz="2400" b="1" dirty="0">
                <a:ea typeface="宋体" panose="02010600030101010101" pitchFamily="2" charset="-122"/>
              </a:rPr>
              <a:t>【</a:t>
            </a:r>
            <a:r>
              <a:rPr lang="zh-CN" altLang="en-US" sz="2400" b="1" dirty="0">
                <a:ea typeface="宋体" panose="02010600030101010101" pitchFamily="2" charset="-122"/>
              </a:rPr>
              <a:t>输出</a:t>
            </a:r>
            <a:r>
              <a:rPr lang="zh-CN" altLang="zh-CN" sz="2400" b="1" dirty="0">
                <a:ea typeface="宋体" panose="02010600030101010101" pitchFamily="2" charset="-122"/>
              </a:rPr>
              <a:t>】</a:t>
            </a:r>
            <a:endParaRPr lang="zh-CN" altLang="zh-CN" sz="2400" dirty="0">
              <a:ea typeface="宋体" panose="02010600030101010101" pitchFamily="2" charset="-122"/>
            </a:endParaRPr>
          </a:p>
          <a:p>
            <a:pPr>
              <a:lnSpc>
                <a:spcPct val="120000"/>
              </a:lnSpc>
            </a:pPr>
            <a:r>
              <a:rPr lang="zh-CN" altLang="en-US" sz="2400" dirty="0" smtClean="0">
                <a:ea typeface="宋体" panose="02010600030101010101" pitchFamily="2" charset="-122"/>
              </a:rPr>
              <a:t>如果</a:t>
            </a:r>
            <a:r>
              <a:rPr lang="zh-CN" altLang="en-US" sz="2400" dirty="0">
                <a:ea typeface="宋体" panose="02010600030101010101" pitchFamily="2" charset="-122"/>
              </a:rPr>
              <a:t>有可行的方案，那么输出</a:t>
            </a:r>
            <a:r>
              <a:rPr lang="zh-CN" altLang="zh-CN" sz="2400" dirty="0">
                <a:ea typeface="宋体" panose="02010600030101010101" pitchFamily="2" charset="-122"/>
              </a:rPr>
              <a:t>N</a:t>
            </a:r>
            <a:r>
              <a:rPr lang="zh-CN" altLang="en-US" sz="2400" dirty="0">
                <a:ea typeface="宋体" panose="02010600030101010101" pitchFamily="2" charset="-122"/>
              </a:rPr>
              <a:t>行，每行都有一个非负整数且至少有一个为</a:t>
            </a:r>
            <a:r>
              <a:rPr lang="zh-CN" altLang="zh-CN" sz="2400" dirty="0">
                <a:ea typeface="宋体" panose="02010600030101010101" pitchFamily="2" charset="-122"/>
              </a:rPr>
              <a:t>0</a:t>
            </a:r>
            <a:r>
              <a:rPr lang="zh-CN" altLang="en-US" sz="2400" dirty="0">
                <a:ea typeface="宋体" panose="02010600030101010101" pitchFamily="2" charset="-122"/>
              </a:rPr>
              <a:t>，按顺序表示每个任务的起始时间。如果没有可行的方案，就输出信息“</a:t>
            </a:r>
            <a:r>
              <a:rPr lang="zh-CN" altLang="zh-CN" sz="2400" dirty="0">
                <a:ea typeface="宋体" panose="02010600030101010101" pitchFamily="2" charset="-122"/>
              </a:rPr>
              <a:t>NO SOLUTION”</a:t>
            </a:r>
            <a:r>
              <a:rPr lang="zh-CN" altLang="en-US" sz="2400" dirty="0">
                <a:ea typeface="宋体" panose="02010600030101010101" pitchFamily="2" charset="-122"/>
              </a:rPr>
              <a:t>。</a:t>
            </a:r>
            <a:endParaRPr lang="zh-CN" altLang="en-US" sz="2400"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736805" y="1180019"/>
            <a:ext cx="4103688" cy="4724400"/>
          </a:xfrm>
        </p:spPr>
        <p:txBody>
          <a:bodyPr/>
          <a:lstStyle/>
          <a:p>
            <a:pPr>
              <a:lnSpc>
                <a:spcPct val="120000"/>
              </a:lnSpc>
              <a:spcBef>
                <a:spcPct val="0"/>
              </a:spcBef>
            </a:pPr>
            <a:r>
              <a:rPr lang="zh-CN" altLang="zh-CN" sz="2000" b="1" dirty="0" smtClean="0">
                <a:ea typeface="宋体" panose="02010600030101010101" pitchFamily="2" charset="-122"/>
              </a:rPr>
              <a:t>【</a:t>
            </a:r>
            <a:r>
              <a:rPr lang="zh-CN" altLang="en-US" sz="2000" b="1" dirty="0" smtClean="0">
                <a:ea typeface="宋体" panose="02010600030101010101" pitchFamily="2" charset="-122"/>
              </a:rPr>
              <a:t>样例</a:t>
            </a:r>
            <a:r>
              <a:rPr lang="zh-CN" altLang="zh-CN" sz="2000" b="1" dirty="0" smtClean="0">
                <a:ea typeface="宋体" panose="02010600030101010101" pitchFamily="2" charset="-122"/>
              </a:rPr>
              <a:t>1】</a:t>
            </a:r>
            <a:endParaRPr lang="zh-CN" altLang="zh-CN" sz="2000" dirty="0" smtClean="0">
              <a:ea typeface="宋体" panose="02010600030101010101" pitchFamily="2" charset="-122"/>
            </a:endParaRPr>
          </a:p>
          <a:p>
            <a:pPr>
              <a:lnSpc>
                <a:spcPct val="120000"/>
              </a:lnSpc>
              <a:spcBef>
                <a:spcPct val="0"/>
              </a:spcBef>
            </a:pPr>
            <a:r>
              <a:rPr lang="zh-CN" altLang="zh-CN" sz="2000" dirty="0">
                <a:ea typeface="宋体" panose="02010600030101010101" pitchFamily="2" charset="-122"/>
              </a:rPr>
              <a:t>	work.in		work.out</a:t>
            </a:r>
            <a:endParaRPr lang="zh-CN" altLang="zh-CN" sz="2000" dirty="0">
              <a:ea typeface="宋体" panose="02010600030101010101" pitchFamily="2" charset="-122"/>
            </a:endParaRPr>
          </a:p>
          <a:p>
            <a:pPr>
              <a:lnSpc>
                <a:spcPct val="120000"/>
              </a:lnSpc>
              <a:spcBef>
                <a:spcPct val="0"/>
              </a:spcBef>
            </a:pPr>
            <a:r>
              <a:rPr lang="zh-CN" altLang="zh-CN" sz="2000" dirty="0">
                <a:ea typeface="宋体" panose="02010600030101010101" pitchFamily="2" charset="-122"/>
              </a:rPr>
              <a:t>	5 8		0</a:t>
            </a:r>
            <a:endParaRPr lang="zh-CN" altLang="zh-CN" sz="2000" dirty="0">
              <a:ea typeface="宋体" panose="02010600030101010101" pitchFamily="2" charset="-122"/>
            </a:endParaRPr>
          </a:p>
          <a:p>
            <a:pPr>
              <a:lnSpc>
                <a:spcPct val="120000"/>
              </a:lnSpc>
              <a:spcBef>
                <a:spcPct val="0"/>
              </a:spcBef>
            </a:pPr>
            <a:r>
              <a:rPr lang="zh-CN" altLang="zh-CN" sz="2000" dirty="0">
                <a:ea typeface="宋体" panose="02010600030101010101" pitchFamily="2" charset="-122"/>
              </a:rPr>
              <a:t>	1 2 0		2</a:t>
            </a:r>
            <a:endParaRPr lang="zh-CN" altLang="zh-CN" sz="2000" dirty="0">
              <a:ea typeface="宋体" panose="02010600030101010101" pitchFamily="2" charset="-122"/>
            </a:endParaRPr>
          </a:p>
          <a:p>
            <a:pPr>
              <a:lnSpc>
                <a:spcPct val="120000"/>
              </a:lnSpc>
              <a:spcBef>
                <a:spcPct val="0"/>
              </a:spcBef>
            </a:pPr>
            <a:r>
              <a:rPr lang="zh-CN" altLang="zh-CN" sz="2000" dirty="0">
                <a:ea typeface="宋体" panose="02010600030101010101" pitchFamily="2" charset="-122"/>
              </a:rPr>
              <a:t>	1 5 –1		5</a:t>
            </a:r>
            <a:endParaRPr lang="zh-CN" altLang="zh-CN" sz="2000" dirty="0">
              <a:ea typeface="宋体" panose="02010600030101010101" pitchFamily="2" charset="-122"/>
            </a:endParaRPr>
          </a:p>
          <a:p>
            <a:pPr>
              <a:lnSpc>
                <a:spcPct val="120000"/>
              </a:lnSpc>
              <a:spcBef>
                <a:spcPct val="0"/>
              </a:spcBef>
            </a:pPr>
            <a:r>
              <a:rPr lang="zh-CN" altLang="zh-CN" sz="2000" dirty="0">
                <a:ea typeface="宋体" panose="02010600030101010101" pitchFamily="2" charset="-122"/>
              </a:rPr>
              <a:t>	2 5 1		4</a:t>
            </a:r>
            <a:endParaRPr lang="zh-CN" altLang="zh-CN" sz="2000" dirty="0">
              <a:ea typeface="宋体" panose="02010600030101010101" pitchFamily="2" charset="-122"/>
            </a:endParaRPr>
          </a:p>
          <a:p>
            <a:pPr>
              <a:lnSpc>
                <a:spcPct val="120000"/>
              </a:lnSpc>
              <a:spcBef>
                <a:spcPct val="0"/>
              </a:spcBef>
            </a:pPr>
            <a:r>
              <a:rPr lang="zh-CN" altLang="zh-CN" sz="2000" dirty="0">
                <a:ea typeface="宋体" panose="02010600030101010101" pitchFamily="2" charset="-122"/>
              </a:rPr>
              <a:t>	3 1 5		1</a:t>
            </a:r>
            <a:endParaRPr lang="zh-CN" altLang="zh-CN" sz="2000" dirty="0">
              <a:ea typeface="宋体" panose="02010600030101010101" pitchFamily="2" charset="-122"/>
            </a:endParaRPr>
          </a:p>
          <a:p>
            <a:pPr>
              <a:lnSpc>
                <a:spcPct val="120000"/>
              </a:lnSpc>
              <a:spcBef>
                <a:spcPct val="0"/>
              </a:spcBef>
            </a:pPr>
            <a:r>
              <a:rPr lang="zh-CN" altLang="zh-CN" sz="2000" dirty="0">
                <a:ea typeface="宋体" panose="02010600030101010101" pitchFamily="2" charset="-122"/>
              </a:rPr>
              <a:t>	4 1 4</a:t>
            </a:r>
            <a:endParaRPr lang="zh-CN" altLang="zh-CN" sz="2000" dirty="0">
              <a:ea typeface="宋体" panose="02010600030101010101" pitchFamily="2" charset="-122"/>
            </a:endParaRPr>
          </a:p>
          <a:p>
            <a:pPr>
              <a:lnSpc>
                <a:spcPct val="120000"/>
              </a:lnSpc>
              <a:spcBef>
                <a:spcPct val="0"/>
              </a:spcBef>
            </a:pPr>
            <a:r>
              <a:rPr lang="zh-CN" altLang="zh-CN" sz="2000" dirty="0">
                <a:ea typeface="宋体" panose="02010600030101010101" pitchFamily="2" charset="-122"/>
              </a:rPr>
              <a:t>	4 3 –1</a:t>
            </a:r>
            <a:endParaRPr lang="zh-CN" altLang="zh-CN" sz="2000" dirty="0">
              <a:ea typeface="宋体" panose="02010600030101010101" pitchFamily="2" charset="-122"/>
            </a:endParaRPr>
          </a:p>
          <a:p>
            <a:pPr>
              <a:lnSpc>
                <a:spcPct val="120000"/>
              </a:lnSpc>
              <a:spcBef>
                <a:spcPct val="0"/>
              </a:spcBef>
            </a:pPr>
            <a:r>
              <a:rPr lang="zh-CN" altLang="zh-CN" sz="2000" dirty="0">
                <a:ea typeface="宋体" panose="02010600030101010101" pitchFamily="2" charset="-122"/>
              </a:rPr>
              <a:t>	5 3 –1</a:t>
            </a:r>
            <a:endParaRPr lang="zh-CN" altLang="zh-CN" sz="2000" dirty="0">
              <a:ea typeface="宋体" panose="02010600030101010101" pitchFamily="2" charset="-122"/>
            </a:endParaRPr>
          </a:p>
          <a:p>
            <a:pPr>
              <a:lnSpc>
                <a:spcPct val="120000"/>
              </a:lnSpc>
              <a:spcBef>
                <a:spcPct val="0"/>
              </a:spcBef>
            </a:pPr>
            <a:r>
              <a:rPr lang="zh-CN" altLang="zh-CN" sz="2000" dirty="0">
                <a:ea typeface="宋体" panose="02010600030101010101" pitchFamily="2" charset="-122"/>
              </a:rPr>
              <a:t>	5 4 –3</a:t>
            </a:r>
            <a:endParaRPr lang="zh-CN" altLang="zh-CN" sz="2000" dirty="0">
              <a:ea typeface="宋体" panose="02010600030101010101" pitchFamily="2" charset="-122"/>
            </a:endParaRPr>
          </a:p>
        </p:txBody>
      </p:sp>
      <p:sp>
        <p:nvSpPr>
          <p:cNvPr id="7171" name="Rectangle 3"/>
          <p:cNvSpPr>
            <a:spLocks noChangeArrowheads="1"/>
          </p:cNvSpPr>
          <p:nvPr/>
        </p:nvSpPr>
        <p:spPr bwMode="auto">
          <a:xfrm>
            <a:off x="442452" y="206476"/>
            <a:ext cx="9790573" cy="936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400">
                <a:latin typeface="Arial" panose="020B0604020202020204" pitchFamily="34" charset="0"/>
              </a:defRPr>
            </a:lvl1pPr>
            <a:lvl2pPr algn="l">
              <a:defRPr sz="4400">
                <a:latin typeface="Arial" panose="020B0604020202020204" pitchFamily="34" charset="0"/>
              </a:defRPr>
            </a:lvl2pPr>
            <a:lvl3pPr algn="l">
              <a:defRPr sz="4400">
                <a:latin typeface="Arial" panose="020B0604020202020204" pitchFamily="34" charset="0"/>
              </a:defRPr>
            </a:lvl3pPr>
            <a:lvl4pPr algn="l">
              <a:defRPr sz="4400">
                <a:latin typeface="Arial" panose="020B0604020202020204" pitchFamily="34" charset="0"/>
              </a:defRPr>
            </a:lvl4pPr>
            <a:lvl5pPr algn="l">
              <a:defRPr sz="4400">
                <a:latin typeface="Arial" panose="020B0604020202020204" pitchFamily="34" charset="0"/>
              </a:defRPr>
            </a:lvl5pPr>
            <a:lvl6pPr marL="457200" fontAlgn="base">
              <a:spcBef>
                <a:spcPct val="0"/>
              </a:spcBef>
              <a:spcAft>
                <a:spcPct val="0"/>
              </a:spcAft>
              <a:defRPr sz="4400">
                <a:latin typeface="Arial" panose="020B0604020202020204" pitchFamily="34" charset="0"/>
              </a:defRPr>
            </a:lvl6pPr>
            <a:lvl7pPr marL="914400" fontAlgn="base">
              <a:spcBef>
                <a:spcPct val="0"/>
              </a:spcBef>
              <a:spcAft>
                <a:spcPct val="0"/>
              </a:spcAft>
              <a:defRPr sz="4400">
                <a:latin typeface="Arial" panose="020B0604020202020204" pitchFamily="34" charset="0"/>
              </a:defRPr>
            </a:lvl7pPr>
            <a:lvl8pPr marL="1371600" fontAlgn="base">
              <a:spcBef>
                <a:spcPct val="0"/>
              </a:spcBef>
              <a:spcAft>
                <a:spcPct val="0"/>
              </a:spcAft>
              <a:defRPr sz="4400">
                <a:latin typeface="Arial" panose="020B0604020202020204" pitchFamily="34" charset="0"/>
              </a:defRPr>
            </a:lvl8pPr>
            <a:lvl9pPr marL="1828800" fontAlgn="base">
              <a:spcBef>
                <a:spcPct val="0"/>
              </a:spcBef>
              <a:spcAft>
                <a:spcPct val="0"/>
              </a:spcAft>
              <a:defRPr sz="4400">
                <a:latin typeface="Arial" panose="020B0604020202020204" pitchFamily="34" charset="0"/>
              </a:defRPr>
            </a:lvl9pPr>
          </a:lstStyle>
          <a:p>
            <a:pPr>
              <a:lnSpc>
                <a:spcPct val="120000"/>
              </a:lnSpc>
              <a:spcBef>
                <a:spcPct val="0"/>
              </a:spcBef>
            </a:pPr>
            <a:r>
              <a:rPr lang="zh-CN" altLang="zh-CN" b="1" dirty="0" smtClean="0">
                <a:ea typeface="宋体" panose="02010600030101010101" pitchFamily="2" charset="-122"/>
              </a:rPr>
              <a:t>【</a:t>
            </a:r>
            <a:r>
              <a:rPr lang="zh-CN" altLang="en-US" b="1" dirty="0" smtClean="0">
                <a:ea typeface="宋体" panose="02010600030101010101" pitchFamily="2" charset="-122"/>
              </a:rPr>
              <a:t>样例输入输出</a:t>
            </a:r>
            <a:r>
              <a:rPr lang="zh-CN" altLang="zh-CN" b="1" dirty="0" smtClean="0">
                <a:ea typeface="宋体" panose="02010600030101010101" pitchFamily="2" charset="-122"/>
              </a:rPr>
              <a:t>1】</a:t>
            </a:r>
            <a:endParaRPr lang="zh-CN" altLang="zh-CN" dirty="0">
              <a:ea typeface="宋体" panose="02010600030101010101" pitchFamily="2" charset="-122"/>
            </a:endParaRPr>
          </a:p>
        </p:txBody>
      </p:sp>
      <p:sp>
        <p:nvSpPr>
          <p:cNvPr id="7172" name="Rectangle 4"/>
          <p:cNvSpPr>
            <a:spLocks noChangeArrowheads="1"/>
          </p:cNvSpPr>
          <p:nvPr/>
        </p:nvSpPr>
        <p:spPr bwMode="auto">
          <a:xfrm>
            <a:off x="5174073" y="1180019"/>
            <a:ext cx="352942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lnSpc>
                <a:spcPct val="120000"/>
              </a:lnSpc>
            </a:pPr>
            <a:r>
              <a:rPr lang="zh-CN" altLang="zh-CN" sz="2000" b="1" dirty="0"/>
              <a:t>【</a:t>
            </a:r>
            <a:r>
              <a:rPr lang="zh-CN" altLang="en-US" sz="2000" b="1" dirty="0"/>
              <a:t>样例</a:t>
            </a:r>
            <a:r>
              <a:rPr lang="zh-CN" altLang="zh-CN" sz="2000" b="1" dirty="0"/>
              <a:t>2】</a:t>
            </a:r>
            <a:endParaRPr lang="zh-CN" altLang="zh-CN" sz="2000" dirty="0"/>
          </a:p>
          <a:p>
            <a:pPr algn="l">
              <a:lnSpc>
                <a:spcPct val="120000"/>
              </a:lnSpc>
            </a:pPr>
            <a:r>
              <a:rPr lang="zh-CN" altLang="zh-CN" sz="2000" dirty="0"/>
              <a:t>work.in		work.out</a:t>
            </a:r>
            <a:endParaRPr lang="zh-CN" altLang="zh-CN" sz="2000" dirty="0"/>
          </a:p>
          <a:p>
            <a:pPr algn="l">
              <a:lnSpc>
                <a:spcPct val="120000"/>
              </a:lnSpc>
            </a:pPr>
            <a:r>
              <a:rPr lang="zh-CN" altLang="zh-CN" sz="2000" dirty="0"/>
              <a:t>5 5		NO SOLUTION</a:t>
            </a:r>
            <a:endParaRPr lang="zh-CN" altLang="zh-CN" sz="2000" dirty="0"/>
          </a:p>
          <a:p>
            <a:pPr algn="l">
              <a:lnSpc>
                <a:spcPct val="120000"/>
              </a:lnSpc>
            </a:pPr>
            <a:r>
              <a:rPr lang="zh-CN" altLang="zh-CN" sz="2000" dirty="0"/>
              <a:t>1 2 –3</a:t>
            </a:r>
            <a:endParaRPr lang="zh-CN" altLang="zh-CN" sz="2000" dirty="0"/>
          </a:p>
          <a:p>
            <a:pPr algn="l">
              <a:lnSpc>
                <a:spcPct val="120000"/>
              </a:lnSpc>
            </a:pPr>
            <a:r>
              <a:rPr lang="zh-CN" altLang="zh-CN" sz="2000" dirty="0"/>
              <a:t>1 5 –1</a:t>
            </a:r>
            <a:endParaRPr lang="zh-CN" altLang="zh-CN" sz="2000" dirty="0"/>
          </a:p>
          <a:p>
            <a:pPr algn="l">
              <a:lnSpc>
                <a:spcPct val="120000"/>
              </a:lnSpc>
            </a:pPr>
            <a:r>
              <a:rPr lang="zh-CN" altLang="zh-CN" sz="2000" dirty="0"/>
              <a:t>2 5 –1</a:t>
            </a:r>
            <a:endParaRPr lang="zh-CN" altLang="zh-CN" sz="2000" dirty="0"/>
          </a:p>
          <a:p>
            <a:pPr algn="l">
              <a:lnSpc>
                <a:spcPct val="120000"/>
              </a:lnSpc>
            </a:pPr>
            <a:r>
              <a:rPr lang="zh-CN" altLang="zh-CN" sz="2000" dirty="0"/>
              <a:t>5 1 –5</a:t>
            </a:r>
            <a:endParaRPr lang="zh-CN" altLang="zh-CN" sz="2000" dirty="0"/>
          </a:p>
          <a:p>
            <a:pPr algn="l">
              <a:lnSpc>
                <a:spcPct val="120000"/>
              </a:lnSpc>
            </a:pPr>
            <a:r>
              <a:rPr lang="zh-CN" altLang="zh-CN" sz="2000" dirty="0"/>
              <a:t>4 1 4</a:t>
            </a:r>
            <a:endParaRPr lang="zh-CN" altLang="zh-CN" sz="2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zh-CN" altLang="en-US" dirty="0" smtClean="0">
                <a:ea typeface="宋体" panose="02010600030101010101" pitchFamily="2" charset="-122"/>
              </a:rPr>
              <a:t>问题描述</a:t>
            </a:r>
            <a:endParaRPr lang="zh-CN" dirty="0">
              <a:ea typeface="宋体" panose="02010600030101010101" pitchFamily="2" charset="-122"/>
            </a:endParaRPr>
          </a:p>
        </p:txBody>
      </p:sp>
      <p:sp>
        <p:nvSpPr>
          <p:cNvPr id="21507" name="Rectangle 3"/>
          <p:cNvSpPr>
            <a:spLocks noGrp="1" noChangeArrowheads="1"/>
          </p:cNvSpPr>
          <p:nvPr>
            <p:ph idx="1"/>
          </p:nvPr>
        </p:nvSpPr>
        <p:spPr/>
        <p:txBody>
          <a:bodyPr/>
          <a:lstStyle/>
          <a:p>
            <a:pPr>
              <a:lnSpc>
                <a:spcPct val="115000"/>
              </a:lnSpc>
            </a:pPr>
            <a:r>
              <a:rPr lang="zh-CN" altLang="en-US" sz="2800" dirty="0">
                <a:ea typeface="宋体" panose="02010600030101010101" pitchFamily="2" charset="-122"/>
              </a:rPr>
              <a:t>有</a:t>
            </a:r>
            <a:r>
              <a:rPr lang="zh-CN" altLang="en-US" sz="2800" dirty="0" smtClean="0">
                <a:ea typeface="宋体" panose="02010600030101010101" pitchFamily="2" charset="-122"/>
              </a:rPr>
              <a:t>一个元素个数为</a:t>
            </a:r>
            <a:r>
              <a:rPr lang="en-US" altLang="zh-CN" sz="2800" dirty="0" smtClean="0">
                <a:ea typeface="宋体" panose="02010600030101010101" pitchFamily="2" charset="-122"/>
              </a:rPr>
              <a:t>n</a:t>
            </a:r>
            <a:r>
              <a:rPr lang="zh-CN" altLang="en-US" sz="2800" dirty="0" smtClean="0">
                <a:ea typeface="宋体" panose="02010600030101010101" pitchFamily="2" charset="-122"/>
              </a:rPr>
              <a:t>的序列</a:t>
            </a:r>
            <a:r>
              <a:rPr lang="zh-CN" altLang="en-US" sz="2800" dirty="0">
                <a:ea typeface="宋体" panose="02010600030101010101" pitchFamily="2" charset="-122"/>
              </a:rPr>
              <a:t>，</a:t>
            </a:r>
            <a:r>
              <a:rPr lang="zh-CN" altLang="en-US" sz="2800" dirty="0" smtClean="0">
                <a:ea typeface="宋体" panose="02010600030101010101" pitchFamily="2" charset="-122"/>
              </a:rPr>
              <a:t>用</a:t>
            </a:r>
            <a:r>
              <a:rPr lang="en-US" altLang="zh-CN" sz="2800" dirty="0" smtClean="0">
                <a:ea typeface="宋体" panose="02010600030101010101" pitchFamily="2" charset="-122"/>
              </a:rPr>
              <a:t>m</a:t>
            </a:r>
            <a:r>
              <a:rPr lang="zh-CN" altLang="en-US" sz="2800" dirty="0" smtClean="0">
                <a:ea typeface="宋体" panose="02010600030101010101" pitchFamily="2" charset="-122"/>
              </a:rPr>
              <a:t>个</a:t>
            </a:r>
            <a:r>
              <a:rPr lang="zh-CN" altLang="en-US" sz="2800" dirty="0">
                <a:ea typeface="宋体" panose="02010600030101010101" pitchFamily="2" charset="-122"/>
              </a:rPr>
              <a:t>整数</a:t>
            </a:r>
            <a:r>
              <a:rPr lang="zh-CN" altLang="en-US" sz="2800" dirty="0" smtClean="0">
                <a:ea typeface="宋体" panose="02010600030101010101" pitchFamily="2" charset="-122"/>
              </a:rPr>
              <a:t>组合</a:t>
            </a:r>
            <a:r>
              <a:rPr lang="en-US" altLang="zh-CN" sz="2800" dirty="0" smtClean="0">
                <a:ea typeface="宋体" panose="02010600030101010101" pitchFamily="2" charset="-122"/>
              </a:rPr>
              <a:t>(x</a:t>
            </a:r>
            <a:r>
              <a:rPr lang="zh-CN" altLang="zh-CN" sz="2800" baseline="-25000" dirty="0" smtClean="0">
                <a:ea typeface="宋体" panose="02010600030101010101" pitchFamily="2" charset="-122"/>
              </a:rPr>
              <a:t>i</a:t>
            </a:r>
            <a:r>
              <a:rPr lang="zh-CN" altLang="zh-CN" sz="2800" dirty="0" smtClean="0">
                <a:ea typeface="宋体" panose="02010600030101010101" pitchFamily="2" charset="-122"/>
              </a:rPr>
              <a:t>,</a:t>
            </a:r>
            <a:r>
              <a:rPr lang="en-US" altLang="zh-CN" sz="2800" dirty="0" err="1" smtClean="0">
                <a:ea typeface="宋体" panose="02010600030101010101" pitchFamily="2" charset="-122"/>
              </a:rPr>
              <a:t>x</a:t>
            </a:r>
            <a:r>
              <a:rPr lang="en-US" altLang="zh-CN" sz="2800" baseline="-25000" dirty="0" err="1" smtClean="0">
                <a:ea typeface="宋体" panose="02010600030101010101" pitchFamily="2" charset="-122"/>
              </a:rPr>
              <a:t>j</a:t>
            </a:r>
            <a:r>
              <a:rPr lang="zh-CN" altLang="zh-CN" sz="2800" dirty="0" smtClean="0">
                <a:ea typeface="宋体" panose="02010600030101010101" pitchFamily="2" charset="-122"/>
              </a:rPr>
              <a:t>,</a:t>
            </a:r>
            <a:r>
              <a:rPr lang="en-US" altLang="zh-CN" sz="2800" dirty="0" err="1" smtClean="0">
                <a:ea typeface="宋体" panose="02010600030101010101" pitchFamily="2" charset="-122"/>
              </a:rPr>
              <a:t>b</a:t>
            </a:r>
            <a:r>
              <a:rPr lang="en-US" altLang="zh-CN" sz="2800" baseline="-25000" dirty="0" err="1" smtClean="0">
                <a:ea typeface="宋体" panose="02010600030101010101" pitchFamily="2" charset="-122"/>
              </a:rPr>
              <a:t>k</a:t>
            </a:r>
            <a:r>
              <a:rPr lang="en-US" altLang="zh-CN" sz="2800" dirty="0" smtClean="0">
                <a:ea typeface="宋体" panose="02010600030101010101" pitchFamily="2" charset="-122"/>
              </a:rPr>
              <a:t>)</a:t>
            </a:r>
            <a:r>
              <a:rPr lang="zh-CN" altLang="en-US" sz="2800" dirty="0" smtClean="0">
                <a:ea typeface="宋体" panose="02010600030101010101" pitchFamily="2" charset="-122"/>
              </a:rPr>
              <a:t>来</a:t>
            </a:r>
            <a:r>
              <a:rPr lang="zh-CN" altLang="en-US" sz="2800" dirty="0">
                <a:ea typeface="宋体" panose="02010600030101010101" pitchFamily="2" charset="-122"/>
              </a:rPr>
              <a:t>描述</a:t>
            </a:r>
            <a:r>
              <a:rPr lang="zh-CN" altLang="en-US" sz="2800" dirty="0" smtClean="0">
                <a:ea typeface="宋体" panose="02010600030101010101" pitchFamily="2" charset="-122"/>
              </a:rPr>
              <a:t>它</a:t>
            </a:r>
            <a:endParaRPr lang="en-US" altLang="zh-CN" sz="2800" dirty="0" smtClean="0">
              <a:ea typeface="宋体" panose="02010600030101010101" pitchFamily="2" charset="-122"/>
            </a:endParaRPr>
          </a:p>
          <a:p>
            <a:pPr marL="457200" lvl="1" indent="0">
              <a:lnSpc>
                <a:spcPct val="115000"/>
              </a:lnSpc>
              <a:buNone/>
            </a:pPr>
            <a:r>
              <a:rPr lang="en-US" altLang="zh-CN" sz="2400" dirty="0" smtClean="0">
                <a:ea typeface="宋体" panose="02010600030101010101" pitchFamily="2" charset="-122"/>
              </a:rPr>
              <a:t>(x</a:t>
            </a:r>
            <a:r>
              <a:rPr lang="zh-CN" altLang="zh-CN" sz="2800" baseline="-25000" dirty="0">
                <a:ea typeface="宋体" panose="02010600030101010101" pitchFamily="2" charset="-122"/>
                <a:cs typeface="+mn-cs"/>
              </a:rPr>
              <a:t>i</a:t>
            </a:r>
            <a:r>
              <a:rPr lang="zh-CN" altLang="zh-CN" sz="2400" dirty="0" smtClean="0">
                <a:ea typeface="宋体" panose="02010600030101010101" pitchFamily="2" charset="-122"/>
              </a:rPr>
              <a:t>,</a:t>
            </a:r>
            <a:r>
              <a:rPr lang="en-US" altLang="zh-CN" sz="2400" dirty="0" err="1" smtClean="0">
                <a:ea typeface="宋体" panose="02010600030101010101" pitchFamily="2" charset="-122"/>
              </a:rPr>
              <a:t>x</a:t>
            </a:r>
            <a:r>
              <a:rPr lang="en-US" altLang="zh-CN" sz="2800" baseline="-25000" dirty="0" err="1" smtClean="0">
                <a:ea typeface="宋体" panose="02010600030101010101" pitchFamily="2" charset="-122"/>
                <a:cs typeface="+mn-cs"/>
              </a:rPr>
              <a:t>j</a:t>
            </a:r>
            <a:r>
              <a:rPr lang="zh-CN" altLang="zh-CN" sz="2400" dirty="0" smtClean="0">
                <a:ea typeface="宋体" panose="02010600030101010101" pitchFamily="2" charset="-122"/>
              </a:rPr>
              <a:t>,</a:t>
            </a:r>
            <a:r>
              <a:rPr lang="en-US" altLang="zh-CN" sz="2400" dirty="0" err="1" smtClean="0">
                <a:ea typeface="宋体" panose="02010600030101010101" pitchFamily="2" charset="-122"/>
              </a:rPr>
              <a:t>b</a:t>
            </a:r>
            <a:r>
              <a:rPr lang="en-US" altLang="zh-CN" sz="2800" baseline="-25000" dirty="0" err="1" smtClean="0">
                <a:ea typeface="宋体" panose="02010600030101010101" pitchFamily="2" charset="-122"/>
                <a:cs typeface="+mn-cs"/>
              </a:rPr>
              <a:t>k</a:t>
            </a:r>
            <a:r>
              <a:rPr lang="en-US" altLang="zh-CN" sz="2400" dirty="0" smtClean="0">
                <a:ea typeface="宋体" panose="02010600030101010101" pitchFamily="2" charset="-122"/>
              </a:rPr>
              <a:t>)</a:t>
            </a:r>
            <a:r>
              <a:rPr lang="zh-CN" altLang="en-US" sz="2400" dirty="0" smtClean="0">
                <a:ea typeface="宋体" panose="02010600030101010101" pitchFamily="2" charset="-122"/>
              </a:rPr>
              <a:t>是对数列中元素的一种约束关系</a:t>
            </a:r>
            <a:endParaRPr lang="en-US" altLang="zh-CN" sz="2400" dirty="0" smtClean="0">
              <a:ea typeface="宋体" panose="02010600030101010101" pitchFamily="2" charset="-122"/>
            </a:endParaRPr>
          </a:p>
          <a:p>
            <a:pPr marL="457200" lvl="1" indent="0">
              <a:lnSpc>
                <a:spcPct val="115000"/>
              </a:lnSpc>
              <a:buNone/>
            </a:pPr>
            <a:r>
              <a:rPr lang="en-US" altLang="zh-CN" sz="2400" dirty="0" smtClean="0">
                <a:ea typeface="宋体" panose="02010600030101010101" pitchFamily="2" charset="-122"/>
              </a:rPr>
              <a:t>             x</a:t>
            </a:r>
            <a:r>
              <a:rPr lang="en-US" altLang="zh-CN" sz="2800" baseline="-25000" dirty="0" smtClean="0">
                <a:ea typeface="宋体" panose="02010600030101010101" pitchFamily="2" charset="-122"/>
                <a:cs typeface="+mn-cs"/>
              </a:rPr>
              <a:t>i</a:t>
            </a:r>
            <a:r>
              <a:rPr lang="en-US" altLang="zh-CN" sz="2400" dirty="0" smtClean="0">
                <a:ea typeface="宋体" panose="02010600030101010101" pitchFamily="2" charset="-122"/>
              </a:rPr>
              <a:t>-</a:t>
            </a:r>
            <a:r>
              <a:rPr lang="en-US" altLang="zh-CN" sz="2400" dirty="0" err="1" smtClean="0">
                <a:ea typeface="宋体" panose="02010600030101010101" pitchFamily="2" charset="-122"/>
              </a:rPr>
              <a:t>x</a:t>
            </a:r>
            <a:r>
              <a:rPr lang="en-US" altLang="zh-CN" sz="2800" baseline="-25000" dirty="0" err="1" smtClean="0">
                <a:ea typeface="宋体" panose="02010600030101010101" pitchFamily="2" charset="-122"/>
                <a:cs typeface="+mn-cs"/>
              </a:rPr>
              <a:t>j</a:t>
            </a:r>
            <a:r>
              <a:rPr lang="en-US" altLang="zh-CN" sz="2400" dirty="0" smtClean="0">
                <a:ea typeface="宋体" panose="02010600030101010101" pitchFamily="2" charset="-122"/>
              </a:rPr>
              <a:t>&lt;=</a:t>
            </a:r>
            <a:r>
              <a:rPr lang="en-US" altLang="zh-CN" sz="2400" dirty="0" err="1" smtClean="0">
                <a:ea typeface="宋体" panose="02010600030101010101" pitchFamily="2" charset="-122"/>
              </a:rPr>
              <a:t>b</a:t>
            </a:r>
            <a:r>
              <a:rPr lang="en-US" altLang="zh-CN" sz="2800" baseline="-25000" dirty="0" err="1" smtClean="0">
                <a:ea typeface="宋体" panose="02010600030101010101" pitchFamily="2" charset="-122"/>
                <a:cs typeface="+mn-cs"/>
              </a:rPr>
              <a:t>k</a:t>
            </a:r>
            <a:r>
              <a:rPr lang="en-US" altLang="zh-CN" sz="2400" dirty="0" smtClean="0">
                <a:ea typeface="宋体" panose="02010600030101010101" pitchFamily="2" charset="-122"/>
              </a:rPr>
              <a:t>  </a:t>
            </a:r>
            <a:r>
              <a:rPr lang="zh-CN" altLang="en-US" sz="2400" dirty="0" smtClean="0">
                <a:ea typeface="宋体" panose="02010600030101010101" pitchFamily="2" charset="-122"/>
              </a:rPr>
              <a:t>表示</a:t>
            </a:r>
            <a:r>
              <a:rPr lang="en-US" altLang="zh-CN" sz="2400" dirty="0" smtClean="0">
                <a:ea typeface="宋体" panose="02010600030101010101" pitchFamily="2" charset="-122"/>
              </a:rPr>
              <a:t>x</a:t>
            </a:r>
            <a:r>
              <a:rPr lang="en-US" altLang="zh-CN" sz="2800" baseline="-25000" dirty="0" smtClean="0">
                <a:ea typeface="宋体" panose="02010600030101010101" pitchFamily="2" charset="-122"/>
                <a:cs typeface="+mn-cs"/>
              </a:rPr>
              <a:t>i</a:t>
            </a:r>
            <a:r>
              <a:rPr lang="zh-CN" altLang="en-US" sz="2400" dirty="0" smtClean="0">
                <a:ea typeface="宋体" panose="02010600030101010101" pitchFamily="2" charset="-122"/>
              </a:rPr>
              <a:t>最多比</a:t>
            </a:r>
            <a:r>
              <a:rPr lang="en-US" altLang="zh-CN" sz="2400" dirty="0" err="1" smtClean="0">
                <a:ea typeface="宋体" panose="02010600030101010101" pitchFamily="2" charset="-122"/>
              </a:rPr>
              <a:t>x</a:t>
            </a:r>
            <a:r>
              <a:rPr lang="en-US" altLang="zh-CN" sz="2800" baseline="-25000" dirty="0" err="1" smtClean="0">
                <a:ea typeface="宋体" panose="02010600030101010101" pitchFamily="2" charset="-122"/>
                <a:cs typeface="+mn-cs"/>
              </a:rPr>
              <a:t>j</a:t>
            </a:r>
            <a:r>
              <a:rPr lang="zh-CN" altLang="en-US" sz="2400" dirty="0" smtClean="0">
                <a:ea typeface="宋体" panose="02010600030101010101" pitchFamily="2" charset="-122"/>
              </a:rPr>
              <a:t>大</a:t>
            </a:r>
            <a:r>
              <a:rPr lang="en-US" altLang="zh-CN" sz="2400" dirty="0" err="1" smtClean="0">
                <a:ea typeface="宋体" panose="02010600030101010101" pitchFamily="2" charset="-122"/>
              </a:rPr>
              <a:t>b</a:t>
            </a:r>
            <a:r>
              <a:rPr lang="en-US" altLang="zh-CN" sz="2800" baseline="-25000" dirty="0" err="1" smtClean="0">
                <a:ea typeface="宋体" panose="02010600030101010101" pitchFamily="2" charset="-122"/>
                <a:cs typeface="+mn-cs"/>
              </a:rPr>
              <a:t>k</a:t>
            </a:r>
            <a:endParaRPr lang="en-US" altLang="zh-CN" sz="2800" baseline="-25000" dirty="0">
              <a:ea typeface="宋体" panose="02010600030101010101" pitchFamily="2" charset="-122"/>
              <a:cs typeface="+mn-cs"/>
            </a:endParaRPr>
          </a:p>
          <a:p>
            <a:pPr marL="457200" lvl="1" indent="0">
              <a:lnSpc>
                <a:spcPct val="115000"/>
              </a:lnSpc>
              <a:buNone/>
            </a:pPr>
            <a:r>
              <a:rPr lang="zh-CN" altLang="en-US" sz="2400" dirty="0" smtClean="0">
                <a:ea typeface="宋体" panose="02010600030101010101" pitchFamily="2" charset="-122"/>
              </a:rPr>
              <a:t>在</a:t>
            </a:r>
            <a:r>
              <a:rPr lang="zh-CN" altLang="en-US" sz="2400" dirty="0">
                <a:ea typeface="宋体" panose="02010600030101010101" pitchFamily="2" charset="-122"/>
              </a:rPr>
              <a:t>该序列中处于</a:t>
            </a:r>
            <a:r>
              <a:rPr lang="zh-CN" altLang="zh-CN" sz="2400" dirty="0">
                <a:ea typeface="宋体" panose="02010600030101010101" pitchFamily="2" charset="-122"/>
              </a:rPr>
              <a:t>[a</a:t>
            </a:r>
            <a:r>
              <a:rPr lang="zh-CN" altLang="zh-CN" sz="2800" baseline="-25000" dirty="0">
                <a:ea typeface="宋体" panose="02010600030101010101" pitchFamily="2" charset="-122"/>
                <a:cs typeface="+mn-cs"/>
              </a:rPr>
              <a:t>i</a:t>
            </a:r>
            <a:r>
              <a:rPr lang="zh-CN" altLang="zh-CN" sz="2400" dirty="0">
                <a:ea typeface="宋体" panose="02010600030101010101" pitchFamily="2" charset="-122"/>
              </a:rPr>
              <a:t>,b</a:t>
            </a:r>
            <a:r>
              <a:rPr lang="zh-CN" altLang="zh-CN" sz="2800" baseline="-25000" dirty="0">
                <a:ea typeface="宋体" panose="02010600030101010101" pitchFamily="2" charset="-122"/>
                <a:cs typeface="+mn-cs"/>
              </a:rPr>
              <a:t>i</a:t>
            </a:r>
            <a:r>
              <a:rPr lang="zh-CN" altLang="zh-CN" sz="2400" dirty="0">
                <a:ea typeface="宋体" panose="02010600030101010101" pitchFamily="2" charset="-122"/>
              </a:rPr>
              <a:t>]</a:t>
            </a:r>
            <a:r>
              <a:rPr lang="zh-CN" altLang="en-US" sz="2400" dirty="0" smtClean="0">
                <a:ea typeface="宋体" panose="02010600030101010101" pitchFamily="2" charset="-122"/>
              </a:rPr>
              <a:t>这个闭区间</a:t>
            </a:r>
            <a:r>
              <a:rPr lang="zh-CN" altLang="en-US" sz="2400" dirty="0">
                <a:ea typeface="宋体" panose="02010600030101010101" pitchFamily="2" charset="-122"/>
              </a:rPr>
              <a:t>的整数至少有</a:t>
            </a:r>
            <a:r>
              <a:rPr lang="zh-CN" altLang="zh-CN" sz="2400" dirty="0">
                <a:ea typeface="宋体" panose="02010600030101010101" pitchFamily="2" charset="-122"/>
              </a:rPr>
              <a:t>c</a:t>
            </a:r>
            <a:r>
              <a:rPr lang="zh-CN" altLang="zh-CN" sz="2800" baseline="-25000" dirty="0">
                <a:ea typeface="宋体" panose="02010600030101010101" pitchFamily="2" charset="-122"/>
                <a:cs typeface="+mn-cs"/>
              </a:rPr>
              <a:t>i</a:t>
            </a:r>
            <a:r>
              <a:rPr lang="zh-CN" altLang="zh-CN" sz="2400" dirty="0">
                <a:ea typeface="宋体" panose="02010600030101010101" pitchFamily="2" charset="-122"/>
              </a:rPr>
              <a:t> </a:t>
            </a:r>
            <a:r>
              <a:rPr lang="zh-CN" altLang="en-US" sz="2400" dirty="0">
                <a:ea typeface="宋体" panose="02010600030101010101" pitchFamily="2" charset="-122"/>
              </a:rPr>
              <a:t>个</a:t>
            </a:r>
            <a:r>
              <a:rPr lang="zh-CN" altLang="en-US" sz="2400" dirty="0" smtClean="0">
                <a:ea typeface="宋体" panose="02010600030101010101" pitchFamily="2" charset="-122"/>
              </a:rPr>
              <a:t>。</a:t>
            </a:r>
            <a:endParaRPr lang="en-US" altLang="zh-CN" sz="2400" dirty="0" smtClean="0">
              <a:ea typeface="宋体" panose="02010600030101010101" pitchFamily="2" charset="-122"/>
            </a:endParaRPr>
          </a:p>
          <a:p>
            <a:pPr>
              <a:lnSpc>
                <a:spcPct val="115000"/>
              </a:lnSpc>
            </a:pPr>
            <a:r>
              <a:rPr lang="zh-CN" altLang="en-US" sz="2800" dirty="0" smtClean="0">
                <a:ea typeface="宋体" panose="02010600030101010101" pitchFamily="2" charset="-122"/>
              </a:rPr>
              <a:t>如果</a:t>
            </a:r>
            <a:r>
              <a:rPr lang="zh-CN" altLang="en-US" sz="2800" dirty="0">
                <a:ea typeface="宋体" panose="02010600030101010101" pitchFamily="2" charset="-122"/>
              </a:rPr>
              <a:t>存在这样的序列，找出一种可能的起始</a:t>
            </a:r>
            <a:r>
              <a:rPr lang="zh-CN" altLang="en-US" sz="2800" dirty="0" smtClean="0">
                <a:ea typeface="宋体" panose="02010600030101010101" pitchFamily="2" charset="-122"/>
              </a:rPr>
              <a:t>时间序列</a:t>
            </a:r>
            <a:r>
              <a:rPr lang="en-US" altLang="zh-CN" sz="2800" dirty="0" smtClean="0">
                <a:ea typeface="宋体" panose="02010600030101010101" pitchFamily="2" charset="-122"/>
              </a:rPr>
              <a:t>x</a:t>
            </a:r>
            <a:r>
              <a:rPr lang="en-US" altLang="zh-CN" sz="2800" baseline="-25000" dirty="0">
                <a:ea typeface="宋体" panose="02010600030101010101" pitchFamily="2" charset="-122"/>
              </a:rPr>
              <a:t>1</a:t>
            </a:r>
            <a:r>
              <a:rPr lang="zh-CN" altLang="en-US" sz="2800" dirty="0" smtClean="0">
                <a:ea typeface="宋体" panose="02010600030101010101" pitchFamily="2" charset="-122"/>
              </a:rPr>
              <a:t>，</a:t>
            </a:r>
            <a:r>
              <a:rPr lang="en-US" altLang="zh-CN" sz="2800" dirty="0" smtClean="0">
                <a:ea typeface="宋体" panose="02010600030101010101" pitchFamily="2" charset="-122"/>
              </a:rPr>
              <a:t>x</a:t>
            </a:r>
            <a:r>
              <a:rPr lang="en-US" altLang="zh-CN" sz="2800" baseline="-25000" dirty="0">
                <a:ea typeface="宋体" panose="02010600030101010101" pitchFamily="2" charset="-122"/>
              </a:rPr>
              <a:t>2</a:t>
            </a:r>
            <a:r>
              <a:rPr lang="zh-CN" altLang="en-US" sz="2800" dirty="0">
                <a:ea typeface="宋体" panose="02010600030101010101" pitchFamily="2" charset="-122"/>
              </a:rPr>
              <a:t>，</a:t>
            </a:r>
            <a:r>
              <a:rPr lang="en-US" altLang="zh-CN" sz="2800" dirty="0">
                <a:ea typeface="宋体" panose="02010600030101010101" pitchFamily="2" charset="-122"/>
              </a:rPr>
              <a:t>…</a:t>
            </a:r>
            <a:r>
              <a:rPr lang="zh-CN" altLang="en-US" sz="2800" dirty="0" smtClean="0">
                <a:ea typeface="宋体" panose="02010600030101010101" pitchFamily="2" charset="-122"/>
              </a:rPr>
              <a:t>，</a:t>
            </a:r>
            <a:r>
              <a:rPr lang="en-US" altLang="zh-CN" sz="2800" dirty="0" err="1" smtClean="0">
                <a:ea typeface="宋体" panose="02010600030101010101" pitchFamily="2" charset="-122"/>
              </a:rPr>
              <a:t>x</a:t>
            </a:r>
            <a:r>
              <a:rPr lang="en-US" altLang="zh-CN" sz="2800" baseline="-25000" dirty="0" err="1">
                <a:ea typeface="宋体" panose="02010600030101010101" pitchFamily="2" charset="-122"/>
              </a:rPr>
              <a:t>n</a:t>
            </a:r>
            <a:r>
              <a:rPr lang="zh-CN" altLang="en-US" sz="2800" dirty="0">
                <a:ea typeface="宋体" panose="02010600030101010101" pitchFamily="2" charset="-122"/>
              </a:rPr>
              <a:t>，或者判断问题无解</a:t>
            </a:r>
            <a:r>
              <a:rPr lang="zh-CN" altLang="en-US" sz="2800" dirty="0" smtClean="0">
                <a:ea typeface="宋体" panose="02010600030101010101" pitchFamily="2" charset="-122"/>
              </a:rPr>
              <a:t>。</a:t>
            </a:r>
            <a:endParaRPr lang="en-US" altLang="zh-CN" sz="2800" dirty="0" smtClean="0">
              <a:ea typeface="宋体" panose="02010600030101010101" pitchFamily="2" charset="-122"/>
            </a:endParaRPr>
          </a:p>
          <a:p>
            <a:pPr>
              <a:lnSpc>
                <a:spcPct val="115000"/>
              </a:lnSpc>
            </a:pPr>
            <a:r>
              <a:rPr lang="zh-CN" altLang="en-US" sz="2800" dirty="0" smtClean="0">
                <a:ea typeface="宋体" panose="02010600030101010101" pitchFamily="2" charset="-122"/>
              </a:rPr>
              <a:t>如果</a:t>
            </a:r>
            <a:r>
              <a:rPr lang="zh-CN" altLang="en-US" sz="2800" dirty="0">
                <a:ea typeface="宋体" panose="02010600030101010101" pitchFamily="2" charset="-122"/>
              </a:rPr>
              <a:t>不存在则</a:t>
            </a:r>
            <a:r>
              <a:rPr lang="zh-CN" altLang="en-US" sz="2800" dirty="0" smtClean="0">
                <a:ea typeface="宋体" panose="02010600030101010101" pitchFamily="2" charset="-122"/>
              </a:rPr>
              <a:t>输出</a:t>
            </a:r>
            <a:r>
              <a:rPr lang="zh-CN" altLang="en-US" sz="2800" dirty="0">
                <a:ea typeface="宋体" panose="02010600030101010101" pitchFamily="2" charset="-122"/>
              </a:rPr>
              <a:t>“</a:t>
            </a:r>
            <a:r>
              <a:rPr lang="en-US" altLang="zh-CN" sz="2800" dirty="0" smtClean="0"/>
              <a:t>NO </a:t>
            </a:r>
            <a:r>
              <a:rPr lang="en-US" altLang="zh-CN" sz="2800" dirty="0"/>
              <a:t>SOLUTION </a:t>
            </a:r>
            <a:r>
              <a:rPr lang="zh-CN" altLang="en-US" sz="2800" dirty="0" smtClean="0"/>
              <a:t>”</a:t>
            </a:r>
            <a:r>
              <a:rPr lang="zh-CN" altLang="en-US" sz="2800" dirty="0" smtClean="0">
                <a:ea typeface="宋体" panose="02010600030101010101" pitchFamily="2" charset="-122"/>
              </a:rPr>
              <a:t>。</a:t>
            </a:r>
            <a:endParaRPr lang="zh-CN" altLang="en-US" sz="2800"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zh-CN" altLang="en-US" sz="3200" dirty="0" smtClean="0"/>
              <a:t>建模</a:t>
            </a:r>
            <a:r>
              <a:rPr lang="en-US" altLang="zh-CN" sz="3200" dirty="0" smtClean="0"/>
              <a:t>_</a:t>
            </a:r>
            <a:r>
              <a:rPr lang="zh-CN" altLang="en-US" sz="3200" dirty="0" smtClean="0"/>
              <a:t>差分</a:t>
            </a:r>
            <a:r>
              <a:rPr lang="zh-CN" altLang="en-US" sz="3200" dirty="0"/>
              <a:t>约束系统问题的模型</a:t>
            </a:r>
            <a:endParaRPr lang="zh-CN" altLang="en-US" sz="3200" dirty="0"/>
          </a:p>
        </p:txBody>
      </p:sp>
      <mc:AlternateContent xmlns:mc="http://schemas.openxmlformats.org/markup-compatibility/2006">
        <mc:Choice xmlns:a14="http://schemas.microsoft.com/office/drawing/2010/main" Requires="a14">
          <p:sp>
            <p:nvSpPr>
              <p:cNvPr id="8195" name="Rectangle 3"/>
              <p:cNvSpPr>
                <a:spLocks noGrp="1" noChangeArrowheads="1"/>
              </p:cNvSpPr>
              <p:nvPr>
                <p:ph idx="1"/>
              </p:nvPr>
            </p:nvSpPr>
            <p:spPr>
              <a:xfrm>
                <a:off x="609599" y="1196752"/>
                <a:ext cx="7875639" cy="5361364"/>
              </a:xfrm>
            </p:spPr>
            <p:txBody>
              <a:bodyPr/>
              <a:lstStyle/>
              <a:p>
                <a:pPr>
                  <a:lnSpc>
                    <a:spcPct val="120000"/>
                  </a:lnSpc>
                  <a:spcBef>
                    <a:spcPct val="0"/>
                  </a:spcBef>
                </a:pPr>
                <a:r>
                  <a:rPr lang="zh-CN" altLang="en-US" sz="2800" dirty="0" smtClean="0">
                    <a:ea typeface="宋体" panose="02010600030101010101" pitchFamily="2" charset="-122"/>
                  </a:rPr>
                  <a:t>像这样一类问题：给定一组不等式，</a:t>
                </a:r>
                <a:r>
                  <a:rPr lang="zh-CN" altLang="zh-CN" sz="2800" dirty="0">
                    <a:ea typeface="宋体" panose="02010600030101010101" pitchFamily="2" charset="-122"/>
                  </a:rPr>
                  <a:t>x[i]-x[j</a:t>
                </a:r>
                <a:r>
                  <a:rPr lang="zh-CN" altLang="zh-CN" sz="2800" dirty="0" smtClean="0">
                    <a:ea typeface="宋体" panose="02010600030101010101" pitchFamily="2" charset="-122"/>
                  </a:rPr>
                  <a:t>]&lt;=</a:t>
                </a:r>
                <a:r>
                  <a:rPr lang="en-US" altLang="zh-CN" sz="2800" dirty="0" smtClean="0">
                    <a:ea typeface="宋体" panose="02010600030101010101" pitchFamily="2" charset="-122"/>
                  </a:rPr>
                  <a:t>b</a:t>
                </a:r>
                <a:r>
                  <a:rPr lang="zh-CN" altLang="zh-CN" sz="2800" dirty="0" smtClean="0">
                    <a:ea typeface="宋体" panose="02010600030101010101" pitchFamily="2" charset="-122"/>
                  </a:rPr>
                  <a:t>[</a:t>
                </a:r>
                <a:r>
                  <a:rPr lang="zh-CN" altLang="zh-CN" sz="2800" dirty="0">
                    <a:ea typeface="宋体" panose="02010600030101010101" pitchFamily="2" charset="-122"/>
                  </a:rPr>
                  <a:t>k](</a:t>
                </a:r>
                <a:r>
                  <a:rPr lang="zh-CN" altLang="en-US" sz="2800" dirty="0">
                    <a:ea typeface="宋体" panose="02010600030101010101" pitchFamily="2" charset="-122"/>
                  </a:rPr>
                  <a:t>或</a:t>
                </a:r>
                <a:r>
                  <a:rPr lang="zh-CN" altLang="zh-CN" sz="2800" dirty="0">
                    <a:ea typeface="宋体" panose="02010600030101010101" pitchFamily="2" charset="-122"/>
                  </a:rPr>
                  <a:t>x[i]-x[j</a:t>
                </a:r>
                <a:r>
                  <a:rPr lang="zh-CN" altLang="zh-CN" sz="2800" dirty="0" smtClean="0">
                    <a:ea typeface="宋体" panose="02010600030101010101" pitchFamily="2" charset="-122"/>
                  </a:rPr>
                  <a:t>]&gt;=</a:t>
                </a:r>
                <a:r>
                  <a:rPr lang="en-US" altLang="zh-CN" sz="2800" dirty="0" smtClean="0">
                    <a:ea typeface="宋体" panose="02010600030101010101" pitchFamily="2" charset="-122"/>
                  </a:rPr>
                  <a:t>b</a:t>
                </a:r>
                <a:r>
                  <a:rPr lang="zh-CN" altLang="zh-CN" sz="2800" dirty="0" smtClean="0">
                    <a:ea typeface="宋体" panose="02010600030101010101" pitchFamily="2" charset="-122"/>
                  </a:rPr>
                  <a:t>[</a:t>
                </a:r>
                <a:r>
                  <a:rPr lang="zh-CN" altLang="zh-CN" sz="2800" dirty="0">
                    <a:ea typeface="宋体" panose="02010600030101010101" pitchFamily="2" charset="-122"/>
                  </a:rPr>
                  <a:t>k])</a:t>
                </a:r>
                <a:r>
                  <a:rPr lang="zh-CN" altLang="en-US" sz="2800" dirty="0">
                    <a:ea typeface="宋体" panose="02010600030101010101" pitchFamily="2" charset="-122"/>
                  </a:rPr>
                  <a:t>，需要求出满足所有不等式的一组解（</a:t>
                </a:r>
                <a:r>
                  <a:rPr lang="zh-CN" altLang="zh-CN" sz="2800" dirty="0">
                    <a:ea typeface="宋体" panose="02010600030101010101" pitchFamily="2" charset="-122"/>
                  </a:rPr>
                  <a:t>x[1],x[2],……x[n]</a:t>
                </a:r>
                <a:r>
                  <a:rPr lang="zh-CN" altLang="en-US" sz="2800" dirty="0" smtClean="0">
                    <a:ea typeface="宋体" panose="02010600030101010101" pitchFamily="2" charset="-122"/>
                  </a:rPr>
                  <a:t>）</a:t>
                </a:r>
                <a:endParaRPr lang="en-US" altLang="zh-CN" sz="2800" dirty="0" smtClean="0">
                  <a:ea typeface="宋体" panose="02010600030101010101" pitchFamily="2" charset="-122"/>
                </a:endParaRPr>
              </a:p>
              <a:p>
                <a:pPr>
                  <a:lnSpc>
                    <a:spcPct val="120000"/>
                  </a:lnSpc>
                  <a:spcBef>
                    <a:spcPct val="0"/>
                  </a:spcBef>
                </a:pPr>
                <a:r>
                  <a:rPr lang="zh-CN" altLang="en-US" sz="2800" dirty="0" smtClean="0">
                    <a:ea typeface="宋体" panose="02010600030101010101" pitchFamily="2" charset="-122"/>
                  </a:rPr>
                  <a:t>这</a:t>
                </a:r>
                <a:r>
                  <a:rPr lang="zh-CN" altLang="en-US" sz="2800" dirty="0">
                    <a:ea typeface="宋体" panose="02010600030101010101" pitchFamily="2" charset="-122"/>
                  </a:rPr>
                  <a:t>类问题通常由</a:t>
                </a:r>
                <a:r>
                  <a:rPr lang="zh-CN" altLang="zh-CN" sz="2800" dirty="0">
                    <a:ea typeface="宋体" panose="02010600030101010101" pitchFamily="2" charset="-122"/>
                  </a:rPr>
                  <a:t>n</a:t>
                </a:r>
                <a:r>
                  <a:rPr lang="zh-CN" altLang="en-US" sz="2800" dirty="0">
                    <a:ea typeface="宋体" panose="02010600030101010101" pitchFamily="2" charset="-122"/>
                  </a:rPr>
                  <a:t>个变量和</a:t>
                </a:r>
                <a:r>
                  <a:rPr lang="zh-CN" altLang="zh-CN" sz="2800" dirty="0">
                    <a:ea typeface="宋体" panose="02010600030101010101" pitchFamily="2" charset="-122"/>
                  </a:rPr>
                  <a:t>m</a:t>
                </a:r>
                <a:r>
                  <a:rPr lang="zh-CN" altLang="en-US" sz="2800" dirty="0">
                    <a:ea typeface="宋体" panose="02010600030101010101" pitchFamily="2" charset="-122"/>
                  </a:rPr>
                  <a:t>个约束条件组成，且每个约束条件有如下</a:t>
                </a:r>
                <a:r>
                  <a:rPr lang="zh-CN" altLang="en-US" sz="2800" dirty="0" smtClean="0">
                    <a:ea typeface="宋体" panose="02010600030101010101" pitchFamily="2" charset="-122"/>
                  </a:rPr>
                  <a:t>形式</a:t>
                </a:r>
                <a:endParaRPr lang="en-US" altLang="zh-CN" sz="2800" dirty="0" smtClean="0">
                  <a:ea typeface="宋体" panose="02010600030101010101" pitchFamily="2" charset="-122"/>
                </a:endParaRPr>
              </a:p>
              <a:p>
                <a:pPr marL="0" indent="0" algn="ctr">
                  <a:lnSpc>
                    <a:spcPct val="120000"/>
                  </a:lnSpc>
                  <a:spcBef>
                    <a:spcPct val="0"/>
                  </a:spcBef>
                  <a:buNone/>
                </a:pPr>
                <a14:m>
                  <m:oMath xmlns:m="http://schemas.openxmlformats.org/officeDocument/2006/math">
                    <m:sSub>
                      <m:sSubPr>
                        <m:ctrlPr>
                          <a:rPr lang="en-US" altLang="zh-CN" sz="2800" b="0" i="1" smtClean="0">
                            <a:latin typeface="Cambria Math" panose="02040503050406030204" pitchFamily="18" charset="0"/>
                            <a:ea typeface="宋体" panose="02010600030101010101" pitchFamily="2" charset="-122"/>
                          </a:rPr>
                        </m:ctrlPr>
                      </m:sSubPr>
                      <m:e>
                        <m:r>
                          <a:rPr lang="en-US" altLang="zh-CN" sz="2800" i="1">
                            <a:latin typeface="Cambria Math" panose="02040503050406030204" pitchFamily="18" charset="0"/>
                            <a:ea typeface="宋体" panose="02010600030101010101" pitchFamily="2" charset="-122"/>
                          </a:rPr>
                          <m:t>𝑥</m:t>
                        </m:r>
                      </m:e>
                      <m:sub>
                        <m:r>
                          <a:rPr lang="en-US" altLang="zh-CN" sz="2800" b="0" i="1" smtClean="0">
                            <a:latin typeface="Cambria Math" panose="02040503050406030204" pitchFamily="18" charset="0"/>
                            <a:ea typeface="宋体" panose="02010600030101010101" pitchFamily="2" charset="-122"/>
                          </a:rPr>
                          <m:t>𝑖</m:t>
                        </m:r>
                      </m:sub>
                    </m:sSub>
                    <m:r>
                      <a:rPr lang="en-US" altLang="zh-CN" sz="2800" b="0" i="1" smtClean="0">
                        <a:latin typeface="Cambria Math" panose="02040503050406030204" pitchFamily="18" charset="0"/>
                        <a:ea typeface="宋体" panose="02010600030101010101" pitchFamily="2" charset="-122"/>
                      </a:rPr>
                      <m:t>−</m:t>
                    </m:r>
                    <m:sSub>
                      <m:sSubPr>
                        <m:ctrlPr>
                          <a:rPr lang="en-US" altLang="zh-CN" sz="2800" i="1">
                            <a:latin typeface="Cambria Math" panose="02040503050406030204" pitchFamily="18" charset="0"/>
                            <a:ea typeface="宋体" panose="02010600030101010101" pitchFamily="2" charset="-122"/>
                          </a:rPr>
                        </m:ctrlPr>
                      </m:sSubPr>
                      <m:e>
                        <m:r>
                          <a:rPr lang="en-US" altLang="zh-CN" sz="2800" i="1">
                            <a:latin typeface="Cambria Math" panose="02040503050406030204" pitchFamily="18" charset="0"/>
                            <a:ea typeface="宋体" panose="02010600030101010101" pitchFamily="2" charset="-122"/>
                          </a:rPr>
                          <m:t>𝑥</m:t>
                        </m:r>
                      </m:e>
                      <m:sub>
                        <m:r>
                          <a:rPr lang="en-US" altLang="zh-CN" sz="2800" b="0" i="1" smtClean="0">
                            <a:latin typeface="Cambria Math" panose="02040503050406030204" pitchFamily="18" charset="0"/>
                            <a:ea typeface="宋体" panose="02010600030101010101" pitchFamily="2" charset="-122"/>
                          </a:rPr>
                          <m:t>𝑗</m:t>
                        </m:r>
                      </m:sub>
                    </m:sSub>
                    <m:r>
                      <a:rPr lang="en-US" altLang="zh-CN" sz="2800" b="0" i="1" smtClean="0">
                        <a:latin typeface="Cambria Math" panose="02040503050406030204" pitchFamily="18" charset="0"/>
                        <a:ea typeface="Cambria Math" panose="02040503050406030204" pitchFamily="18" charset="0"/>
                      </a:rPr>
                      <m:t>≤</m:t>
                    </m:r>
                    <m:sSub>
                      <m:sSubPr>
                        <m:ctrlPr>
                          <a:rPr lang="en-US" altLang="zh-CN" sz="2800" i="1">
                            <a:latin typeface="Cambria Math" panose="02040503050406030204" pitchFamily="18" charset="0"/>
                            <a:ea typeface="宋体" panose="02010600030101010101" pitchFamily="2" charset="-122"/>
                          </a:rPr>
                        </m:ctrlPr>
                      </m:sSubPr>
                      <m:e>
                        <m:r>
                          <a:rPr lang="en-US" altLang="zh-CN" sz="2800" b="0" i="1" smtClean="0">
                            <a:latin typeface="Cambria Math" panose="02040503050406030204" pitchFamily="18" charset="0"/>
                            <a:ea typeface="宋体" panose="02010600030101010101" pitchFamily="2" charset="-122"/>
                          </a:rPr>
                          <m:t>𝑏</m:t>
                        </m:r>
                      </m:e>
                      <m:sub>
                        <m:r>
                          <a:rPr lang="en-US" altLang="zh-CN" sz="2800" b="0" i="1" smtClean="0">
                            <a:latin typeface="Cambria Math" panose="02040503050406030204" pitchFamily="18" charset="0"/>
                            <a:ea typeface="宋体" panose="02010600030101010101" pitchFamily="2" charset="-122"/>
                          </a:rPr>
                          <m:t>𝑘</m:t>
                        </m:r>
                      </m:sub>
                    </m:sSub>
                  </m:oMath>
                </a14:m>
                <a:r>
                  <a:rPr lang="zh-CN" altLang="en-US" sz="2800" dirty="0" smtClean="0">
                    <a:ea typeface="宋体" panose="02010600030101010101" pitchFamily="2" charset="-122"/>
                  </a:rPr>
                  <a:t>，其中 </a:t>
                </a:r>
                <a14:m>
                  <m:oMath xmlns:m="http://schemas.openxmlformats.org/officeDocument/2006/math">
                    <m:r>
                      <a:rPr lang="en-US" altLang="zh-CN" sz="2800" b="0" i="0" smtClean="0">
                        <a:latin typeface="Cambria Math" panose="02040503050406030204" pitchFamily="18" charset="0"/>
                        <a:ea typeface="Cambria Math" panose="02040503050406030204" pitchFamily="18" charset="0"/>
                      </a:rPr>
                      <m:t>1</m:t>
                    </m:r>
                    <m:r>
                      <a:rPr lang="en-US" altLang="zh-CN" sz="2800" i="1">
                        <a:latin typeface="Cambria Math" panose="02040503050406030204" pitchFamily="18" charset="0"/>
                        <a:ea typeface="Cambria Math" panose="02040503050406030204" pitchFamily="18" charset="0"/>
                      </a:rPr>
                      <m:t>≤</m:t>
                    </m:r>
                    <m:r>
                      <a:rPr lang="en-US" altLang="zh-CN" sz="2800" b="0" i="1" smtClean="0">
                        <a:latin typeface="Cambria Math" panose="02040503050406030204" pitchFamily="18" charset="0"/>
                        <a:ea typeface="Cambria Math" panose="02040503050406030204" pitchFamily="18" charset="0"/>
                      </a:rPr>
                      <m:t>𝑖</m:t>
                    </m:r>
                    <m:r>
                      <a:rPr lang="en-US" altLang="zh-CN" sz="2800" b="0" i="1" smtClean="0">
                        <a:latin typeface="Cambria Math" panose="02040503050406030204" pitchFamily="18" charset="0"/>
                        <a:ea typeface="Cambria Math" panose="02040503050406030204" pitchFamily="18" charset="0"/>
                      </a:rPr>
                      <m:t>,</m:t>
                    </m:r>
                    <m:r>
                      <a:rPr lang="en-US" altLang="zh-CN" sz="2800" b="0" i="1" smtClean="0">
                        <a:latin typeface="Cambria Math" panose="02040503050406030204" pitchFamily="18" charset="0"/>
                        <a:ea typeface="Cambria Math" panose="02040503050406030204" pitchFamily="18" charset="0"/>
                      </a:rPr>
                      <m:t>𝑗</m:t>
                    </m:r>
                    <m:r>
                      <a:rPr lang="en-US" altLang="zh-CN" sz="2800" i="1" smtClean="0">
                        <a:latin typeface="Cambria Math" panose="02040503050406030204" pitchFamily="18" charset="0"/>
                        <a:ea typeface="Cambria Math" panose="02040503050406030204" pitchFamily="18" charset="0"/>
                      </a:rPr>
                      <m:t>≤</m:t>
                    </m:r>
                    <m:r>
                      <a:rPr lang="en-US" altLang="zh-CN" sz="2800" b="0" i="1" smtClean="0">
                        <a:latin typeface="Cambria Math" panose="02040503050406030204" pitchFamily="18" charset="0"/>
                        <a:ea typeface="Cambria Math" panose="02040503050406030204" pitchFamily="18" charset="0"/>
                      </a:rPr>
                      <m:t>𝑛</m:t>
                    </m:r>
                    <m:r>
                      <a:rPr lang="en-US" altLang="zh-CN" sz="2800" b="0" i="1" smtClean="0">
                        <a:latin typeface="Cambria Math" panose="02040503050406030204" pitchFamily="18" charset="0"/>
                        <a:ea typeface="Cambria Math" panose="02040503050406030204" pitchFamily="18" charset="0"/>
                      </a:rPr>
                      <m:t>   </m:t>
                    </m:r>
                    <m:r>
                      <a:rPr lang="en-US" altLang="zh-CN" sz="2800">
                        <a:latin typeface="Cambria Math" panose="02040503050406030204" pitchFamily="18" charset="0"/>
                        <a:ea typeface="Cambria Math" panose="02040503050406030204" pitchFamily="18" charset="0"/>
                      </a:rPr>
                      <m:t>1</m:t>
                    </m:r>
                    <m:r>
                      <a:rPr lang="en-US" altLang="zh-CN" sz="2800" i="1">
                        <a:latin typeface="Cambria Math" panose="02040503050406030204" pitchFamily="18" charset="0"/>
                        <a:ea typeface="Cambria Math" panose="02040503050406030204" pitchFamily="18" charset="0"/>
                      </a:rPr>
                      <m:t>≤</m:t>
                    </m:r>
                    <m:r>
                      <a:rPr lang="en-US" altLang="zh-CN" sz="2800" b="0" i="1" smtClean="0">
                        <a:latin typeface="Cambria Math" panose="02040503050406030204" pitchFamily="18" charset="0"/>
                        <a:ea typeface="Cambria Math" panose="02040503050406030204" pitchFamily="18" charset="0"/>
                      </a:rPr>
                      <m:t>𝑘</m:t>
                    </m:r>
                    <m:r>
                      <a:rPr lang="en-US" altLang="zh-CN" sz="2800" i="1">
                        <a:latin typeface="Cambria Math" panose="02040503050406030204" pitchFamily="18" charset="0"/>
                        <a:ea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𝑛</m:t>
                    </m:r>
                  </m:oMath>
                </a14:m>
                <a:endParaRPr lang="en-US" altLang="zh-CN" sz="2800" dirty="0" smtClean="0">
                  <a:ea typeface="宋体" panose="02010600030101010101" pitchFamily="2" charset="-122"/>
                </a:endParaRPr>
              </a:p>
              <a:p>
                <a:pPr>
                  <a:lnSpc>
                    <a:spcPct val="120000"/>
                  </a:lnSpc>
                  <a:spcBef>
                    <a:spcPct val="0"/>
                  </a:spcBef>
                </a:pPr>
                <a:r>
                  <a:rPr lang="zh-CN" altLang="en-US" sz="2800" dirty="0">
                    <a:ea typeface="宋体" panose="02010600030101010101" pitchFamily="2" charset="-122"/>
                  </a:rPr>
                  <a:t>则称为一个有</a:t>
                </a:r>
                <a:r>
                  <a:rPr lang="zh-CN" altLang="zh-CN" sz="2800" dirty="0">
                    <a:ea typeface="宋体" panose="02010600030101010101" pitchFamily="2" charset="-122"/>
                  </a:rPr>
                  <a:t>n</a:t>
                </a:r>
                <a:r>
                  <a:rPr lang="zh-CN" altLang="en-US" sz="2800" dirty="0">
                    <a:ea typeface="宋体" panose="02010600030101010101" pitchFamily="2" charset="-122"/>
                  </a:rPr>
                  <a:t>个变量和</a:t>
                </a:r>
                <a:r>
                  <a:rPr lang="zh-CN" altLang="zh-CN" sz="2800" dirty="0">
                    <a:ea typeface="宋体" panose="02010600030101010101" pitchFamily="2" charset="-122"/>
                  </a:rPr>
                  <a:t>m</a:t>
                </a:r>
                <a:r>
                  <a:rPr lang="zh-CN" altLang="en-US" sz="2800" dirty="0">
                    <a:ea typeface="宋体" panose="02010600030101010101" pitchFamily="2" charset="-122"/>
                  </a:rPr>
                  <a:t>个约束条件的差分约束系统。</a:t>
                </a:r>
                <a:endParaRPr lang="en-US" altLang="zh-CN" sz="2800" dirty="0">
                  <a:ea typeface="宋体" panose="02010600030101010101" pitchFamily="2" charset="-122"/>
                </a:endParaRPr>
              </a:p>
              <a:p>
                <a:pPr>
                  <a:lnSpc>
                    <a:spcPct val="120000"/>
                  </a:lnSpc>
                  <a:spcBef>
                    <a:spcPct val="0"/>
                  </a:spcBef>
                </a:pPr>
                <a:r>
                  <a:rPr lang="zh-CN" altLang="en-US" sz="2800" dirty="0">
                    <a:ea typeface="宋体" panose="02010600030101010101" pitchFamily="2" charset="-122"/>
                  </a:rPr>
                  <a:t>我们的目标是通过给定的约束不等式组求出最大值或者最小值或者差分约束系统是否有解。</a:t>
                </a:r>
                <a:endParaRPr lang="zh-CN" altLang="zh-CN" sz="2800" dirty="0">
                  <a:ea typeface="宋体" panose="02010600030101010101" pitchFamily="2" charset="-122"/>
                </a:endParaRPr>
              </a:p>
            </p:txBody>
          </p:sp>
        </mc:Choice>
        <mc:Fallback>
          <p:sp>
            <p:nvSpPr>
              <p:cNvPr id="8195" name="Rectangle 3"/>
              <p:cNvSpPr>
                <a:spLocks noRot="1" noChangeAspect="1" noMove="1" noResize="1" noEditPoints="1" noAdjustHandles="1" noChangeArrowheads="1" noChangeShapeType="1" noTextEdit="1"/>
              </p:cNvSpPr>
              <p:nvPr>
                <p:ph idx="1"/>
              </p:nvPr>
            </p:nvSpPr>
            <p:spPr>
              <a:xfrm>
                <a:off x="609599" y="1196752"/>
                <a:ext cx="7875639" cy="5361364"/>
              </a:xfrm>
              <a:blipFill rotWithShape="1">
                <a:blip r:embed="rId1"/>
                <a:stretch>
                  <a:fillRect l="-8" t="-8" r="5" b="9"/>
                </a:stretch>
              </a:blipFill>
            </p:spPr>
            <p:txBody>
              <a:bodyPr/>
              <a:lstStyle/>
              <a:p>
                <a:r>
                  <a:rPr lang="zh-CN" altLang="en-US">
                    <a:noFill/>
                  </a:rPr>
                  <a:t> </a:t>
                </a:r>
              </a:p>
            </p:txBody>
          </p:sp>
        </mc:Fallback>
      </mc:AlternateContent>
      <p:pic>
        <p:nvPicPr>
          <p:cNvPr id="2" name="图片 1"/>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8676698" y="1452109"/>
            <a:ext cx="2758218" cy="355826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3520. [POJ 3621]</a:t>
            </a:r>
            <a:r>
              <a:rPr lang="zh-CN" altLang="en-US" dirty="0"/>
              <a:t>观光奶牛</a:t>
            </a:r>
            <a:endParaRPr lang="zh-CN" altLang="en-US" dirty="0"/>
          </a:p>
        </p:txBody>
      </p:sp>
      <p:sp>
        <p:nvSpPr>
          <p:cNvPr id="5" name="文本占位符 4"/>
          <p:cNvSpPr>
            <a:spLocks noGrp="1"/>
          </p:cNvSpPr>
          <p:nvPr>
            <p:ph type="body" idx="1"/>
          </p:nvPr>
        </p:nvSpPr>
        <p:spPr/>
        <p:txBody>
          <a:bodyPr/>
          <a:lstStyle/>
          <a:p>
            <a:r>
              <a:rPr lang="zh-CN" altLang="en-US" dirty="0" smtClean="0"/>
              <a:t>问题引入</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372" y="102119"/>
            <a:ext cx="9440216" cy="861471"/>
          </a:xfrm>
        </p:spPr>
        <p:txBody>
          <a:bodyPr/>
          <a:lstStyle/>
          <a:p>
            <a:r>
              <a:rPr lang="zh-CN" altLang="en-US" dirty="0"/>
              <a:t>差分约束系统的求解</a:t>
            </a:r>
            <a:endParaRPr lang="zh-CN" altLang="en-US" dirty="0"/>
          </a:p>
        </p:txBody>
      </p:sp>
      <p:sp>
        <p:nvSpPr>
          <p:cNvPr id="8" name="内容占位符 7"/>
          <p:cNvSpPr>
            <a:spLocks noGrp="1"/>
          </p:cNvSpPr>
          <p:nvPr>
            <p:ph idx="1"/>
          </p:nvPr>
        </p:nvSpPr>
        <p:spPr>
          <a:xfrm>
            <a:off x="609599" y="963589"/>
            <a:ext cx="7069395" cy="5456875"/>
          </a:xfrm>
        </p:spPr>
        <p:txBody>
          <a:bodyPr/>
          <a:lstStyle/>
          <a:p>
            <a:r>
              <a:rPr lang="zh-CN" altLang="en-US" sz="2400" dirty="0"/>
              <a:t>差分约束系统可以转化为</a:t>
            </a:r>
            <a:r>
              <a:rPr lang="zh-CN" altLang="en-US" sz="2400" dirty="0" smtClean="0"/>
              <a:t>图论问题来解决</a:t>
            </a:r>
            <a:endParaRPr lang="en-US" altLang="zh-CN" sz="2400" dirty="0" smtClean="0"/>
          </a:p>
          <a:p>
            <a:r>
              <a:rPr lang="zh-CN" altLang="en-US" sz="2400" dirty="0" smtClean="0"/>
              <a:t>建立</a:t>
            </a:r>
            <a:r>
              <a:rPr lang="zh-CN" altLang="en-US" sz="2400" dirty="0"/>
              <a:t>一个图，</a:t>
            </a:r>
            <a:r>
              <a:rPr lang="zh-CN" altLang="en-US" sz="2400" dirty="0" smtClean="0"/>
              <a:t>包含</a:t>
            </a:r>
            <a:r>
              <a:rPr lang="en-US" altLang="zh-CN" sz="2400" dirty="0" smtClean="0"/>
              <a:t>n</a:t>
            </a:r>
            <a:r>
              <a:rPr lang="zh-CN" altLang="en-US" sz="2400" dirty="0" smtClean="0"/>
              <a:t>个</a:t>
            </a:r>
            <a:r>
              <a:rPr lang="zh-CN" altLang="en-US" sz="2400" dirty="0"/>
              <a:t>顶点，对</a:t>
            </a:r>
            <a:r>
              <a:rPr lang="zh-CN" altLang="en-US" sz="2400" dirty="0" smtClean="0"/>
              <a:t>每个约束条件</a:t>
            </a:r>
            <a:endParaRPr lang="en-US" altLang="zh-CN" sz="2400" dirty="0" smtClean="0"/>
          </a:p>
          <a:p>
            <a:pPr marL="0" indent="0" algn="ctr">
              <a:buNone/>
            </a:pPr>
            <a:r>
              <a:rPr lang="en-US" altLang="zh-CN" dirty="0" smtClean="0"/>
              <a:t>x</a:t>
            </a:r>
            <a:r>
              <a:rPr lang="en-US" altLang="zh-CN" baseline="-25000" dirty="0" smtClean="0"/>
              <a:t>i</a:t>
            </a:r>
            <a:r>
              <a:rPr lang="en-US" altLang="zh-CN" dirty="0" smtClean="0"/>
              <a:t>-</a:t>
            </a:r>
            <a:r>
              <a:rPr lang="en-US" altLang="zh-CN" dirty="0" err="1" smtClean="0"/>
              <a:t>x</a:t>
            </a:r>
            <a:r>
              <a:rPr lang="en-US" altLang="zh-CN" baseline="-25000" dirty="0" err="1" smtClean="0"/>
              <a:t>j</a:t>
            </a:r>
            <a:r>
              <a:rPr lang="en-US" altLang="zh-CN" dirty="0" smtClean="0"/>
              <a:t>&lt;=</a:t>
            </a:r>
            <a:r>
              <a:rPr lang="en-US" altLang="zh-CN" dirty="0" err="1" smtClean="0"/>
              <a:t>b</a:t>
            </a:r>
            <a:r>
              <a:rPr lang="en-US" altLang="zh-CN" baseline="-25000" dirty="0" err="1" smtClean="0"/>
              <a:t>k</a:t>
            </a:r>
            <a:endParaRPr lang="en-US" altLang="zh-CN" dirty="0" smtClean="0"/>
          </a:p>
          <a:p>
            <a:pPr marL="0" lvl="0" indent="0" algn="ctr">
              <a:buNone/>
            </a:pPr>
            <a:r>
              <a:rPr lang="zh-CN" altLang="en-US" sz="2400" dirty="0" smtClean="0"/>
              <a:t>即</a:t>
            </a:r>
            <a:r>
              <a:rPr lang="en-US" altLang="zh-CN" sz="4000" dirty="0" smtClean="0">
                <a:solidFill>
                  <a:prstClr val="black"/>
                </a:solidFill>
              </a:rPr>
              <a:t>x</a:t>
            </a:r>
            <a:r>
              <a:rPr lang="en-US" altLang="zh-CN" sz="4000" baseline="-25000" dirty="0" smtClean="0">
                <a:solidFill>
                  <a:prstClr val="black"/>
                </a:solidFill>
              </a:rPr>
              <a:t>i</a:t>
            </a:r>
            <a:r>
              <a:rPr lang="en-US" altLang="zh-CN" sz="4000" dirty="0" smtClean="0">
                <a:solidFill>
                  <a:prstClr val="black"/>
                </a:solidFill>
              </a:rPr>
              <a:t>&lt;=</a:t>
            </a:r>
            <a:r>
              <a:rPr lang="en-US" altLang="zh-CN" sz="4000" dirty="0" err="1" smtClean="0">
                <a:solidFill>
                  <a:prstClr val="black"/>
                </a:solidFill>
              </a:rPr>
              <a:t>x</a:t>
            </a:r>
            <a:r>
              <a:rPr lang="en-US" altLang="zh-CN" sz="4000" baseline="-25000" dirty="0" err="1" smtClean="0">
                <a:solidFill>
                  <a:prstClr val="black"/>
                </a:solidFill>
              </a:rPr>
              <a:t>j</a:t>
            </a:r>
            <a:r>
              <a:rPr lang="en-US" altLang="zh-CN" sz="4000" dirty="0" err="1" smtClean="0">
                <a:solidFill>
                  <a:prstClr val="black"/>
                </a:solidFill>
              </a:rPr>
              <a:t>+b</a:t>
            </a:r>
            <a:r>
              <a:rPr lang="en-US" altLang="zh-CN" sz="4000" baseline="-25000" dirty="0" err="1" smtClean="0">
                <a:solidFill>
                  <a:prstClr val="black"/>
                </a:solidFill>
              </a:rPr>
              <a:t>k</a:t>
            </a:r>
            <a:endParaRPr lang="en-US" altLang="zh-CN" sz="2400" dirty="0" smtClean="0"/>
          </a:p>
          <a:p>
            <a:r>
              <a:rPr lang="zh-CN" altLang="en-US" sz="2400" dirty="0" smtClean="0"/>
              <a:t>建立</a:t>
            </a:r>
            <a:r>
              <a:rPr lang="zh-CN" altLang="en-US" sz="2400" dirty="0"/>
              <a:t>一</a:t>
            </a:r>
            <a:r>
              <a:rPr lang="zh-CN" altLang="en-US" sz="2400" dirty="0" smtClean="0"/>
              <a:t>条 </a:t>
            </a:r>
            <a:r>
              <a:rPr lang="en-US" altLang="zh-CN" sz="2400" dirty="0" smtClean="0"/>
              <a:t>j </a:t>
            </a:r>
            <a:r>
              <a:rPr lang="zh-CN" altLang="en-US" sz="2400" dirty="0" smtClean="0"/>
              <a:t>到 </a:t>
            </a:r>
            <a:r>
              <a:rPr lang="en-US" altLang="zh-CN" sz="2400" dirty="0" smtClean="0"/>
              <a:t>I </a:t>
            </a:r>
            <a:r>
              <a:rPr lang="zh-CN" altLang="en-US" sz="2400" dirty="0" smtClean="0"/>
              <a:t>的</a:t>
            </a:r>
            <a:r>
              <a:rPr lang="zh-CN" altLang="en-US" sz="2400" dirty="0"/>
              <a:t>有向边，权值为</a:t>
            </a:r>
            <a:r>
              <a:rPr lang="en-US" altLang="zh-CN" sz="2400" dirty="0" err="1" smtClean="0"/>
              <a:t>b</a:t>
            </a:r>
            <a:r>
              <a:rPr lang="en-US" altLang="zh-CN" sz="2400" baseline="-25000" dirty="0" err="1" smtClean="0"/>
              <a:t>k</a:t>
            </a:r>
            <a:endParaRPr lang="en-US" altLang="zh-CN" sz="2400" baseline="-25000" dirty="0" smtClean="0"/>
          </a:p>
          <a:p>
            <a:r>
              <a:rPr lang="zh-CN" altLang="en-US" sz="3200" dirty="0" smtClean="0"/>
              <a:t>表示</a:t>
            </a:r>
            <a:r>
              <a:rPr lang="en-US" altLang="zh-CN" sz="3200" dirty="0" err="1" smtClean="0">
                <a:solidFill>
                  <a:prstClr val="black"/>
                </a:solidFill>
              </a:rPr>
              <a:t>x</a:t>
            </a:r>
            <a:r>
              <a:rPr lang="en-US" altLang="zh-CN" sz="3200" baseline="-25000" dirty="0" err="1" smtClean="0">
                <a:solidFill>
                  <a:prstClr val="black"/>
                </a:solidFill>
              </a:rPr>
              <a:t>j</a:t>
            </a:r>
            <a:r>
              <a:rPr lang="zh-CN" altLang="en-US" dirty="0">
                <a:solidFill>
                  <a:srgbClr val="FF0000"/>
                </a:solidFill>
              </a:rPr>
              <a:t>至少</a:t>
            </a:r>
            <a:r>
              <a:rPr lang="zh-CN" altLang="en-US" sz="3200" dirty="0" smtClean="0"/>
              <a:t>增加一个</a:t>
            </a:r>
            <a:r>
              <a:rPr lang="en-US" altLang="zh-CN" sz="3200" dirty="0" err="1">
                <a:solidFill>
                  <a:prstClr val="black"/>
                </a:solidFill>
              </a:rPr>
              <a:t>b</a:t>
            </a:r>
            <a:r>
              <a:rPr lang="en-US" altLang="zh-CN" sz="3200" baseline="-25000" dirty="0" err="1">
                <a:solidFill>
                  <a:prstClr val="black"/>
                </a:solidFill>
              </a:rPr>
              <a:t>k</a:t>
            </a:r>
            <a:r>
              <a:rPr lang="zh-CN" altLang="en-US" sz="3200" dirty="0" smtClean="0"/>
              <a:t>到</a:t>
            </a:r>
            <a:r>
              <a:rPr lang="en-US" altLang="zh-CN" sz="3200" dirty="0">
                <a:solidFill>
                  <a:prstClr val="black"/>
                </a:solidFill>
              </a:rPr>
              <a:t>x</a:t>
            </a:r>
            <a:r>
              <a:rPr lang="en-US" altLang="zh-CN" sz="3200" baseline="-25000" dirty="0">
                <a:solidFill>
                  <a:prstClr val="black"/>
                </a:solidFill>
              </a:rPr>
              <a:t>i</a:t>
            </a:r>
            <a:endParaRPr lang="en-US" altLang="zh-CN" sz="3200" dirty="0" smtClean="0"/>
          </a:p>
        </p:txBody>
      </p:sp>
      <p:pic>
        <p:nvPicPr>
          <p:cNvPr id="9" name="图片 8"/>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10000" contrast="90000"/>
                    </a14:imgEffect>
                    <a14:imgEffect>
                      <a14:colorTemperature colorTemp="5000"/>
                    </a14:imgEffect>
                    <a14:imgEffect>
                      <a14:sharpenSoften amount="80000"/>
                    </a14:imgEffect>
                  </a14:imgLayer>
                </a14:imgProps>
              </a:ext>
            </a:extLst>
          </a:blip>
          <a:srcRect r="5722"/>
          <a:stretch>
            <a:fillRect/>
          </a:stretch>
        </p:blipFill>
        <p:spPr>
          <a:xfrm>
            <a:off x="8913622" y="682747"/>
            <a:ext cx="3070418" cy="4201439"/>
          </a:xfrm>
          <a:prstGeom prst="rect">
            <a:avLst/>
          </a:prstGeom>
        </p:spPr>
      </p:pic>
      <p:sp>
        <p:nvSpPr>
          <p:cNvPr id="11" name="椭圆 10"/>
          <p:cNvSpPr/>
          <p:nvPr/>
        </p:nvSpPr>
        <p:spPr>
          <a:xfrm>
            <a:off x="5849570" y="3487332"/>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2" name="椭圆 11"/>
          <p:cNvSpPr/>
          <p:nvPr/>
        </p:nvSpPr>
        <p:spPr>
          <a:xfrm>
            <a:off x="7192609" y="2773952"/>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13" name="椭圆 12"/>
          <p:cNvSpPr/>
          <p:nvPr/>
        </p:nvSpPr>
        <p:spPr>
          <a:xfrm>
            <a:off x="7884612" y="4780947"/>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14" name="椭圆 13"/>
          <p:cNvSpPr/>
          <p:nvPr/>
        </p:nvSpPr>
        <p:spPr>
          <a:xfrm>
            <a:off x="6459789" y="4574470"/>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15" name="椭圆 14"/>
          <p:cNvSpPr/>
          <p:nvPr/>
        </p:nvSpPr>
        <p:spPr>
          <a:xfrm>
            <a:off x="5850430" y="5707083"/>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4" name="直接箭头连接符 3"/>
          <p:cNvCxnSpPr>
            <a:stCxn id="12" idx="2"/>
            <a:endCxn id="11" idx="7"/>
          </p:cNvCxnSpPr>
          <p:nvPr/>
        </p:nvCxnSpPr>
        <p:spPr>
          <a:xfrm flipH="1">
            <a:off x="6202049" y="2980430"/>
            <a:ext cx="990560" cy="56737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3" idx="1"/>
            <a:endCxn id="11" idx="6"/>
          </p:cNvCxnSpPr>
          <p:nvPr/>
        </p:nvCxnSpPr>
        <p:spPr>
          <a:xfrm flipH="1" flipV="1">
            <a:off x="6262525" y="3693810"/>
            <a:ext cx="1682563" cy="114761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3" idx="0"/>
            <a:endCxn id="12" idx="5"/>
          </p:cNvCxnSpPr>
          <p:nvPr/>
        </p:nvCxnSpPr>
        <p:spPr>
          <a:xfrm flipH="1" flipV="1">
            <a:off x="7545088" y="3126431"/>
            <a:ext cx="546002" cy="165451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8" name="右箭头 17"/>
          <p:cNvSpPr/>
          <p:nvPr/>
        </p:nvSpPr>
        <p:spPr>
          <a:xfrm>
            <a:off x="8371130" y="4451566"/>
            <a:ext cx="550606" cy="245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a:stCxn id="11" idx="4"/>
            <a:endCxn id="15" idx="0"/>
          </p:cNvCxnSpPr>
          <p:nvPr/>
        </p:nvCxnSpPr>
        <p:spPr>
          <a:xfrm>
            <a:off x="6056048" y="3900287"/>
            <a:ext cx="860" cy="180679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1" idx="5"/>
            <a:endCxn id="14" idx="1"/>
          </p:cNvCxnSpPr>
          <p:nvPr/>
        </p:nvCxnSpPr>
        <p:spPr>
          <a:xfrm>
            <a:off x="6202049" y="3839811"/>
            <a:ext cx="318216" cy="7951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5" idx="7"/>
            <a:endCxn id="14" idx="3"/>
          </p:cNvCxnSpPr>
          <p:nvPr/>
        </p:nvCxnSpPr>
        <p:spPr>
          <a:xfrm flipV="1">
            <a:off x="6202909" y="4926949"/>
            <a:ext cx="317356" cy="84061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14" idx="6"/>
            <a:endCxn id="13" idx="2"/>
          </p:cNvCxnSpPr>
          <p:nvPr/>
        </p:nvCxnSpPr>
        <p:spPr>
          <a:xfrm>
            <a:off x="6872744" y="4780948"/>
            <a:ext cx="1011868" cy="20647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15" idx="6"/>
            <a:endCxn id="13" idx="3"/>
          </p:cNvCxnSpPr>
          <p:nvPr/>
        </p:nvCxnSpPr>
        <p:spPr>
          <a:xfrm flipV="1">
            <a:off x="6263385" y="5133426"/>
            <a:ext cx="1681703" cy="7801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459789" y="2871019"/>
            <a:ext cx="412955" cy="369332"/>
          </a:xfrm>
          <a:prstGeom prst="rect">
            <a:avLst/>
          </a:prstGeom>
          <a:noFill/>
        </p:spPr>
        <p:txBody>
          <a:bodyPr wrap="square" rtlCol="0">
            <a:spAutoFit/>
          </a:bodyPr>
          <a:lstStyle/>
          <a:p>
            <a:r>
              <a:rPr lang="en-US" altLang="zh-CN" dirty="0" smtClean="0"/>
              <a:t>0</a:t>
            </a:r>
            <a:endParaRPr lang="zh-CN" altLang="en-US" dirty="0"/>
          </a:p>
        </p:txBody>
      </p:sp>
      <p:sp>
        <p:nvSpPr>
          <p:cNvPr id="21" name="文本框 20"/>
          <p:cNvSpPr txBox="1"/>
          <p:nvPr/>
        </p:nvSpPr>
        <p:spPr>
          <a:xfrm>
            <a:off x="6934869" y="3868046"/>
            <a:ext cx="412955" cy="369332"/>
          </a:xfrm>
          <a:prstGeom prst="rect">
            <a:avLst/>
          </a:prstGeom>
          <a:noFill/>
        </p:spPr>
        <p:txBody>
          <a:bodyPr wrap="square" rtlCol="0">
            <a:spAutoFit/>
          </a:bodyPr>
          <a:lstStyle/>
          <a:p>
            <a:r>
              <a:rPr lang="en-US" altLang="zh-CN" dirty="0" smtClean="0"/>
              <a:t>-1</a:t>
            </a:r>
            <a:endParaRPr lang="zh-CN" altLang="en-US" dirty="0"/>
          </a:p>
        </p:txBody>
      </p:sp>
      <p:sp>
        <p:nvSpPr>
          <p:cNvPr id="22" name="文本框 21"/>
          <p:cNvSpPr txBox="1"/>
          <p:nvPr/>
        </p:nvSpPr>
        <p:spPr>
          <a:xfrm>
            <a:off x="7820787" y="3584357"/>
            <a:ext cx="412955" cy="369332"/>
          </a:xfrm>
          <a:prstGeom prst="rect">
            <a:avLst/>
          </a:prstGeom>
          <a:noFill/>
        </p:spPr>
        <p:txBody>
          <a:bodyPr wrap="square" rtlCol="0">
            <a:spAutoFit/>
          </a:bodyPr>
          <a:lstStyle/>
          <a:p>
            <a:r>
              <a:rPr lang="en-US" altLang="zh-CN" dirty="0" smtClean="0"/>
              <a:t>1</a:t>
            </a:r>
            <a:endParaRPr lang="zh-CN" altLang="en-US" dirty="0"/>
          </a:p>
        </p:txBody>
      </p:sp>
      <p:sp>
        <p:nvSpPr>
          <p:cNvPr id="23" name="文本框 22"/>
          <p:cNvSpPr txBox="1"/>
          <p:nvPr/>
        </p:nvSpPr>
        <p:spPr>
          <a:xfrm>
            <a:off x="5725186" y="4656757"/>
            <a:ext cx="412955" cy="369332"/>
          </a:xfrm>
          <a:prstGeom prst="rect">
            <a:avLst/>
          </a:prstGeom>
          <a:noFill/>
        </p:spPr>
        <p:txBody>
          <a:bodyPr wrap="square" rtlCol="0">
            <a:spAutoFit/>
          </a:bodyPr>
          <a:lstStyle/>
          <a:p>
            <a:r>
              <a:rPr lang="en-US" altLang="zh-CN" dirty="0" smtClean="0"/>
              <a:t>5</a:t>
            </a:r>
            <a:endParaRPr lang="zh-CN" altLang="en-US" dirty="0"/>
          </a:p>
        </p:txBody>
      </p:sp>
      <p:sp>
        <p:nvSpPr>
          <p:cNvPr id="24" name="文本框 23"/>
          <p:cNvSpPr txBox="1"/>
          <p:nvPr/>
        </p:nvSpPr>
        <p:spPr>
          <a:xfrm>
            <a:off x="6345674" y="4022475"/>
            <a:ext cx="412955" cy="369332"/>
          </a:xfrm>
          <a:prstGeom prst="rect">
            <a:avLst/>
          </a:prstGeom>
          <a:noFill/>
        </p:spPr>
        <p:txBody>
          <a:bodyPr wrap="square" rtlCol="0">
            <a:spAutoFit/>
          </a:bodyPr>
          <a:lstStyle/>
          <a:p>
            <a:r>
              <a:rPr lang="en-US" altLang="zh-CN" dirty="0" smtClean="0"/>
              <a:t>4</a:t>
            </a:r>
            <a:endParaRPr lang="zh-CN" altLang="en-US" dirty="0"/>
          </a:p>
        </p:txBody>
      </p:sp>
      <p:sp>
        <p:nvSpPr>
          <p:cNvPr id="25" name="文本框 24"/>
          <p:cNvSpPr txBox="1"/>
          <p:nvPr/>
        </p:nvSpPr>
        <p:spPr>
          <a:xfrm>
            <a:off x="6314573" y="5195316"/>
            <a:ext cx="412955" cy="369332"/>
          </a:xfrm>
          <a:prstGeom prst="rect">
            <a:avLst/>
          </a:prstGeom>
          <a:noFill/>
        </p:spPr>
        <p:txBody>
          <a:bodyPr wrap="square" rtlCol="0">
            <a:spAutoFit/>
          </a:bodyPr>
          <a:lstStyle/>
          <a:p>
            <a:r>
              <a:rPr lang="en-US" altLang="zh-CN" dirty="0" smtClean="0"/>
              <a:t>-1</a:t>
            </a:r>
            <a:endParaRPr lang="zh-CN" altLang="en-US" dirty="0"/>
          </a:p>
        </p:txBody>
      </p:sp>
      <p:sp>
        <p:nvSpPr>
          <p:cNvPr id="26" name="文本框 25"/>
          <p:cNvSpPr txBox="1"/>
          <p:nvPr/>
        </p:nvSpPr>
        <p:spPr>
          <a:xfrm>
            <a:off x="6945320" y="5564648"/>
            <a:ext cx="412955" cy="369332"/>
          </a:xfrm>
          <a:prstGeom prst="rect">
            <a:avLst/>
          </a:prstGeom>
          <a:noFill/>
        </p:spPr>
        <p:txBody>
          <a:bodyPr wrap="square" rtlCol="0">
            <a:spAutoFit/>
          </a:bodyPr>
          <a:lstStyle/>
          <a:p>
            <a:r>
              <a:rPr lang="en-US" altLang="zh-CN" dirty="0" smtClean="0"/>
              <a:t>-3</a:t>
            </a:r>
            <a:endParaRPr lang="zh-CN" altLang="en-US" dirty="0"/>
          </a:p>
        </p:txBody>
      </p:sp>
      <p:sp>
        <p:nvSpPr>
          <p:cNvPr id="27" name="文本框 26"/>
          <p:cNvSpPr txBox="1"/>
          <p:nvPr/>
        </p:nvSpPr>
        <p:spPr>
          <a:xfrm>
            <a:off x="6974294" y="4824649"/>
            <a:ext cx="412955" cy="369332"/>
          </a:xfrm>
          <a:prstGeom prst="rect">
            <a:avLst/>
          </a:prstGeom>
          <a:noFill/>
        </p:spPr>
        <p:txBody>
          <a:bodyPr wrap="square" rtlCol="0">
            <a:spAutoFit/>
          </a:bodyPr>
          <a:lstStyle/>
          <a:p>
            <a:r>
              <a:rPr lang="en-US" altLang="zh-CN" dirty="0" smtClean="0"/>
              <a:t>-3</a:t>
            </a:r>
            <a:endParaRPr lang="zh-CN" altLang="en-US" dirty="0"/>
          </a:p>
        </p:txBody>
      </p:sp>
      <p:sp>
        <p:nvSpPr>
          <p:cNvPr id="5" name="动作按钮: 结束 4">
            <a:hlinkClick r:id="" action="ppaction://hlinkshowjump?jump=lastslide" highlightClick="1"/>
          </p:cNvPr>
          <p:cNvSpPr/>
          <p:nvPr/>
        </p:nvSpPr>
        <p:spPr>
          <a:xfrm>
            <a:off x="11458575" y="6315075"/>
            <a:ext cx="419100" cy="4000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372" y="102119"/>
            <a:ext cx="9440216" cy="861471"/>
          </a:xfrm>
        </p:spPr>
        <p:txBody>
          <a:bodyPr/>
          <a:lstStyle/>
          <a:p>
            <a:r>
              <a:rPr lang="zh-CN" altLang="en-US" dirty="0"/>
              <a:t>差分约束系统的求解</a:t>
            </a:r>
            <a:endParaRPr lang="zh-CN" altLang="en-US" dirty="0"/>
          </a:p>
        </p:txBody>
      </p:sp>
      <p:sp>
        <p:nvSpPr>
          <p:cNvPr id="8" name="内容占位符 7"/>
          <p:cNvSpPr>
            <a:spLocks noGrp="1"/>
          </p:cNvSpPr>
          <p:nvPr>
            <p:ph idx="1"/>
          </p:nvPr>
        </p:nvSpPr>
        <p:spPr>
          <a:xfrm>
            <a:off x="609599" y="963589"/>
            <a:ext cx="7069395" cy="5456875"/>
          </a:xfrm>
        </p:spPr>
        <p:txBody>
          <a:bodyPr/>
          <a:lstStyle/>
          <a:p>
            <a:pPr lvl="0"/>
            <a:r>
              <a:rPr lang="zh-CN" altLang="en-US" sz="2400" dirty="0">
                <a:solidFill>
                  <a:prstClr val="black"/>
                </a:solidFill>
              </a:rPr>
              <a:t>差分约束系统可以转化为图论来解决</a:t>
            </a:r>
            <a:endParaRPr lang="en-US" altLang="zh-CN" sz="2400" dirty="0">
              <a:solidFill>
                <a:prstClr val="black"/>
              </a:solidFill>
            </a:endParaRPr>
          </a:p>
          <a:p>
            <a:pPr lvl="0"/>
            <a:r>
              <a:rPr lang="zh-CN" altLang="en-US" sz="2400" dirty="0">
                <a:solidFill>
                  <a:prstClr val="black"/>
                </a:solidFill>
              </a:rPr>
              <a:t>建立一个图，包含</a:t>
            </a:r>
            <a:r>
              <a:rPr lang="en-US" altLang="zh-CN" sz="2400" dirty="0">
                <a:solidFill>
                  <a:prstClr val="black"/>
                </a:solidFill>
              </a:rPr>
              <a:t>n</a:t>
            </a:r>
            <a:r>
              <a:rPr lang="zh-CN" altLang="en-US" sz="2400" dirty="0">
                <a:solidFill>
                  <a:prstClr val="black"/>
                </a:solidFill>
              </a:rPr>
              <a:t>个顶点，对每个约束条件</a:t>
            </a:r>
            <a:endParaRPr lang="en-US" altLang="zh-CN" sz="2400" dirty="0">
              <a:solidFill>
                <a:prstClr val="black"/>
              </a:solidFill>
            </a:endParaRPr>
          </a:p>
          <a:p>
            <a:pPr marL="0" lvl="0" indent="0" algn="ctr">
              <a:buNone/>
            </a:pPr>
            <a:r>
              <a:rPr lang="en-US" altLang="zh-CN" dirty="0">
                <a:solidFill>
                  <a:prstClr val="black"/>
                </a:solidFill>
              </a:rPr>
              <a:t>x</a:t>
            </a:r>
            <a:r>
              <a:rPr lang="en-US" altLang="zh-CN" baseline="-25000" dirty="0">
                <a:solidFill>
                  <a:prstClr val="black"/>
                </a:solidFill>
              </a:rPr>
              <a:t>i</a:t>
            </a:r>
            <a:r>
              <a:rPr lang="en-US" altLang="zh-CN" dirty="0">
                <a:solidFill>
                  <a:prstClr val="black"/>
                </a:solidFill>
              </a:rPr>
              <a:t>-</a:t>
            </a:r>
            <a:r>
              <a:rPr lang="en-US" altLang="zh-CN" dirty="0" err="1">
                <a:solidFill>
                  <a:prstClr val="black"/>
                </a:solidFill>
              </a:rPr>
              <a:t>x</a:t>
            </a:r>
            <a:r>
              <a:rPr lang="en-US" altLang="zh-CN" baseline="-25000" dirty="0" err="1">
                <a:solidFill>
                  <a:prstClr val="black"/>
                </a:solidFill>
              </a:rPr>
              <a:t>j</a:t>
            </a:r>
            <a:r>
              <a:rPr lang="en-US" altLang="zh-CN" dirty="0">
                <a:solidFill>
                  <a:prstClr val="black"/>
                </a:solidFill>
              </a:rPr>
              <a:t>&lt;=</a:t>
            </a:r>
            <a:r>
              <a:rPr lang="en-US" altLang="zh-CN" dirty="0" err="1">
                <a:solidFill>
                  <a:prstClr val="black"/>
                </a:solidFill>
              </a:rPr>
              <a:t>b</a:t>
            </a:r>
            <a:r>
              <a:rPr lang="en-US" altLang="zh-CN" baseline="-25000" dirty="0" err="1">
                <a:solidFill>
                  <a:prstClr val="black"/>
                </a:solidFill>
              </a:rPr>
              <a:t>k</a:t>
            </a:r>
            <a:endParaRPr lang="en-US" altLang="zh-CN" dirty="0">
              <a:solidFill>
                <a:prstClr val="black"/>
              </a:solidFill>
            </a:endParaRPr>
          </a:p>
          <a:p>
            <a:pPr marL="0" lvl="0" indent="0" algn="ctr">
              <a:buNone/>
            </a:pPr>
            <a:r>
              <a:rPr lang="zh-CN" altLang="en-US" sz="2400" dirty="0">
                <a:solidFill>
                  <a:prstClr val="black"/>
                </a:solidFill>
              </a:rPr>
              <a:t>即</a:t>
            </a:r>
            <a:r>
              <a:rPr lang="en-US" altLang="zh-CN" sz="4000" dirty="0">
                <a:solidFill>
                  <a:prstClr val="black"/>
                </a:solidFill>
              </a:rPr>
              <a:t>x</a:t>
            </a:r>
            <a:r>
              <a:rPr lang="en-US" altLang="zh-CN" sz="4000" baseline="-25000" dirty="0">
                <a:solidFill>
                  <a:prstClr val="black"/>
                </a:solidFill>
              </a:rPr>
              <a:t>i</a:t>
            </a:r>
            <a:r>
              <a:rPr lang="en-US" altLang="zh-CN" sz="4000" dirty="0">
                <a:solidFill>
                  <a:prstClr val="black"/>
                </a:solidFill>
              </a:rPr>
              <a:t>&lt;=</a:t>
            </a:r>
            <a:r>
              <a:rPr lang="en-US" altLang="zh-CN" sz="4000" dirty="0" err="1">
                <a:solidFill>
                  <a:prstClr val="black"/>
                </a:solidFill>
              </a:rPr>
              <a:t>x</a:t>
            </a:r>
            <a:r>
              <a:rPr lang="en-US" altLang="zh-CN" sz="4000" baseline="-25000" dirty="0" err="1">
                <a:solidFill>
                  <a:prstClr val="black"/>
                </a:solidFill>
              </a:rPr>
              <a:t>j</a:t>
            </a:r>
            <a:r>
              <a:rPr lang="en-US" altLang="zh-CN" sz="4000" dirty="0" err="1">
                <a:solidFill>
                  <a:prstClr val="black"/>
                </a:solidFill>
              </a:rPr>
              <a:t>+b</a:t>
            </a:r>
            <a:r>
              <a:rPr lang="en-US" altLang="zh-CN" sz="4000" baseline="-25000" dirty="0" err="1">
                <a:solidFill>
                  <a:prstClr val="black"/>
                </a:solidFill>
              </a:rPr>
              <a:t>k</a:t>
            </a:r>
            <a:endParaRPr lang="en-US" altLang="zh-CN" sz="2400" dirty="0">
              <a:solidFill>
                <a:prstClr val="black"/>
              </a:solidFill>
            </a:endParaRPr>
          </a:p>
          <a:p>
            <a:pPr lvl="0"/>
            <a:r>
              <a:rPr lang="zh-CN" altLang="en-US" sz="2400" dirty="0">
                <a:solidFill>
                  <a:prstClr val="black"/>
                </a:solidFill>
              </a:rPr>
              <a:t>建立一条 </a:t>
            </a:r>
            <a:r>
              <a:rPr lang="en-US" altLang="zh-CN" sz="2400" dirty="0">
                <a:solidFill>
                  <a:prstClr val="black"/>
                </a:solidFill>
              </a:rPr>
              <a:t>j </a:t>
            </a:r>
            <a:r>
              <a:rPr lang="zh-CN" altLang="en-US" sz="2400" dirty="0">
                <a:solidFill>
                  <a:prstClr val="black"/>
                </a:solidFill>
              </a:rPr>
              <a:t>到 </a:t>
            </a:r>
            <a:r>
              <a:rPr lang="en-US" altLang="zh-CN" sz="2400" dirty="0">
                <a:solidFill>
                  <a:prstClr val="black"/>
                </a:solidFill>
              </a:rPr>
              <a:t>I </a:t>
            </a:r>
            <a:r>
              <a:rPr lang="zh-CN" altLang="en-US" sz="2400" dirty="0">
                <a:solidFill>
                  <a:prstClr val="black"/>
                </a:solidFill>
              </a:rPr>
              <a:t>的有向边，权值为</a:t>
            </a:r>
            <a:r>
              <a:rPr lang="en-US" altLang="zh-CN" sz="2400" dirty="0" err="1">
                <a:solidFill>
                  <a:prstClr val="black"/>
                </a:solidFill>
              </a:rPr>
              <a:t>b</a:t>
            </a:r>
            <a:r>
              <a:rPr lang="en-US" altLang="zh-CN" sz="2400" baseline="-25000" dirty="0" err="1">
                <a:solidFill>
                  <a:prstClr val="black"/>
                </a:solidFill>
              </a:rPr>
              <a:t>k</a:t>
            </a:r>
            <a:endParaRPr lang="en-US" altLang="zh-CN" sz="2400" baseline="-25000" dirty="0">
              <a:solidFill>
                <a:prstClr val="black"/>
              </a:solidFill>
            </a:endParaRPr>
          </a:p>
          <a:p>
            <a:pPr lvl="0"/>
            <a:r>
              <a:rPr lang="zh-CN" altLang="en-US" sz="3200" dirty="0">
                <a:solidFill>
                  <a:prstClr val="black"/>
                </a:solidFill>
              </a:rPr>
              <a:t>表示</a:t>
            </a:r>
            <a:r>
              <a:rPr lang="en-US" altLang="zh-CN" sz="3200" dirty="0" err="1">
                <a:solidFill>
                  <a:prstClr val="black"/>
                </a:solidFill>
              </a:rPr>
              <a:t>x</a:t>
            </a:r>
            <a:r>
              <a:rPr lang="en-US" altLang="zh-CN" sz="3200" baseline="-25000" dirty="0" err="1">
                <a:solidFill>
                  <a:prstClr val="black"/>
                </a:solidFill>
              </a:rPr>
              <a:t>j</a:t>
            </a:r>
            <a:r>
              <a:rPr lang="zh-CN" altLang="en-US" dirty="0">
                <a:solidFill>
                  <a:srgbClr val="FF0000"/>
                </a:solidFill>
              </a:rPr>
              <a:t>至少</a:t>
            </a:r>
            <a:r>
              <a:rPr lang="zh-CN" altLang="en-US" sz="3200" dirty="0">
                <a:solidFill>
                  <a:prstClr val="black"/>
                </a:solidFill>
              </a:rPr>
              <a:t>增加一个</a:t>
            </a:r>
            <a:r>
              <a:rPr lang="en-US" altLang="zh-CN" sz="3200" dirty="0" err="1">
                <a:solidFill>
                  <a:prstClr val="black"/>
                </a:solidFill>
              </a:rPr>
              <a:t>b</a:t>
            </a:r>
            <a:r>
              <a:rPr lang="en-US" altLang="zh-CN" sz="3200" baseline="-25000" dirty="0" err="1">
                <a:solidFill>
                  <a:prstClr val="black"/>
                </a:solidFill>
              </a:rPr>
              <a:t>k</a:t>
            </a:r>
            <a:r>
              <a:rPr lang="zh-CN" altLang="en-US" sz="3200" dirty="0">
                <a:solidFill>
                  <a:prstClr val="black"/>
                </a:solidFill>
              </a:rPr>
              <a:t>到</a:t>
            </a:r>
            <a:r>
              <a:rPr lang="en-US" altLang="zh-CN" sz="3200" dirty="0">
                <a:solidFill>
                  <a:prstClr val="black"/>
                </a:solidFill>
              </a:rPr>
              <a:t>x</a:t>
            </a:r>
            <a:r>
              <a:rPr lang="en-US" altLang="zh-CN" sz="3200" baseline="-25000" dirty="0">
                <a:solidFill>
                  <a:prstClr val="black"/>
                </a:solidFill>
              </a:rPr>
              <a:t>i</a:t>
            </a:r>
            <a:endParaRPr lang="en-US" altLang="zh-CN" sz="3200" dirty="0">
              <a:solidFill>
                <a:prstClr val="black"/>
              </a:solidFill>
            </a:endParaRPr>
          </a:p>
        </p:txBody>
      </p:sp>
      <p:pic>
        <p:nvPicPr>
          <p:cNvPr id="9" name="图片 8"/>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10000" contrast="90000"/>
                    </a14:imgEffect>
                    <a14:imgEffect>
                      <a14:colorTemperature colorTemp="5000"/>
                    </a14:imgEffect>
                    <a14:imgEffect>
                      <a14:sharpenSoften amount="80000"/>
                    </a14:imgEffect>
                  </a14:imgLayer>
                </a14:imgProps>
              </a:ext>
            </a:extLst>
          </a:blip>
          <a:srcRect r="5722"/>
          <a:stretch>
            <a:fillRect/>
          </a:stretch>
        </p:blipFill>
        <p:spPr>
          <a:xfrm>
            <a:off x="8913622" y="682747"/>
            <a:ext cx="3070418" cy="4201439"/>
          </a:xfrm>
          <a:prstGeom prst="rect">
            <a:avLst/>
          </a:prstGeom>
        </p:spPr>
      </p:pic>
      <p:sp>
        <p:nvSpPr>
          <p:cNvPr id="11" name="椭圆 10"/>
          <p:cNvSpPr/>
          <p:nvPr/>
        </p:nvSpPr>
        <p:spPr>
          <a:xfrm>
            <a:off x="5849570" y="3487332"/>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2" name="椭圆 11"/>
          <p:cNvSpPr/>
          <p:nvPr/>
        </p:nvSpPr>
        <p:spPr>
          <a:xfrm>
            <a:off x="7196796" y="2976864"/>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13" name="椭圆 12"/>
          <p:cNvSpPr/>
          <p:nvPr/>
        </p:nvSpPr>
        <p:spPr>
          <a:xfrm>
            <a:off x="7884612" y="4780947"/>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14" name="椭圆 13"/>
          <p:cNvSpPr/>
          <p:nvPr/>
        </p:nvSpPr>
        <p:spPr>
          <a:xfrm>
            <a:off x="6459789" y="4574470"/>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15" name="椭圆 14"/>
          <p:cNvSpPr/>
          <p:nvPr/>
        </p:nvSpPr>
        <p:spPr>
          <a:xfrm>
            <a:off x="5850430" y="5707083"/>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4" name="直接箭头连接符 3"/>
          <p:cNvCxnSpPr>
            <a:stCxn id="12" idx="2"/>
            <a:endCxn id="11" idx="7"/>
          </p:cNvCxnSpPr>
          <p:nvPr/>
        </p:nvCxnSpPr>
        <p:spPr>
          <a:xfrm flipH="1">
            <a:off x="6202049" y="3183342"/>
            <a:ext cx="994747" cy="36446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8" name="右箭头 17"/>
          <p:cNvSpPr/>
          <p:nvPr/>
        </p:nvSpPr>
        <p:spPr>
          <a:xfrm>
            <a:off x="8363016" y="840685"/>
            <a:ext cx="550606" cy="245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nvSpPr>
        <p:spPr>
          <a:xfrm>
            <a:off x="6459789" y="2871019"/>
            <a:ext cx="412955" cy="369332"/>
          </a:xfrm>
          <a:prstGeom prst="rect">
            <a:avLst/>
          </a:prstGeom>
          <a:noFill/>
        </p:spPr>
        <p:txBody>
          <a:bodyPr wrap="square" rtlCol="0">
            <a:spAutoFit/>
          </a:bodyPr>
          <a:lstStyle/>
          <a:p>
            <a:r>
              <a:rPr lang="en-US" altLang="zh-CN" dirty="0" smtClean="0"/>
              <a:t>0</a:t>
            </a:r>
            <a:endParaRPr lang="zh-CN" altLang="en-US" dirty="0"/>
          </a:p>
        </p:txBody>
      </p:sp>
      <p:sp>
        <p:nvSpPr>
          <p:cNvPr id="70" name="动作按钮: 结束 69">
            <a:hlinkClick r:id="" action="ppaction://hlinkshowjump?jump=lastslide" highlightClick="1"/>
          </p:cNvPr>
          <p:cNvSpPr/>
          <p:nvPr/>
        </p:nvSpPr>
        <p:spPr>
          <a:xfrm>
            <a:off x="11363325" y="6220439"/>
            <a:ext cx="419100" cy="4000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372" y="102119"/>
            <a:ext cx="9440216" cy="861471"/>
          </a:xfrm>
        </p:spPr>
        <p:txBody>
          <a:bodyPr/>
          <a:lstStyle/>
          <a:p>
            <a:r>
              <a:rPr lang="zh-CN" altLang="en-US" dirty="0"/>
              <a:t>差分约束系统的求解</a:t>
            </a:r>
            <a:endParaRPr lang="zh-CN" altLang="en-US" dirty="0"/>
          </a:p>
        </p:txBody>
      </p:sp>
      <p:sp>
        <p:nvSpPr>
          <p:cNvPr id="8" name="内容占位符 7"/>
          <p:cNvSpPr>
            <a:spLocks noGrp="1"/>
          </p:cNvSpPr>
          <p:nvPr>
            <p:ph idx="1"/>
          </p:nvPr>
        </p:nvSpPr>
        <p:spPr>
          <a:xfrm>
            <a:off x="609599" y="963589"/>
            <a:ext cx="7069395" cy="5456875"/>
          </a:xfrm>
        </p:spPr>
        <p:txBody>
          <a:bodyPr/>
          <a:lstStyle/>
          <a:p>
            <a:pPr lvl="0"/>
            <a:r>
              <a:rPr lang="zh-CN" altLang="en-US" sz="2400" dirty="0">
                <a:solidFill>
                  <a:prstClr val="black"/>
                </a:solidFill>
              </a:rPr>
              <a:t>差分约束系统可以转化为图论来解决</a:t>
            </a:r>
            <a:endParaRPr lang="en-US" altLang="zh-CN" sz="2400" dirty="0">
              <a:solidFill>
                <a:prstClr val="black"/>
              </a:solidFill>
            </a:endParaRPr>
          </a:p>
          <a:p>
            <a:pPr lvl="0"/>
            <a:r>
              <a:rPr lang="zh-CN" altLang="en-US" sz="2400" dirty="0">
                <a:solidFill>
                  <a:prstClr val="black"/>
                </a:solidFill>
              </a:rPr>
              <a:t>建立一个图，包含</a:t>
            </a:r>
            <a:r>
              <a:rPr lang="en-US" altLang="zh-CN" sz="2400" dirty="0">
                <a:solidFill>
                  <a:prstClr val="black"/>
                </a:solidFill>
              </a:rPr>
              <a:t>n</a:t>
            </a:r>
            <a:r>
              <a:rPr lang="zh-CN" altLang="en-US" sz="2400" dirty="0">
                <a:solidFill>
                  <a:prstClr val="black"/>
                </a:solidFill>
              </a:rPr>
              <a:t>个顶点，对每个约束条件</a:t>
            </a:r>
            <a:endParaRPr lang="en-US" altLang="zh-CN" sz="2400" dirty="0">
              <a:solidFill>
                <a:prstClr val="black"/>
              </a:solidFill>
            </a:endParaRPr>
          </a:p>
          <a:p>
            <a:pPr marL="0" lvl="0" indent="0" algn="ctr">
              <a:buNone/>
            </a:pPr>
            <a:r>
              <a:rPr lang="en-US" altLang="zh-CN" dirty="0">
                <a:solidFill>
                  <a:prstClr val="black"/>
                </a:solidFill>
              </a:rPr>
              <a:t>x</a:t>
            </a:r>
            <a:r>
              <a:rPr lang="en-US" altLang="zh-CN" baseline="-25000" dirty="0">
                <a:solidFill>
                  <a:prstClr val="black"/>
                </a:solidFill>
              </a:rPr>
              <a:t>i</a:t>
            </a:r>
            <a:r>
              <a:rPr lang="en-US" altLang="zh-CN" dirty="0">
                <a:solidFill>
                  <a:prstClr val="black"/>
                </a:solidFill>
              </a:rPr>
              <a:t>-</a:t>
            </a:r>
            <a:r>
              <a:rPr lang="en-US" altLang="zh-CN" dirty="0" err="1">
                <a:solidFill>
                  <a:prstClr val="black"/>
                </a:solidFill>
              </a:rPr>
              <a:t>x</a:t>
            </a:r>
            <a:r>
              <a:rPr lang="en-US" altLang="zh-CN" baseline="-25000" dirty="0" err="1">
                <a:solidFill>
                  <a:prstClr val="black"/>
                </a:solidFill>
              </a:rPr>
              <a:t>j</a:t>
            </a:r>
            <a:r>
              <a:rPr lang="en-US" altLang="zh-CN" dirty="0">
                <a:solidFill>
                  <a:prstClr val="black"/>
                </a:solidFill>
              </a:rPr>
              <a:t>&lt;=</a:t>
            </a:r>
            <a:r>
              <a:rPr lang="en-US" altLang="zh-CN" dirty="0" err="1">
                <a:solidFill>
                  <a:prstClr val="black"/>
                </a:solidFill>
              </a:rPr>
              <a:t>b</a:t>
            </a:r>
            <a:r>
              <a:rPr lang="en-US" altLang="zh-CN" baseline="-25000" dirty="0" err="1">
                <a:solidFill>
                  <a:prstClr val="black"/>
                </a:solidFill>
              </a:rPr>
              <a:t>k</a:t>
            </a:r>
            <a:endParaRPr lang="en-US" altLang="zh-CN" dirty="0">
              <a:solidFill>
                <a:prstClr val="black"/>
              </a:solidFill>
            </a:endParaRPr>
          </a:p>
          <a:p>
            <a:pPr marL="0" lvl="0" indent="0" algn="ctr">
              <a:buNone/>
            </a:pPr>
            <a:r>
              <a:rPr lang="zh-CN" altLang="en-US" sz="2400" dirty="0">
                <a:solidFill>
                  <a:prstClr val="black"/>
                </a:solidFill>
              </a:rPr>
              <a:t>即</a:t>
            </a:r>
            <a:r>
              <a:rPr lang="en-US" altLang="zh-CN" sz="4000" dirty="0">
                <a:solidFill>
                  <a:prstClr val="black"/>
                </a:solidFill>
              </a:rPr>
              <a:t>x</a:t>
            </a:r>
            <a:r>
              <a:rPr lang="en-US" altLang="zh-CN" sz="4000" baseline="-25000" dirty="0">
                <a:solidFill>
                  <a:prstClr val="black"/>
                </a:solidFill>
              </a:rPr>
              <a:t>i</a:t>
            </a:r>
            <a:r>
              <a:rPr lang="en-US" altLang="zh-CN" sz="4000" dirty="0">
                <a:solidFill>
                  <a:prstClr val="black"/>
                </a:solidFill>
              </a:rPr>
              <a:t>&lt;=</a:t>
            </a:r>
            <a:r>
              <a:rPr lang="en-US" altLang="zh-CN" sz="4000" dirty="0" err="1">
                <a:solidFill>
                  <a:prstClr val="black"/>
                </a:solidFill>
              </a:rPr>
              <a:t>x</a:t>
            </a:r>
            <a:r>
              <a:rPr lang="en-US" altLang="zh-CN" sz="4000" baseline="-25000" dirty="0" err="1">
                <a:solidFill>
                  <a:prstClr val="black"/>
                </a:solidFill>
              </a:rPr>
              <a:t>j</a:t>
            </a:r>
            <a:r>
              <a:rPr lang="en-US" altLang="zh-CN" sz="4000" dirty="0" err="1">
                <a:solidFill>
                  <a:prstClr val="black"/>
                </a:solidFill>
              </a:rPr>
              <a:t>+b</a:t>
            </a:r>
            <a:r>
              <a:rPr lang="en-US" altLang="zh-CN" sz="4000" baseline="-25000" dirty="0" err="1">
                <a:solidFill>
                  <a:prstClr val="black"/>
                </a:solidFill>
              </a:rPr>
              <a:t>k</a:t>
            </a:r>
            <a:endParaRPr lang="en-US" altLang="zh-CN" sz="2400" dirty="0">
              <a:solidFill>
                <a:prstClr val="black"/>
              </a:solidFill>
            </a:endParaRPr>
          </a:p>
          <a:p>
            <a:pPr lvl="0"/>
            <a:r>
              <a:rPr lang="zh-CN" altLang="en-US" sz="2400" dirty="0">
                <a:solidFill>
                  <a:prstClr val="black"/>
                </a:solidFill>
              </a:rPr>
              <a:t>建立一条 </a:t>
            </a:r>
            <a:r>
              <a:rPr lang="en-US" altLang="zh-CN" sz="2400" dirty="0">
                <a:solidFill>
                  <a:prstClr val="black"/>
                </a:solidFill>
              </a:rPr>
              <a:t>j </a:t>
            </a:r>
            <a:r>
              <a:rPr lang="zh-CN" altLang="en-US" sz="2400" dirty="0">
                <a:solidFill>
                  <a:prstClr val="black"/>
                </a:solidFill>
              </a:rPr>
              <a:t>到 </a:t>
            </a:r>
            <a:r>
              <a:rPr lang="en-US" altLang="zh-CN" sz="2400" dirty="0">
                <a:solidFill>
                  <a:prstClr val="black"/>
                </a:solidFill>
              </a:rPr>
              <a:t>I </a:t>
            </a:r>
            <a:r>
              <a:rPr lang="zh-CN" altLang="en-US" sz="2400" dirty="0">
                <a:solidFill>
                  <a:prstClr val="black"/>
                </a:solidFill>
              </a:rPr>
              <a:t>的有向边，权值为</a:t>
            </a:r>
            <a:r>
              <a:rPr lang="en-US" altLang="zh-CN" sz="2400" dirty="0" err="1">
                <a:solidFill>
                  <a:prstClr val="black"/>
                </a:solidFill>
              </a:rPr>
              <a:t>b</a:t>
            </a:r>
            <a:r>
              <a:rPr lang="en-US" altLang="zh-CN" sz="2400" baseline="-25000" dirty="0" err="1">
                <a:solidFill>
                  <a:prstClr val="black"/>
                </a:solidFill>
              </a:rPr>
              <a:t>k</a:t>
            </a:r>
            <a:endParaRPr lang="en-US" altLang="zh-CN" sz="2400" baseline="-25000" dirty="0">
              <a:solidFill>
                <a:prstClr val="black"/>
              </a:solidFill>
            </a:endParaRPr>
          </a:p>
          <a:p>
            <a:pPr lvl="0"/>
            <a:r>
              <a:rPr lang="zh-CN" altLang="en-US" sz="3200" dirty="0">
                <a:solidFill>
                  <a:prstClr val="black"/>
                </a:solidFill>
              </a:rPr>
              <a:t>表示</a:t>
            </a:r>
            <a:r>
              <a:rPr lang="en-US" altLang="zh-CN" sz="3200" dirty="0" err="1">
                <a:solidFill>
                  <a:prstClr val="black"/>
                </a:solidFill>
              </a:rPr>
              <a:t>x</a:t>
            </a:r>
            <a:r>
              <a:rPr lang="en-US" altLang="zh-CN" sz="3200" baseline="-25000" dirty="0" err="1">
                <a:solidFill>
                  <a:prstClr val="black"/>
                </a:solidFill>
              </a:rPr>
              <a:t>j</a:t>
            </a:r>
            <a:r>
              <a:rPr lang="zh-CN" altLang="en-US" dirty="0">
                <a:solidFill>
                  <a:srgbClr val="FF0000"/>
                </a:solidFill>
              </a:rPr>
              <a:t>至少</a:t>
            </a:r>
            <a:r>
              <a:rPr lang="zh-CN" altLang="en-US" sz="3200" dirty="0">
                <a:solidFill>
                  <a:prstClr val="black"/>
                </a:solidFill>
              </a:rPr>
              <a:t>增加一个</a:t>
            </a:r>
            <a:r>
              <a:rPr lang="en-US" altLang="zh-CN" sz="3200" dirty="0" err="1">
                <a:solidFill>
                  <a:prstClr val="black"/>
                </a:solidFill>
              </a:rPr>
              <a:t>b</a:t>
            </a:r>
            <a:r>
              <a:rPr lang="en-US" altLang="zh-CN" sz="3200" baseline="-25000" dirty="0" err="1">
                <a:solidFill>
                  <a:prstClr val="black"/>
                </a:solidFill>
              </a:rPr>
              <a:t>k</a:t>
            </a:r>
            <a:r>
              <a:rPr lang="zh-CN" altLang="en-US" sz="3200" dirty="0">
                <a:solidFill>
                  <a:prstClr val="black"/>
                </a:solidFill>
              </a:rPr>
              <a:t>到</a:t>
            </a:r>
            <a:r>
              <a:rPr lang="en-US" altLang="zh-CN" sz="3200" dirty="0">
                <a:solidFill>
                  <a:prstClr val="black"/>
                </a:solidFill>
              </a:rPr>
              <a:t>x</a:t>
            </a:r>
            <a:r>
              <a:rPr lang="en-US" altLang="zh-CN" sz="3200" baseline="-25000" dirty="0">
                <a:solidFill>
                  <a:prstClr val="black"/>
                </a:solidFill>
              </a:rPr>
              <a:t>i</a:t>
            </a:r>
            <a:endParaRPr lang="en-US" altLang="zh-CN" sz="3200" dirty="0">
              <a:solidFill>
                <a:prstClr val="black"/>
              </a:solidFill>
            </a:endParaRPr>
          </a:p>
        </p:txBody>
      </p:sp>
      <p:pic>
        <p:nvPicPr>
          <p:cNvPr id="9" name="图片 8"/>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10000" contrast="90000"/>
                    </a14:imgEffect>
                    <a14:imgEffect>
                      <a14:colorTemperature colorTemp="5000"/>
                    </a14:imgEffect>
                    <a14:imgEffect>
                      <a14:sharpenSoften amount="80000"/>
                    </a14:imgEffect>
                  </a14:imgLayer>
                </a14:imgProps>
              </a:ext>
            </a:extLst>
          </a:blip>
          <a:srcRect r="5722"/>
          <a:stretch>
            <a:fillRect/>
          </a:stretch>
        </p:blipFill>
        <p:spPr>
          <a:xfrm>
            <a:off x="8913622" y="682747"/>
            <a:ext cx="3070418" cy="4201439"/>
          </a:xfrm>
          <a:prstGeom prst="rect">
            <a:avLst/>
          </a:prstGeom>
        </p:spPr>
      </p:pic>
      <p:sp>
        <p:nvSpPr>
          <p:cNvPr id="11" name="椭圆 10"/>
          <p:cNvSpPr/>
          <p:nvPr/>
        </p:nvSpPr>
        <p:spPr>
          <a:xfrm>
            <a:off x="5849570" y="3487332"/>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2" name="椭圆 11"/>
          <p:cNvSpPr/>
          <p:nvPr/>
        </p:nvSpPr>
        <p:spPr>
          <a:xfrm>
            <a:off x="7192609" y="2773952"/>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13" name="椭圆 12"/>
          <p:cNvSpPr/>
          <p:nvPr/>
        </p:nvSpPr>
        <p:spPr>
          <a:xfrm>
            <a:off x="7884612" y="4780947"/>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14" name="椭圆 13"/>
          <p:cNvSpPr/>
          <p:nvPr/>
        </p:nvSpPr>
        <p:spPr>
          <a:xfrm>
            <a:off x="6459789" y="4574470"/>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15" name="椭圆 14"/>
          <p:cNvSpPr/>
          <p:nvPr/>
        </p:nvSpPr>
        <p:spPr>
          <a:xfrm>
            <a:off x="5850430" y="5707083"/>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4" name="直接箭头连接符 3"/>
          <p:cNvCxnSpPr>
            <a:stCxn id="12" idx="2"/>
            <a:endCxn id="11" idx="7"/>
          </p:cNvCxnSpPr>
          <p:nvPr/>
        </p:nvCxnSpPr>
        <p:spPr>
          <a:xfrm flipH="1">
            <a:off x="6202049" y="2980430"/>
            <a:ext cx="990560" cy="56737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3" idx="1"/>
            <a:endCxn id="11" idx="6"/>
          </p:cNvCxnSpPr>
          <p:nvPr/>
        </p:nvCxnSpPr>
        <p:spPr>
          <a:xfrm flipH="1" flipV="1">
            <a:off x="6262525" y="3693810"/>
            <a:ext cx="1682563" cy="114761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8" name="右箭头 17"/>
          <p:cNvSpPr/>
          <p:nvPr/>
        </p:nvSpPr>
        <p:spPr>
          <a:xfrm>
            <a:off x="8363016" y="1421314"/>
            <a:ext cx="550606" cy="245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6459789" y="2871019"/>
            <a:ext cx="412955" cy="369332"/>
          </a:xfrm>
          <a:prstGeom prst="rect">
            <a:avLst/>
          </a:prstGeom>
          <a:noFill/>
        </p:spPr>
        <p:txBody>
          <a:bodyPr wrap="square" rtlCol="0">
            <a:spAutoFit/>
          </a:bodyPr>
          <a:lstStyle/>
          <a:p>
            <a:r>
              <a:rPr lang="en-US" altLang="zh-CN" dirty="0" smtClean="0"/>
              <a:t>0</a:t>
            </a:r>
            <a:endParaRPr lang="zh-CN" altLang="en-US" dirty="0"/>
          </a:p>
        </p:txBody>
      </p:sp>
      <p:sp>
        <p:nvSpPr>
          <p:cNvPr id="28" name="文本框 27"/>
          <p:cNvSpPr txBox="1"/>
          <p:nvPr/>
        </p:nvSpPr>
        <p:spPr>
          <a:xfrm>
            <a:off x="6934869" y="3868046"/>
            <a:ext cx="412955" cy="369332"/>
          </a:xfrm>
          <a:prstGeom prst="rect">
            <a:avLst/>
          </a:prstGeom>
          <a:noFill/>
        </p:spPr>
        <p:txBody>
          <a:bodyPr wrap="square" rtlCol="0">
            <a:spAutoFit/>
          </a:bodyPr>
          <a:lstStyle/>
          <a:p>
            <a:r>
              <a:rPr lang="en-US" altLang="zh-CN" dirty="0" smtClean="0"/>
              <a:t>-1</a:t>
            </a:r>
            <a:endParaRPr lang="zh-CN" altLang="en-US" dirty="0"/>
          </a:p>
        </p:txBody>
      </p:sp>
      <p:sp>
        <p:nvSpPr>
          <p:cNvPr id="37" name="动作按钮: 结束 36">
            <a:hlinkClick r:id="" action="ppaction://hlinkshowjump?jump=lastslide" highlightClick="1"/>
          </p:cNvPr>
          <p:cNvSpPr/>
          <p:nvPr/>
        </p:nvSpPr>
        <p:spPr>
          <a:xfrm>
            <a:off x="11458575" y="6315075"/>
            <a:ext cx="419100" cy="4000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372" y="102119"/>
            <a:ext cx="9440216" cy="861471"/>
          </a:xfrm>
        </p:spPr>
        <p:txBody>
          <a:bodyPr/>
          <a:lstStyle/>
          <a:p>
            <a:r>
              <a:rPr lang="zh-CN" altLang="en-US" dirty="0"/>
              <a:t>差分约束系统的求解</a:t>
            </a:r>
            <a:endParaRPr lang="zh-CN" altLang="en-US" dirty="0"/>
          </a:p>
        </p:txBody>
      </p:sp>
      <p:sp>
        <p:nvSpPr>
          <p:cNvPr id="8" name="内容占位符 7"/>
          <p:cNvSpPr>
            <a:spLocks noGrp="1"/>
          </p:cNvSpPr>
          <p:nvPr>
            <p:ph idx="1"/>
          </p:nvPr>
        </p:nvSpPr>
        <p:spPr>
          <a:xfrm>
            <a:off x="609599" y="963589"/>
            <a:ext cx="7069395" cy="5456875"/>
          </a:xfrm>
        </p:spPr>
        <p:txBody>
          <a:bodyPr/>
          <a:lstStyle/>
          <a:p>
            <a:pPr lvl="0"/>
            <a:r>
              <a:rPr lang="zh-CN" altLang="en-US" sz="2400" dirty="0">
                <a:solidFill>
                  <a:prstClr val="black"/>
                </a:solidFill>
              </a:rPr>
              <a:t>差分约束系统可以转化为图论来解决</a:t>
            </a:r>
            <a:endParaRPr lang="en-US" altLang="zh-CN" sz="2400" dirty="0">
              <a:solidFill>
                <a:prstClr val="black"/>
              </a:solidFill>
            </a:endParaRPr>
          </a:p>
          <a:p>
            <a:pPr lvl="0"/>
            <a:r>
              <a:rPr lang="zh-CN" altLang="en-US" sz="2400" dirty="0">
                <a:solidFill>
                  <a:prstClr val="black"/>
                </a:solidFill>
              </a:rPr>
              <a:t>建立一个图，包含</a:t>
            </a:r>
            <a:r>
              <a:rPr lang="en-US" altLang="zh-CN" sz="2400" dirty="0">
                <a:solidFill>
                  <a:prstClr val="black"/>
                </a:solidFill>
              </a:rPr>
              <a:t>n</a:t>
            </a:r>
            <a:r>
              <a:rPr lang="zh-CN" altLang="en-US" sz="2400" dirty="0">
                <a:solidFill>
                  <a:prstClr val="black"/>
                </a:solidFill>
              </a:rPr>
              <a:t>个顶点，对每个约束条件</a:t>
            </a:r>
            <a:endParaRPr lang="en-US" altLang="zh-CN" sz="2400" dirty="0">
              <a:solidFill>
                <a:prstClr val="black"/>
              </a:solidFill>
            </a:endParaRPr>
          </a:p>
          <a:p>
            <a:pPr marL="0" lvl="0" indent="0" algn="ctr">
              <a:buNone/>
            </a:pPr>
            <a:r>
              <a:rPr lang="en-US" altLang="zh-CN" dirty="0">
                <a:solidFill>
                  <a:prstClr val="black"/>
                </a:solidFill>
              </a:rPr>
              <a:t>x</a:t>
            </a:r>
            <a:r>
              <a:rPr lang="en-US" altLang="zh-CN" baseline="-25000" dirty="0">
                <a:solidFill>
                  <a:prstClr val="black"/>
                </a:solidFill>
              </a:rPr>
              <a:t>i</a:t>
            </a:r>
            <a:r>
              <a:rPr lang="en-US" altLang="zh-CN" dirty="0">
                <a:solidFill>
                  <a:prstClr val="black"/>
                </a:solidFill>
              </a:rPr>
              <a:t>-</a:t>
            </a:r>
            <a:r>
              <a:rPr lang="en-US" altLang="zh-CN" dirty="0" err="1">
                <a:solidFill>
                  <a:prstClr val="black"/>
                </a:solidFill>
              </a:rPr>
              <a:t>x</a:t>
            </a:r>
            <a:r>
              <a:rPr lang="en-US" altLang="zh-CN" baseline="-25000" dirty="0" err="1">
                <a:solidFill>
                  <a:prstClr val="black"/>
                </a:solidFill>
              </a:rPr>
              <a:t>j</a:t>
            </a:r>
            <a:r>
              <a:rPr lang="en-US" altLang="zh-CN" dirty="0">
                <a:solidFill>
                  <a:prstClr val="black"/>
                </a:solidFill>
              </a:rPr>
              <a:t>&lt;=</a:t>
            </a:r>
            <a:r>
              <a:rPr lang="en-US" altLang="zh-CN" dirty="0" err="1">
                <a:solidFill>
                  <a:prstClr val="black"/>
                </a:solidFill>
              </a:rPr>
              <a:t>b</a:t>
            </a:r>
            <a:r>
              <a:rPr lang="en-US" altLang="zh-CN" baseline="-25000" dirty="0" err="1">
                <a:solidFill>
                  <a:prstClr val="black"/>
                </a:solidFill>
              </a:rPr>
              <a:t>k</a:t>
            </a:r>
            <a:endParaRPr lang="en-US" altLang="zh-CN" dirty="0">
              <a:solidFill>
                <a:prstClr val="black"/>
              </a:solidFill>
            </a:endParaRPr>
          </a:p>
          <a:p>
            <a:pPr marL="0" lvl="0" indent="0" algn="ctr">
              <a:buNone/>
            </a:pPr>
            <a:r>
              <a:rPr lang="zh-CN" altLang="en-US" sz="2400" dirty="0">
                <a:solidFill>
                  <a:prstClr val="black"/>
                </a:solidFill>
              </a:rPr>
              <a:t>即</a:t>
            </a:r>
            <a:r>
              <a:rPr lang="en-US" altLang="zh-CN" sz="4000" dirty="0">
                <a:solidFill>
                  <a:prstClr val="black"/>
                </a:solidFill>
              </a:rPr>
              <a:t>x</a:t>
            </a:r>
            <a:r>
              <a:rPr lang="en-US" altLang="zh-CN" sz="4000" baseline="-25000" dirty="0">
                <a:solidFill>
                  <a:prstClr val="black"/>
                </a:solidFill>
              </a:rPr>
              <a:t>i</a:t>
            </a:r>
            <a:r>
              <a:rPr lang="en-US" altLang="zh-CN" sz="4000" dirty="0">
                <a:solidFill>
                  <a:prstClr val="black"/>
                </a:solidFill>
              </a:rPr>
              <a:t>&lt;=</a:t>
            </a:r>
            <a:r>
              <a:rPr lang="en-US" altLang="zh-CN" sz="4000" dirty="0" err="1">
                <a:solidFill>
                  <a:prstClr val="black"/>
                </a:solidFill>
              </a:rPr>
              <a:t>x</a:t>
            </a:r>
            <a:r>
              <a:rPr lang="en-US" altLang="zh-CN" sz="4000" baseline="-25000" dirty="0" err="1">
                <a:solidFill>
                  <a:prstClr val="black"/>
                </a:solidFill>
              </a:rPr>
              <a:t>j</a:t>
            </a:r>
            <a:r>
              <a:rPr lang="en-US" altLang="zh-CN" sz="4000" dirty="0" err="1">
                <a:solidFill>
                  <a:prstClr val="black"/>
                </a:solidFill>
              </a:rPr>
              <a:t>+b</a:t>
            </a:r>
            <a:r>
              <a:rPr lang="en-US" altLang="zh-CN" sz="4000" baseline="-25000" dirty="0" err="1">
                <a:solidFill>
                  <a:prstClr val="black"/>
                </a:solidFill>
              </a:rPr>
              <a:t>k</a:t>
            </a:r>
            <a:endParaRPr lang="en-US" altLang="zh-CN" sz="2400" dirty="0">
              <a:solidFill>
                <a:prstClr val="black"/>
              </a:solidFill>
            </a:endParaRPr>
          </a:p>
          <a:p>
            <a:pPr lvl="0"/>
            <a:r>
              <a:rPr lang="zh-CN" altLang="en-US" sz="2400" dirty="0">
                <a:solidFill>
                  <a:prstClr val="black"/>
                </a:solidFill>
              </a:rPr>
              <a:t>建立一条 </a:t>
            </a:r>
            <a:r>
              <a:rPr lang="en-US" altLang="zh-CN" sz="2400" dirty="0">
                <a:solidFill>
                  <a:prstClr val="black"/>
                </a:solidFill>
              </a:rPr>
              <a:t>j </a:t>
            </a:r>
            <a:r>
              <a:rPr lang="zh-CN" altLang="en-US" sz="2400" dirty="0">
                <a:solidFill>
                  <a:prstClr val="black"/>
                </a:solidFill>
              </a:rPr>
              <a:t>到 </a:t>
            </a:r>
            <a:r>
              <a:rPr lang="en-US" altLang="zh-CN" sz="2400" dirty="0">
                <a:solidFill>
                  <a:prstClr val="black"/>
                </a:solidFill>
              </a:rPr>
              <a:t>I </a:t>
            </a:r>
            <a:r>
              <a:rPr lang="zh-CN" altLang="en-US" sz="2400" dirty="0">
                <a:solidFill>
                  <a:prstClr val="black"/>
                </a:solidFill>
              </a:rPr>
              <a:t>的有向边，权值为</a:t>
            </a:r>
            <a:r>
              <a:rPr lang="en-US" altLang="zh-CN" sz="2400" dirty="0" err="1">
                <a:solidFill>
                  <a:prstClr val="black"/>
                </a:solidFill>
              </a:rPr>
              <a:t>b</a:t>
            </a:r>
            <a:r>
              <a:rPr lang="en-US" altLang="zh-CN" sz="2400" baseline="-25000" dirty="0" err="1">
                <a:solidFill>
                  <a:prstClr val="black"/>
                </a:solidFill>
              </a:rPr>
              <a:t>k</a:t>
            </a:r>
            <a:endParaRPr lang="en-US" altLang="zh-CN" sz="2400" baseline="-25000" dirty="0">
              <a:solidFill>
                <a:prstClr val="black"/>
              </a:solidFill>
            </a:endParaRPr>
          </a:p>
          <a:p>
            <a:pPr lvl="0"/>
            <a:r>
              <a:rPr lang="zh-CN" altLang="en-US" sz="3200" dirty="0">
                <a:solidFill>
                  <a:prstClr val="black"/>
                </a:solidFill>
              </a:rPr>
              <a:t>表示</a:t>
            </a:r>
            <a:r>
              <a:rPr lang="en-US" altLang="zh-CN" sz="3200" dirty="0" err="1">
                <a:solidFill>
                  <a:prstClr val="black"/>
                </a:solidFill>
              </a:rPr>
              <a:t>x</a:t>
            </a:r>
            <a:r>
              <a:rPr lang="en-US" altLang="zh-CN" sz="3200" baseline="-25000" dirty="0" err="1">
                <a:solidFill>
                  <a:prstClr val="black"/>
                </a:solidFill>
              </a:rPr>
              <a:t>j</a:t>
            </a:r>
            <a:r>
              <a:rPr lang="zh-CN" altLang="en-US" dirty="0">
                <a:solidFill>
                  <a:srgbClr val="FF0000"/>
                </a:solidFill>
              </a:rPr>
              <a:t>至少</a:t>
            </a:r>
            <a:r>
              <a:rPr lang="zh-CN" altLang="en-US" sz="3200" dirty="0">
                <a:solidFill>
                  <a:prstClr val="black"/>
                </a:solidFill>
              </a:rPr>
              <a:t>增加一个</a:t>
            </a:r>
            <a:r>
              <a:rPr lang="en-US" altLang="zh-CN" sz="3200" dirty="0" err="1">
                <a:solidFill>
                  <a:prstClr val="black"/>
                </a:solidFill>
              </a:rPr>
              <a:t>b</a:t>
            </a:r>
            <a:r>
              <a:rPr lang="en-US" altLang="zh-CN" sz="3200" baseline="-25000" dirty="0" err="1">
                <a:solidFill>
                  <a:prstClr val="black"/>
                </a:solidFill>
              </a:rPr>
              <a:t>k</a:t>
            </a:r>
            <a:r>
              <a:rPr lang="zh-CN" altLang="en-US" sz="3200" dirty="0">
                <a:solidFill>
                  <a:prstClr val="black"/>
                </a:solidFill>
              </a:rPr>
              <a:t>到</a:t>
            </a:r>
            <a:r>
              <a:rPr lang="en-US" altLang="zh-CN" sz="3200" dirty="0">
                <a:solidFill>
                  <a:prstClr val="black"/>
                </a:solidFill>
              </a:rPr>
              <a:t>x</a:t>
            </a:r>
            <a:r>
              <a:rPr lang="en-US" altLang="zh-CN" sz="3200" baseline="-25000" dirty="0">
                <a:solidFill>
                  <a:prstClr val="black"/>
                </a:solidFill>
              </a:rPr>
              <a:t>i</a:t>
            </a:r>
            <a:endParaRPr lang="en-US" altLang="zh-CN" sz="3200" dirty="0">
              <a:solidFill>
                <a:prstClr val="black"/>
              </a:solidFill>
            </a:endParaRPr>
          </a:p>
        </p:txBody>
      </p:sp>
      <p:pic>
        <p:nvPicPr>
          <p:cNvPr id="9" name="图片 8"/>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10000" contrast="90000"/>
                    </a14:imgEffect>
                    <a14:imgEffect>
                      <a14:colorTemperature colorTemp="5000"/>
                    </a14:imgEffect>
                    <a14:imgEffect>
                      <a14:sharpenSoften amount="80000"/>
                    </a14:imgEffect>
                  </a14:imgLayer>
                </a14:imgProps>
              </a:ext>
            </a:extLst>
          </a:blip>
          <a:srcRect r="5722"/>
          <a:stretch>
            <a:fillRect/>
          </a:stretch>
        </p:blipFill>
        <p:spPr>
          <a:xfrm>
            <a:off x="8913622" y="682747"/>
            <a:ext cx="3070418" cy="4201439"/>
          </a:xfrm>
          <a:prstGeom prst="rect">
            <a:avLst/>
          </a:prstGeom>
        </p:spPr>
      </p:pic>
      <p:sp>
        <p:nvSpPr>
          <p:cNvPr id="11" name="椭圆 10"/>
          <p:cNvSpPr/>
          <p:nvPr/>
        </p:nvSpPr>
        <p:spPr>
          <a:xfrm>
            <a:off x="5849570" y="3487332"/>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2" name="椭圆 11"/>
          <p:cNvSpPr/>
          <p:nvPr/>
        </p:nvSpPr>
        <p:spPr>
          <a:xfrm>
            <a:off x="7192609" y="2773952"/>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13" name="椭圆 12"/>
          <p:cNvSpPr/>
          <p:nvPr/>
        </p:nvSpPr>
        <p:spPr>
          <a:xfrm>
            <a:off x="7884612" y="4780947"/>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14" name="椭圆 13"/>
          <p:cNvSpPr/>
          <p:nvPr/>
        </p:nvSpPr>
        <p:spPr>
          <a:xfrm>
            <a:off x="6459789" y="4574470"/>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15" name="椭圆 14"/>
          <p:cNvSpPr/>
          <p:nvPr/>
        </p:nvSpPr>
        <p:spPr>
          <a:xfrm>
            <a:off x="5850430" y="5707083"/>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4" name="直接箭头连接符 3"/>
          <p:cNvCxnSpPr>
            <a:stCxn id="12" idx="2"/>
            <a:endCxn id="11" idx="7"/>
          </p:cNvCxnSpPr>
          <p:nvPr/>
        </p:nvCxnSpPr>
        <p:spPr>
          <a:xfrm flipH="1">
            <a:off x="6202049" y="2980430"/>
            <a:ext cx="990560" cy="56737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3" idx="1"/>
            <a:endCxn id="11" idx="6"/>
          </p:cNvCxnSpPr>
          <p:nvPr/>
        </p:nvCxnSpPr>
        <p:spPr>
          <a:xfrm flipH="1" flipV="1">
            <a:off x="6262525" y="3693810"/>
            <a:ext cx="1682563" cy="114761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3" idx="0"/>
            <a:endCxn id="12" idx="5"/>
          </p:cNvCxnSpPr>
          <p:nvPr/>
        </p:nvCxnSpPr>
        <p:spPr>
          <a:xfrm flipH="1" flipV="1">
            <a:off x="7545088" y="3126431"/>
            <a:ext cx="546002" cy="165451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8" name="右箭头 17"/>
          <p:cNvSpPr/>
          <p:nvPr/>
        </p:nvSpPr>
        <p:spPr>
          <a:xfrm>
            <a:off x="8363016" y="1878885"/>
            <a:ext cx="550606" cy="245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6459789" y="2871019"/>
            <a:ext cx="412955" cy="369332"/>
          </a:xfrm>
          <a:prstGeom prst="rect">
            <a:avLst/>
          </a:prstGeom>
          <a:noFill/>
        </p:spPr>
        <p:txBody>
          <a:bodyPr wrap="square" rtlCol="0">
            <a:spAutoFit/>
          </a:bodyPr>
          <a:lstStyle/>
          <a:p>
            <a:r>
              <a:rPr lang="en-US" altLang="zh-CN" dirty="0" smtClean="0"/>
              <a:t>0</a:t>
            </a:r>
            <a:endParaRPr lang="zh-CN" altLang="en-US" dirty="0"/>
          </a:p>
        </p:txBody>
      </p:sp>
      <p:sp>
        <p:nvSpPr>
          <p:cNvPr id="22" name="文本框 21"/>
          <p:cNvSpPr txBox="1"/>
          <p:nvPr/>
        </p:nvSpPr>
        <p:spPr>
          <a:xfrm>
            <a:off x="6934869" y="3868046"/>
            <a:ext cx="412955" cy="369332"/>
          </a:xfrm>
          <a:prstGeom prst="rect">
            <a:avLst/>
          </a:prstGeom>
          <a:noFill/>
        </p:spPr>
        <p:txBody>
          <a:bodyPr wrap="square" rtlCol="0">
            <a:spAutoFit/>
          </a:bodyPr>
          <a:lstStyle/>
          <a:p>
            <a:r>
              <a:rPr lang="en-US" altLang="zh-CN" dirty="0" smtClean="0"/>
              <a:t>-1</a:t>
            </a:r>
            <a:endParaRPr lang="zh-CN" altLang="en-US" dirty="0"/>
          </a:p>
        </p:txBody>
      </p:sp>
      <p:sp>
        <p:nvSpPr>
          <p:cNvPr id="23" name="文本框 22"/>
          <p:cNvSpPr txBox="1"/>
          <p:nvPr/>
        </p:nvSpPr>
        <p:spPr>
          <a:xfrm>
            <a:off x="7820787" y="3584357"/>
            <a:ext cx="412955" cy="369332"/>
          </a:xfrm>
          <a:prstGeom prst="rect">
            <a:avLst/>
          </a:prstGeom>
          <a:noFill/>
        </p:spPr>
        <p:txBody>
          <a:bodyPr wrap="square" rtlCol="0">
            <a:spAutoFit/>
          </a:bodyPr>
          <a:lstStyle/>
          <a:p>
            <a:r>
              <a:rPr lang="en-US" altLang="zh-CN" dirty="0" smtClean="0"/>
              <a:t>1</a:t>
            </a:r>
            <a:endParaRPr lang="zh-CN" altLang="en-US" dirty="0"/>
          </a:p>
        </p:txBody>
      </p:sp>
      <p:sp>
        <p:nvSpPr>
          <p:cNvPr id="29" name="动作按钮: 结束 28">
            <a:hlinkClick r:id="" action="ppaction://hlinkshowjump?jump=lastslide" highlightClick="1"/>
          </p:cNvPr>
          <p:cNvSpPr/>
          <p:nvPr/>
        </p:nvSpPr>
        <p:spPr>
          <a:xfrm>
            <a:off x="11458575" y="6315075"/>
            <a:ext cx="419100" cy="4000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372" y="102119"/>
            <a:ext cx="9440216" cy="861471"/>
          </a:xfrm>
        </p:spPr>
        <p:txBody>
          <a:bodyPr/>
          <a:lstStyle/>
          <a:p>
            <a:r>
              <a:rPr lang="zh-CN" altLang="en-US" dirty="0"/>
              <a:t>差分约束系统的求解</a:t>
            </a:r>
            <a:endParaRPr lang="zh-CN" altLang="en-US" dirty="0"/>
          </a:p>
        </p:txBody>
      </p:sp>
      <p:sp>
        <p:nvSpPr>
          <p:cNvPr id="8" name="内容占位符 7"/>
          <p:cNvSpPr>
            <a:spLocks noGrp="1"/>
          </p:cNvSpPr>
          <p:nvPr>
            <p:ph idx="1"/>
          </p:nvPr>
        </p:nvSpPr>
        <p:spPr>
          <a:xfrm>
            <a:off x="609599" y="963589"/>
            <a:ext cx="7069395" cy="5456875"/>
          </a:xfrm>
        </p:spPr>
        <p:txBody>
          <a:bodyPr/>
          <a:lstStyle/>
          <a:p>
            <a:pPr lvl="0"/>
            <a:r>
              <a:rPr lang="zh-CN" altLang="en-US" sz="2400" dirty="0">
                <a:solidFill>
                  <a:prstClr val="black"/>
                </a:solidFill>
              </a:rPr>
              <a:t>差分约束系统可以转化为图论来解决</a:t>
            </a:r>
            <a:endParaRPr lang="en-US" altLang="zh-CN" sz="2400" dirty="0">
              <a:solidFill>
                <a:prstClr val="black"/>
              </a:solidFill>
            </a:endParaRPr>
          </a:p>
          <a:p>
            <a:pPr lvl="0"/>
            <a:r>
              <a:rPr lang="zh-CN" altLang="en-US" sz="2400" dirty="0">
                <a:solidFill>
                  <a:prstClr val="black"/>
                </a:solidFill>
              </a:rPr>
              <a:t>建立一个图，包含</a:t>
            </a:r>
            <a:r>
              <a:rPr lang="en-US" altLang="zh-CN" sz="2400" dirty="0">
                <a:solidFill>
                  <a:prstClr val="black"/>
                </a:solidFill>
              </a:rPr>
              <a:t>n</a:t>
            </a:r>
            <a:r>
              <a:rPr lang="zh-CN" altLang="en-US" sz="2400" dirty="0">
                <a:solidFill>
                  <a:prstClr val="black"/>
                </a:solidFill>
              </a:rPr>
              <a:t>个顶点，对每个约束条件</a:t>
            </a:r>
            <a:endParaRPr lang="en-US" altLang="zh-CN" sz="2400" dirty="0">
              <a:solidFill>
                <a:prstClr val="black"/>
              </a:solidFill>
            </a:endParaRPr>
          </a:p>
          <a:p>
            <a:pPr marL="0" lvl="0" indent="0" algn="ctr">
              <a:buNone/>
            </a:pPr>
            <a:r>
              <a:rPr lang="en-US" altLang="zh-CN" dirty="0">
                <a:solidFill>
                  <a:prstClr val="black"/>
                </a:solidFill>
              </a:rPr>
              <a:t>x</a:t>
            </a:r>
            <a:r>
              <a:rPr lang="en-US" altLang="zh-CN" baseline="-25000" dirty="0">
                <a:solidFill>
                  <a:prstClr val="black"/>
                </a:solidFill>
              </a:rPr>
              <a:t>i</a:t>
            </a:r>
            <a:r>
              <a:rPr lang="en-US" altLang="zh-CN" dirty="0">
                <a:solidFill>
                  <a:prstClr val="black"/>
                </a:solidFill>
              </a:rPr>
              <a:t>-</a:t>
            </a:r>
            <a:r>
              <a:rPr lang="en-US" altLang="zh-CN" dirty="0" err="1">
                <a:solidFill>
                  <a:prstClr val="black"/>
                </a:solidFill>
              </a:rPr>
              <a:t>x</a:t>
            </a:r>
            <a:r>
              <a:rPr lang="en-US" altLang="zh-CN" baseline="-25000" dirty="0" err="1">
                <a:solidFill>
                  <a:prstClr val="black"/>
                </a:solidFill>
              </a:rPr>
              <a:t>j</a:t>
            </a:r>
            <a:r>
              <a:rPr lang="en-US" altLang="zh-CN" dirty="0">
                <a:solidFill>
                  <a:prstClr val="black"/>
                </a:solidFill>
              </a:rPr>
              <a:t>&lt;=</a:t>
            </a:r>
            <a:r>
              <a:rPr lang="en-US" altLang="zh-CN" dirty="0" err="1">
                <a:solidFill>
                  <a:prstClr val="black"/>
                </a:solidFill>
              </a:rPr>
              <a:t>b</a:t>
            </a:r>
            <a:r>
              <a:rPr lang="en-US" altLang="zh-CN" baseline="-25000" dirty="0" err="1">
                <a:solidFill>
                  <a:prstClr val="black"/>
                </a:solidFill>
              </a:rPr>
              <a:t>k</a:t>
            </a:r>
            <a:endParaRPr lang="en-US" altLang="zh-CN" dirty="0">
              <a:solidFill>
                <a:prstClr val="black"/>
              </a:solidFill>
            </a:endParaRPr>
          </a:p>
          <a:p>
            <a:pPr marL="0" lvl="0" indent="0" algn="ctr">
              <a:buNone/>
            </a:pPr>
            <a:r>
              <a:rPr lang="zh-CN" altLang="en-US" sz="2400" dirty="0">
                <a:solidFill>
                  <a:prstClr val="black"/>
                </a:solidFill>
              </a:rPr>
              <a:t>即</a:t>
            </a:r>
            <a:r>
              <a:rPr lang="en-US" altLang="zh-CN" sz="4000" dirty="0">
                <a:solidFill>
                  <a:prstClr val="black"/>
                </a:solidFill>
              </a:rPr>
              <a:t>x</a:t>
            </a:r>
            <a:r>
              <a:rPr lang="en-US" altLang="zh-CN" sz="4000" baseline="-25000" dirty="0">
                <a:solidFill>
                  <a:prstClr val="black"/>
                </a:solidFill>
              </a:rPr>
              <a:t>i</a:t>
            </a:r>
            <a:r>
              <a:rPr lang="en-US" altLang="zh-CN" sz="4000" dirty="0">
                <a:solidFill>
                  <a:prstClr val="black"/>
                </a:solidFill>
              </a:rPr>
              <a:t>&lt;=</a:t>
            </a:r>
            <a:r>
              <a:rPr lang="en-US" altLang="zh-CN" sz="4000" dirty="0" err="1">
                <a:solidFill>
                  <a:prstClr val="black"/>
                </a:solidFill>
              </a:rPr>
              <a:t>x</a:t>
            </a:r>
            <a:r>
              <a:rPr lang="en-US" altLang="zh-CN" sz="4000" baseline="-25000" dirty="0" err="1">
                <a:solidFill>
                  <a:prstClr val="black"/>
                </a:solidFill>
              </a:rPr>
              <a:t>j</a:t>
            </a:r>
            <a:r>
              <a:rPr lang="en-US" altLang="zh-CN" sz="4000" dirty="0" err="1">
                <a:solidFill>
                  <a:prstClr val="black"/>
                </a:solidFill>
              </a:rPr>
              <a:t>+b</a:t>
            </a:r>
            <a:r>
              <a:rPr lang="en-US" altLang="zh-CN" sz="4000" baseline="-25000" dirty="0" err="1">
                <a:solidFill>
                  <a:prstClr val="black"/>
                </a:solidFill>
              </a:rPr>
              <a:t>k</a:t>
            </a:r>
            <a:endParaRPr lang="en-US" altLang="zh-CN" sz="2400" dirty="0">
              <a:solidFill>
                <a:prstClr val="black"/>
              </a:solidFill>
            </a:endParaRPr>
          </a:p>
          <a:p>
            <a:pPr lvl="0"/>
            <a:r>
              <a:rPr lang="zh-CN" altLang="en-US" sz="2400" dirty="0">
                <a:solidFill>
                  <a:prstClr val="black"/>
                </a:solidFill>
              </a:rPr>
              <a:t>建立一条 </a:t>
            </a:r>
            <a:r>
              <a:rPr lang="en-US" altLang="zh-CN" sz="2400" dirty="0">
                <a:solidFill>
                  <a:prstClr val="black"/>
                </a:solidFill>
              </a:rPr>
              <a:t>j </a:t>
            </a:r>
            <a:r>
              <a:rPr lang="zh-CN" altLang="en-US" sz="2400" dirty="0">
                <a:solidFill>
                  <a:prstClr val="black"/>
                </a:solidFill>
              </a:rPr>
              <a:t>到 </a:t>
            </a:r>
            <a:r>
              <a:rPr lang="en-US" altLang="zh-CN" sz="2400" dirty="0">
                <a:solidFill>
                  <a:prstClr val="black"/>
                </a:solidFill>
              </a:rPr>
              <a:t>I </a:t>
            </a:r>
            <a:r>
              <a:rPr lang="zh-CN" altLang="en-US" sz="2400" dirty="0">
                <a:solidFill>
                  <a:prstClr val="black"/>
                </a:solidFill>
              </a:rPr>
              <a:t>的有向边，权值为</a:t>
            </a:r>
            <a:r>
              <a:rPr lang="en-US" altLang="zh-CN" sz="2400" dirty="0" err="1">
                <a:solidFill>
                  <a:prstClr val="black"/>
                </a:solidFill>
              </a:rPr>
              <a:t>b</a:t>
            </a:r>
            <a:r>
              <a:rPr lang="en-US" altLang="zh-CN" sz="2400" baseline="-25000" dirty="0" err="1">
                <a:solidFill>
                  <a:prstClr val="black"/>
                </a:solidFill>
              </a:rPr>
              <a:t>k</a:t>
            </a:r>
            <a:endParaRPr lang="en-US" altLang="zh-CN" sz="2400" baseline="-25000" dirty="0">
              <a:solidFill>
                <a:prstClr val="black"/>
              </a:solidFill>
            </a:endParaRPr>
          </a:p>
          <a:p>
            <a:pPr lvl="0"/>
            <a:r>
              <a:rPr lang="zh-CN" altLang="en-US" sz="3200" dirty="0">
                <a:solidFill>
                  <a:prstClr val="black"/>
                </a:solidFill>
              </a:rPr>
              <a:t>表示</a:t>
            </a:r>
            <a:r>
              <a:rPr lang="en-US" altLang="zh-CN" sz="3200" dirty="0" err="1">
                <a:solidFill>
                  <a:prstClr val="black"/>
                </a:solidFill>
              </a:rPr>
              <a:t>x</a:t>
            </a:r>
            <a:r>
              <a:rPr lang="en-US" altLang="zh-CN" sz="3200" baseline="-25000" dirty="0" err="1">
                <a:solidFill>
                  <a:prstClr val="black"/>
                </a:solidFill>
              </a:rPr>
              <a:t>j</a:t>
            </a:r>
            <a:r>
              <a:rPr lang="zh-CN" altLang="en-US" dirty="0">
                <a:solidFill>
                  <a:srgbClr val="FF0000"/>
                </a:solidFill>
              </a:rPr>
              <a:t>至少</a:t>
            </a:r>
            <a:r>
              <a:rPr lang="zh-CN" altLang="en-US" sz="3200" dirty="0">
                <a:solidFill>
                  <a:prstClr val="black"/>
                </a:solidFill>
              </a:rPr>
              <a:t>增加一个</a:t>
            </a:r>
            <a:r>
              <a:rPr lang="en-US" altLang="zh-CN" sz="3200" dirty="0" err="1">
                <a:solidFill>
                  <a:prstClr val="black"/>
                </a:solidFill>
              </a:rPr>
              <a:t>b</a:t>
            </a:r>
            <a:r>
              <a:rPr lang="en-US" altLang="zh-CN" sz="3200" baseline="-25000" dirty="0" err="1">
                <a:solidFill>
                  <a:prstClr val="black"/>
                </a:solidFill>
              </a:rPr>
              <a:t>k</a:t>
            </a:r>
            <a:r>
              <a:rPr lang="zh-CN" altLang="en-US" sz="3200" dirty="0">
                <a:solidFill>
                  <a:prstClr val="black"/>
                </a:solidFill>
              </a:rPr>
              <a:t>到</a:t>
            </a:r>
            <a:r>
              <a:rPr lang="en-US" altLang="zh-CN" sz="3200" dirty="0">
                <a:solidFill>
                  <a:prstClr val="black"/>
                </a:solidFill>
              </a:rPr>
              <a:t>x</a:t>
            </a:r>
            <a:r>
              <a:rPr lang="en-US" altLang="zh-CN" sz="3200" baseline="-25000" dirty="0">
                <a:solidFill>
                  <a:prstClr val="black"/>
                </a:solidFill>
              </a:rPr>
              <a:t>i</a:t>
            </a:r>
            <a:endParaRPr lang="en-US" altLang="zh-CN" sz="3200" dirty="0">
              <a:solidFill>
                <a:prstClr val="black"/>
              </a:solidFill>
            </a:endParaRPr>
          </a:p>
        </p:txBody>
      </p:sp>
      <p:pic>
        <p:nvPicPr>
          <p:cNvPr id="9" name="图片 8"/>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10000" contrast="90000"/>
                    </a14:imgEffect>
                    <a14:imgEffect>
                      <a14:colorTemperature colorTemp="5000"/>
                    </a14:imgEffect>
                    <a14:imgEffect>
                      <a14:sharpenSoften amount="80000"/>
                    </a14:imgEffect>
                  </a14:imgLayer>
                </a14:imgProps>
              </a:ext>
            </a:extLst>
          </a:blip>
          <a:srcRect r="5722"/>
          <a:stretch>
            <a:fillRect/>
          </a:stretch>
        </p:blipFill>
        <p:spPr>
          <a:xfrm>
            <a:off x="8913622" y="682747"/>
            <a:ext cx="3070418" cy="4201439"/>
          </a:xfrm>
          <a:prstGeom prst="rect">
            <a:avLst/>
          </a:prstGeom>
        </p:spPr>
      </p:pic>
      <p:sp>
        <p:nvSpPr>
          <p:cNvPr id="11" name="椭圆 10"/>
          <p:cNvSpPr/>
          <p:nvPr/>
        </p:nvSpPr>
        <p:spPr>
          <a:xfrm>
            <a:off x="5849570" y="3487332"/>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2" name="椭圆 11"/>
          <p:cNvSpPr/>
          <p:nvPr/>
        </p:nvSpPr>
        <p:spPr>
          <a:xfrm>
            <a:off x="7192609" y="2773952"/>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13" name="椭圆 12"/>
          <p:cNvSpPr/>
          <p:nvPr/>
        </p:nvSpPr>
        <p:spPr>
          <a:xfrm>
            <a:off x="7884612" y="4780947"/>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14" name="椭圆 13"/>
          <p:cNvSpPr/>
          <p:nvPr/>
        </p:nvSpPr>
        <p:spPr>
          <a:xfrm>
            <a:off x="6459789" y="4574470"/>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15" name="椭圆 14"/>
          <p:cNvSpPr/>
          <p:nvPr/>
        </p:nvSpPr>
        <p:spPr>
          <a:xfrm>
            <a:off x="5850430" y="5707083"/>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4" name="直接箭头连接符 3"/>
          <p:cNvCxnSpPr>
            <a:stCxn id="12" idx="2"/>
            <a:endCxn id="11" idx="7"/>
          </p:cNvCxnSpPr>
          <p:nvPr/>
        </p:nvCxnSpPr>
        <p:spPr>
          <a:xfrm flipH="1">
            <a:off x="6202049" y="2980430"/>
            <a:ext cx="990560" cy="56737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3" idx="1"/>
            <a:endCxn id="11" idx="6"/>
          </p:cNvCxnSpPr>
          <p:nvPr/>
        </p:nvCxnSpPr>
        <p:spPr>
          <a:xfrm flipH="1" flipV="1">
            <a:off x="6262525" y="3693810"/>
            <a:ext cx="1682563" cy="114761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3" idx="0"/>
            <a:endCxn id="12" idx="5"/>
          </p:cNvCxnSpPr>
          <p:nvPr/>
        </p:nvCxnSpPr>
        <p:spPr>
          <a:xfrm flipH="1" flipV="1">
            <a:off x="7545088" y="3126431"/>
            <a:ext cx="546002" cy="165451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8" name="右箭头 17"/>
          <p:cNvSpPr/>
          <p:nvPr/>
        </p:nvSpPr>
        <p:spPr>
          <a:xfrm>
            <a:off x="8363016" y="2386792"/>
            <a:ext cx="550606" cy="245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a:stCxn id="11" idx="4"/>
            <a:endCxn id="15" idx="0"/>
          </p:cNvCxnSpPr>
          <p:nvPr/>
        </p:nvCxnSpPr>
        <p:spPr>
          <a:xfrm>
            <a:off x="6056048" y="3900287"/>
            <a:ext cx="860" cy="180679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459789" y="2871019"/>
            <a:ext cx="412955" cy="369332"/>
          </a:xfrm>
          <a:prstGeom prst="rect">
            <a:avLst/>
          </a:prstGeom>
          <a:noFill/>
        </p:spPr>
        <p:txBody>
          <a:bodyPr wrap="square" rtlCol="0">
            <a:spAutoFit/>
          </a:bodyPr>
          <a:lstStyle/>
          <a:p>
            <a:r>
              <a:rPr lang="en-US" altLang="zh-CN" dirty="0" smtClean="0"/>
              <a:t>0</a:t>
            </a:r>
            <a:endParaRPr lang="zh-CN" altLang="en-US" dirty="0"/>
          </a:p>
        </p:txBody>
      </p:sp>
      <p:sp>
        <p:nvSpPr>
          <p:cNvPr id="22" name="文本框 21"/>
          <p:cNvSpPr txBox="1"/>
          <p:nvPr/>
        </p:nvSpPr>
        <p:spPr>
          <a:xfrm>
            <a:off x="6934869" y="3868046"/>
            <a:ext cx="412955" cy="369332"/>
          </a:xfrm>
          <a:prstGeom prst="rect">
            <a:avLst/>
          </a:prstGeom>
          <a:noFill/>
        </p:spPr>
        <p:txBody>
          <a:bodyPr wrap="square" rtlCol="0">
            <a:spAutoFit/>
          </a:bodyPr>
          <a:lstStyle/>
          <a:p>
            <a:r>
              <a:rPr lang="en-US" altLang="zh-CN" dirty="0" smtClean="0"/>
              <a:t>-1</a:t>
            </a:r>
            <a:endParaRPr lang="zh-CN" altLang="en-US" dirty="0"/>
          </a:p>
        </p:txBody>
      </p:sp>
      <p:sp>
        <p:nvSpPr>
          <p:cNvPr id="23" name="文本框 22"/>
          <p:cNvSpPr txBox="1"/>
          <p:nvPr/>
        </p:nvSpPr>
        <p:spPr>
          <a:xfrm>
            <a:off x="7820787" y="3584357"/>
            <a:ext cx="412955" cy="369332"/>
          </a:xfrm>
          <a:prstGeom prst="rect">
            <a:avLst/>
          </a:prstGeom>
          <a:noFill/>
        </p:spPr>
        <p:txBody>
          <a:bodyPr wrap="square" rtlCol="0">
            <a:spAutoFit/>
          </a:bodyPr>
          <a:lstStyle/>
          <a:p>
            <a:r>
              <a:rPr lang="en-US" altLang="zh-CN" dirty="0" smtClean="0"/>
              <a:t>1</a:t>
            </a:r>
            <a:endParaRPr lang="zh-CN" altLang="en-US" dirty="0"/>
          </a:p>
        </p:txBody>
      </p:sp>
      <p:sp>
        <p:nvSpPr>
          <p:cNvPr id="24" name="文本框 23"/>
          <p:cNvSpPr txBox="1"/>
          <p:nvPr/>
        </p:nvSpPr>
        <p:spPr>
          <a:xfrm>
            <a:off x="5725186" y="4656757"/>
            <a:ext cx="412955" cy="369332"/>
          </a:xfrm>
          <a:prstGeom prst="rect">
            <a:avLst/>
          </a:prstGeom>
          <a:noFill/>
        </p:spPr>
        <p:txBody>
          <a:bodyPr wrap="square" rtlCol="0">
            <a:spAutoFit/>
          </a:bodyPr>
          <a:lstStyle/>
          <a:p>
            <a:r>
              <a:rPr lang="en-US" altLang="zh-CN" dirty="0" smtClean="0"/>
              <a:t>5</a:t>
            </a:r>
            <a:endParaRPr lang="zh-CN" altLang="en-US" dirty="0"/>
          </a:p>
        </p:txBody>
      </p:sp>
      <p:sp>
        <p:nvSpPr>
          <p:cNvPr id="29" name="动作按钮: 结束 28">
            <a:hlinkClick r:id="" action="ppaction://hlinkshowjump?jump=lastslide" highlightClick="1"/>
          </p:cNvPr>
          <p:cNvSpPr/>
          <p:nvPr/>
        </p:nvSpPr>
        <p:spPr>
          <a:xfrm>
            <a:off x="11458575" y="6315075"/>
            <a:ext cx="419100" cy="4000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372" y="102119"/>
            <a:ext cx="9440216" cy="861471"/>
          </a:xfrm>
        </p:spPr>
        <p:txBody>
          <a:bodyPr/>
          <a:lstStyle/>
          <a:p>
            <a:r>
              <a:rPr lang="zh-CN" altLang="en-US" dirty="0"/>
              <a:t>差分约束系统的求解</a:t>
            </a:r>
            <a:endParaRPr lang="zh-CN" altLang="en-US" dirty="0"/>
          </a:p>
        </p:txBody>
      </p:sp>
      <p:sp>
        <p:nvSpPr>
          <p:cNvPr id="8" name="内容占位符 7"/>
          <p:cNvSpPr>
            <a:spLocks noGrp="1"/>
          </p:cNvSpPr>
          <p:nvPr>
            <p:ph idx="1"/>
          </p:nvPr>
        </p:nvSpPr>
        <p:spPr>
          <a:xfrm>
            <a:off x="609599" y="963589"/>
            <a:ext cx="7069395" cy="5456875"/>
          </a:xfrm>
        </p:spPr>
        <p:txBody>
          <a:bodyPr/>
          <a:lstStyle/>
          <a:p>
            <a:pPr lvl="0"/>
            <a:r>
              <a:rPr lang="zh-CN" altLang="en-US" sz="2400" dirty="0">
                <a:solidFill>
                  <a:prstClr val="black"/>
                </a:solidFill>
              </a:rPr>
              <a:t>差分约束系统可以转化为图论来解决</a:t>
            </a:r>
            <a:endParaRPr lang="en-US" altLang="zh-CN" sz="2400" dirty="0">
              <a:solidFill>
                <a:prstClr val="black"/>
              </a:solidFill>
            </a:endParaRPr>
          </a:p>
          <a:p>
            <a:pPr lvl="0"/>
            <a:r>
              <a:rPr lang="zh-CN" altLang="en-US" sz="2400" dirty="0">
                <a:solidFill>
                  <a:prstClr val="black"/>
                </a:solidFill>
              </a:rPr>
              <a:t>建立一个图，包含</a:t>
            </a:r>
            <a:r>
              <a:rPr lang="en-US" altLang="zh-CN" sz="2400" dirty="0">
                <a:solidFill>
                  <a:prstClr val="black"/>
                </a:solidFill>
              </a:rPr>
              <a:t>n</a:t>
            </a:r>
            <a:r>
              <a:rPr lang="zh-CN" altLang="en-US" sz="2400" dirty="0">
                <a:solidFill>
                  <a:prstClr val="black"/>
                </a:solidFill>
              </a:rPr>
              <a:t>个顶点，对每个约束条件</a:t>
            </a:r>
            <a:endParaRPr lang="en-US" altLang="zh-CN" sz="2400" dirty="0">
              <a:solidFill>
                <a:prstClr val="black"/>
              </a:solidFill>
            </a:endParaRPr>
          </a:p>
          <a:p>
            <a:pPr marL="0" lvl="0" indent="0" algn="ctr">
              <a:buNone/>
            </a:pPr>
            <a:r>
              <a:rPr lang="en-US" altLang="zh-CN" dirty="0">
                <a:solidFill>
                  <a:prstClr val="black"/>
                </a:solidFill>
              </a:rPr>
              <a:t>x</a:t>
            </a:r>
            <a:r>
              <a:rPr lang="en-US" altLang="zh-CN" baseline="-25000" dirty="0">
                <a:solidFill>
                  <a:prstClr val="black"/>
                </a:solidFill>
              </a:rPr>
              <a:t>i</a:t>
            </a:r>
            <a:r>
              <a:rPr lang="en-US" altLang="zh-CN" dirty="0">
                <a:solidFill>
                  <a:prstClr val="black"/>
                </a:solidFill>
              </a:rPr>
              <a:t>-</a:t>
            </a:r>
            <a:r>
              <a:rPr lang="en-US" altLang="zh-CN" dirty="0" err="1">
                <a:solidFill>
                  <a:prstClr val="black"/>
                </a:solidFill>
              </a:rPr>
              <a:t>x</a:t>
            </a:r>
            <a:r>
              <a:rPr lang="en-US" altLang="zh-CN" baseline="-25000" dirty="0" err="1">
                <a:solidFill>
                  <a:prstClr val="black"/>
                </a:solidFill>
              </a:rPr>
              <a:t>j</a:t>
            </a:r>
            <a:r>
              <a:rPr lang="en-US" altLang="zh-CN" dirty="0">
                <a:solidFill>
                  <a:prstClr val="black"/>
                </a:solidFill>
              </a:rPr>
              <a:t>&lt;=</a:t>
            </a:r>
            <a:r>
              <a:rPr lang="en-US" altLang="zh-CN" dirty="0" err="1">
                <a:solidFill>
                  <a:prstClr val="black"/>
                </a:solidFill>
              </a:rPr>
              <a:t>b</a:t>
            </a:r>
            <a:r>
              <a:rPr lang="en-US" altLang="zh-CN" baseline="-25000" dirty="0" err="1">
                <a:solidFill>
                  <a:prstClr val="black"/>
                </a:solidFill>
              </a:rPr>
              <a:t>k</a:t>
            </a:r>
            <a:endParaRPr lang="en-US" altLang="zh-CN" dirty="0">
              <a:solidFill>
                <a:prstClr val="black"/>
              </a:solidFill>
            </a:endParaRPr>
          </a:p>
          <a:p>
            <a:pPr marL="0" lvl="0" indent="0" algn="ctr">
              <a:buNone/>
            </a:pPr>
            <a:r>
              <a:rPr lang="zh-CN" altLang="en-US" sz="2400" dirty="0">
                <a:solidFill>
                  <a:prstClr val="black"/>
                </a:solidFill>
              </a:rPr>
              <a:t>即</a:t>
            </a:r>
            <a:r>
              <a:rPr lang="en-US" altLang="zh-CN" sz="4000" dirty="0">
                <a:solidFill>
                  <a:prstClr val="black"/>
                </a:solidFill>
              </a:rPr>
              <a:t>x</a:t>
            </a:r>
            <a:r>
              <a:rPr lang="en-US" altLang="zh-CN" sz="4000" baseline="-25000" dirty="0">
                <a:solidFill>
                  <a:prstClr val="black"/>
                </a:solidFill>
              </a:rPr>
              <a:t>i</a:t>
            </a:r>
            <a:r>
              <a:rPr lang="en-US" altLang="zh-CN" sz="4000" dirty="0">
                <a:solidFill>
                  <a:prstClr val="black"/>
                </a:solidFill>
              </a:rPr>
              <a:t>&lt;=</a:t>
            </a:r>
            <a:r>
              <a:rPr lang="en-US" altLang="zh-CN" sz="4000" dirty="0" err="1">
                <a:solidFill>
                  <a:prstClr val="black"/>
                </a:solidFill>
              </a:rPr>
              <a:t>x</a:t>
            </a:r>
            <a:r>
              <a:rPr lang="en-US" altLang="zh-CN" sz="4000" baseline="-25000" dirty="0" err="1">
                <a:solidFill>
                  <a:prstClr val="black"/>
                </a:solidFill>
              </a:rPr>
              <a:t>j</a:t>
            </a:r>
            <a:r>
              <a:rPr lang="en-US" altLang="zh-CN" sz="4000" dirty="0" err="1">
                <a:solidFill>
                  <a:prstClr val="black"/>
                </a:solidFill>
              </a:rPr>
              <a:t>+b</a:t>
            </a:r>
            <a:r>
              <a:rPr lang="en-US" altLang="zh-CN" sz="4000" baseline="-25000" dirty="0" err="1">
                <a:solidFill>
                  <a:prstClr val="black"/>
                </a:solidFill>
              </a:rPr>
              <a:t>k</a:t>
            </a:r>
            <a:endParaRPr lang="en-US" altLang="zh-CN" sz="2400" dirty="0">
              <a:solidFill>
                <a:prstClr val="black"/>
              </a:solidFill>
            </a:endParaRPr>
          </a:p>
          <a:p>
            <a:pPr lvl="0"/>
            <a:r>
              <a:rPr lang="zh-CN" altLang="en-US" sz="2400" dirty="0">
                <a:solidFill>
                  <a:prstClr val="black"/>
                </a:solidFill>
              </a:rPr>
              <a:t>建立一条 </a:t>
            </a:r>
            <a:r>
              <a:rPr lang="en-US" altLang="zh-CN" sz="2400" dirty="0">
                <a:solidFill>
                  <a:prstClr val="black"/>
                </a:solidFill>
              </a:rPr>
              <a:t>j </a:t>
            </a:r>
            <a:r>
              <a:rPr lang="zh-CN" altLang="en-US" sz="2400" dirty="0">
                <a:solidFill>
                  <a:prstClr val="black"/>
                </a:solidFill>
              </a:rPr>
              <a:t>到 </a:t>
            </a:r>
            <a:r>
              <a:rPr lang="en-US" altLang="zh-CN" sz="2400" dirty="0">
                <a:solidFill>
                  <a:prstClr val="black"/>
                </a:solidFill>
              </a:rPr>
              <a:t>I </a:t>
            </a:r>
            <a:r>
              <a:rPr lang="zh-CN" altLang="en-US" sz="2400" dirty="0">
                <a:solidFill>
                  <a:prstClr val="black"/>
                </a:solidFill>
              </a:rPr>
              <a:t>的有向边，权值为</a:t>
            </a:r>
            <a:r>
              <a:rPr lang="en-US" altLang="zh-CN" sz="2400" dirty="0" err="1">
                <a:solidFill>
                  <a:prstClr val="black"/>
                </a:solidFill>
              </a:rPr>
              <a:t>b</a:t>
            </a:r>
            <a:r>
              <a:rPr lang="en-US" altLang="zh-CN" sz="2400" baseline="-25000" dirty="0" err="1">
                <a:solidFill>
                  <a:prstClr val="black"/>
                </a:solidFill>
              </a:rPr>
              <a:t>k</a:t>
            </a:r>
            <a:endParaRPr lang="en-US" altLang="zh-CN" sz="2400" baseline="-25000" dirty="0">
              <a:solidFill>
                <a:prstClr val="black"/>
              </a:solidFill>
            </a:endParaRPr>
          </a:p>
          <a:p>
            <a:pPr lvl="0"/>
            <a:r>
              <a:rPr lang="zh-CN" altLang="en-US" sz="3200" dirty="0">
                <a:solidFill>
                  <a:prstClr val="black"/>
                </a:solidFill>
              </a:rPr>
              <a:t>表示</a:t>
            </a:r>
            <a:r>
              <a:rPr lang="en-US" altLang="zh-CN" sz="3200" dirty="0" err="1">
                <a:solidFill>
                  <a:prstClr val="black"/>
                </a:solidFill>
              </a:rPr>
              <a:t>x</a:t>
            </a:r>
            <a:r>
              <a:rPr lang="en-US" altLang="zh-CN" sz="3200" baseline="-25000" dirty="0" err="1">
                <a:solidFill>
                  <a:prstClr val="black"/>
                </a:solidFill>
              </a:rPr>
              <a:t>j</a:t>
            </a:r>
            <a:r>
              <a:rPr lang="zh-CN" altLang="en-US" dirty="0">
                <a:solidFill>
                  <a:srgbClr val="FF0000"/>
                </a:solidFill>
              </a:rPr>
              <a:t>至少</a:t>
            </a:r>
            <a:r>
              <a:rPr lang="zh-CN" altLang="en-US" sz="3200" dirty="0">
                <a:solidFill>
                  <a:prstClr val="black"/>
                </a:solidFill>
              </a:rPr>
              <a:t>增加一个</a:t>
            </a:r>
            <a:r>
              <a:rPr lang="en-US" altLang="zh-CN" sz="3200" dirty="0" err="1">
                <a:solidFill>
                  <a:prstClr val="black"/>
                </a:solidFill>
              </a:rPr>
              <a:t>b</a:t>
            </a:r>
            <a:r>
              <a:rPr lang="en-US" altLang="zh-CN" sz="3200" baseline="-25000" dirty="0" err="1">
                <a:solidFill>
                  <a:prstClr val="black"/>
                </a:solidFill>
              </a:rPr>
              <a:t>k</a:t>
            </a:r>
            <a:r>
              <a:rPr lang="zh-CN" altLang="en-US" sz="3200" dirty="0">
                <a:solidFill>
                  <a:prstClr val="black"/>
                </a:solidFill>
              </a:rPr>
              <a:t>到</a:t>
            </a:r>
            <a:r>
              <a:rPr lang="en-US" altLang="zh-CN" sz="3200" dirty="0">
                <a:solidFill>
                  <a:prstClr val="black"/>
                </a:solidFill>
              </a:rPr>
              <a:t>x</a:t>
            </a:r>
            <a:r>
              <a:rPr lang="en-US" altLang="zh-CN" sz="3200" baseline="-25000" dirty="0">
                <a:solidFill>
                  <a:prstClr val="black"/>
                </a:solidFill>
              </a:rPr>
              <a:t>i</a:t>
            </a:r>
            <a:endParaRPr lang="en-US" altLang="zh-CN" sz="3200" dirty="0">
              <a:solidFill>
                <a:prstClr val="black"/>
              </a:solidFill>
            </a:endParaRPr>
          </a:p>
        </p:txBody>
      </p:sp>
      <p:pic>
        <p:nvPicPr>
          <p:cNvPr id="9" name="图片 8"/>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10000" contrast="90000"/>
                    </a14:imgEffect>
                    <a14:imgEffect>
                      <a14:colorTemperature colorTemp="5000"/>
                    </a14:imgEffect>
                    <a14:imgEffect>
                      <a14:sharpenSoften amount="80000"/>
                    </a14:imgEffect>
                  </a14:imgLayer>
                </a14:imgProps>
              </a:ext>
            </a:extLst>
          </a:blip>
          <a:srcRect r="5722"/>
          <a:stretch>
            <a:fillRect/>
          </a:stretch>
        </p:blipFill>
        <p:spPr>
          <a:xfrm>
            <a:off x="8913622" y="682747"/>
            <a:ext cx="3070418" cy="4201439"/>
          </a:xfrm>
          <a:prstGeom prst="rect">
            <a:avLst/>
          </a:prstGeom>
        </p:spPr>
      </p:pic>
      <p:sp>
        <p:nvSpPr>
          <p:cNvPr id="11" name="椭圆 10"/>
          <p:cNvSpPr/>
          <p:nvPr/>
        </p:nvSpPr>
        <p:spPr>
          <a:xfrm>
            <a:off x="5849570" y="3487332"/>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2" name="椭圆 11"/>
          <p:cNvSpPr/>
          <p:nvPr/>
        </p:nvSpPr>
        <p:spPr>
          <a:xfrm>
            <a:off x="7192609" y="2773952"/>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13" name="椭圆 12"/>
          <p:cNvSpPr/>
          <p:nvPr/>
        </p:nvSpPr>
        <p:spPr>
          <a:xfrm>
            <a:off x="7884612" y="4780947"/>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14" name="椭圆 13"/>
          <p:cNvSpPr/>
          <p:nvPr/>
        </p:nvSpPr>
        <p:spPr>
          <a:xfrm>
            <a:off x="6459789" y="4574470"/>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15" name="椭圆 14"/>
          <p:cNvSpPr/>
          <p:nvPr/>
        </p:nvSpPr>
        <p:spPr>
          <a:xfrm>
            <a:off x="5850430" y="5707083"/>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4" name="直接箭头连接符 3"/>
          <p:cNvCxnSpPr>
            <a:stCxn id="12" idx="2"/>
            <a:endCxn id="11" idx="7"/>
          </p:cNvCxnSpPr>
          <p:nvPr/>
        </p:nvCxnSpPr>
        <p:spPr>
          <a:xfrm flipH="1">
            <a:off x="6202049" y="2980430"/>
            <a:ext cx="990560" cy="56737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3" idx="1"/>
            <a:endCxn id="11" idx="6"/>
          </p:cNvCxnSpPr>
          <p:nvPr/>
        </p:nvCxnSpPr>
        <p:spPr>
          <a:xfrm flipH="1" flipV="1">
            <a:off x="6262525" y="3693810"/>
            <a:ext cx="1682563" cy="114761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3" idx="0"/>
            <a:endCxn id="12" idx="5"/>
          </p:cNvCxnSpPr>
          <p:nvPr/>
        </p:nvCxnSpPr>
        <p:spPr>
          <a:xfrm flipH="1" flipV="1">
            <a:off x="7545088" y="3126431"/>
            <a:ext cx="546002" cy="165451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8" name="右箭头 17"/>
          <p:cNvSpPr/>
          <p:nvPr/>
        </p:nvSpPr>
        <p:spPr>
          <a:xfrm>
            <a:off x="8277908" y="2941100"/>
            <a:ext cx="550606" cy="245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a:stCxn id="11" idx="4"/>
            <a:endCxn id="15" idx="0"/>
          </p:cNvCxnSpPr>
          <p:nvPr/>
        </p:nvCxnSpPr>
        <p:spPr>
          <a:xfrm>
            <a:off x="6056048" y="3900287"/>
            <a:ext cx="860" cy="180679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1" idx="5"/>
            <a:endCxn id="14" idx="1"/>
          </p:cNvCxnSpPr>
          <p:nvPr/>
        </p:nvCxnSpPr>
        <p:spPr>
          <a:xfrm>
            <a:off x="6202049" y="3839811"/>
            <a:ext cx="318216" cy="7951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459789" y="2871019"/>
            <a:ext cx="412955" cy="369332"/>
          </a:xfrm>
          <a:prstGeom prst="rect">
            <a:avLst/>
          </a:prstGeom>
          <a:noFill/>
        </p:spPr>
        <p:txBody>
          <a:bodyPr wrap="square" rtlCol="0">
            <a:spAutoFit/>
          </a:bodyPr>
          <a:lstStyle/>
          <a:p>
            <a:r>
              <a:rPr lang="en-US" altLang="zh-CN" dirty="0" smtClean="0"/>
              <a:t>0</a:t>
            </a:r>
            <a:endParaRPr lang="zh-CN" altLang="en-US" dirty="0"/>
          </a:p>
        </p:txBody>
      </p:sp>
      <p:sp>
        <p:nvSpPr>
          <p:cNvPr id="22" name="文本框 21"/>
          <p:cNvSpPr txBox="1"/>
          <p:nvPr/>
        </p:nvSpPr>
        <p:spPr>
          <a:xfrm>
            <a:off x="6934869" y="3868046"/>
            <a:ext cx="412955" cy="369332"/>
          </a:xfrm>
          <a:prstGeom prst="rect">
            <a:avLst/>
          </a:prstGeom>
          <a:noFill/>
        </p:spPr>
        <p:txBody>
          <a:bodyPr wrap="square" rtlCol="0">
            <a:spAutoFit/>
          </a:bodyPr>
          <a:lstStyle/>
          <a:p>
            <a:r>
              <a:rPr lang="en-US" altLang="zh-CN" dirty="0" smtClean="0"/>
              <a:t>-1</a:t>
            </a:r>
            <a:endParaRPr lang="zh-CN" altLang="en-US" dirty="0"/>
          </a:p>
        </p:txBody>
      </p:sp>
      <p:sp>
        <p:nvSpPr>
          <p:cNvPr id="23" name="文本框 22"/>
          <p:cNvSpPr txBox="1"/>
          <p:nvPr/>
        </p:nvSpPr>
        <p:spPr>
          <a:xfrm>
            <a:off x="7820787" y="3584357"/>
            <a:ext cx="412955" cy="369332"/>
          </a:xfrm>
          <a:prstGeom prst="rect">
            <a:avLst/>
          </a:prstGeom>
          <a:noFill/>
        </p:spPr>
        <p:txBody>
          <a:bodyPr wrap="square" rtlCol="0">
            <a:spAutoFit/>
          </a:bodyPr>
          <a:lstStyle/>
          <a:p>
            <a:r>
              <a:rPr lang="en-US" altLang="zh-CN" dirty="0" smtClean="0"/>
              <a:t>1</a:t>
            </a:r>
            <a:endParaRPr lang="zh-CN" altLang="en-US" dirty="0"/>
          </a:p>
        </p:txBody>
      </p:sp>
      <p:sp>
        <p:nvSpPr>
          <p:cNvPr id="24" name="文本框 23"/>
          <p:cNvSpPr txBox="1"/>
          <p:nvPr/>
        </p:nvSpPr>
        <p:spPr>
          <a:xfrm>
            <a:off x="5725186" y="4656757"/>
            <a:ext cx="412955" cy="369332"/>
          </a:xfrm>
          <a:prstGeom prst="rect">
            <a:avLst/>
          </a:prstGeom>
          <a:noFill/>
        </p:spPr>
        <p:txBody>
          <a:bodyPr wrap="square" rtlCol="0">
            <a:spAutoFit/>
          </a:bodyPr>
          <a:lstStyle/>
          <a:p>
            <a:r>
              <a:rPr lang="en-US" altLang="zh-CN" dirty="0" smtClean="0"/>
              <a:t>5</a:t>
            </a:r>
            <a:endParaRPr lang="zh-CN" altLang="en-US" dirty="0"/>
          </a:p>
        </p:txBody>
      </p:sp>
      <p:sp>
        <p:nvSpPr>
          <p:cNvPr id="25" name="文本框 24"/>
          <p:cNvSpPr txBox="1"/>
          <p:nvPr/>
        </p:nvSpPr>
        <p:spPr>
          <a:xfrm>
            <a:off x="6345674" y="4022475"/>
            <a:ext cx="412955" cy="369332"/>
          </a:xfrm>
          <a:prstGeom prst="rect">
            <a:avLst/>
          </a:prstGeom>
          <a:noFill/>
        </p:spPr>
        <p:txBody>
          <a:bodyPr wrap="square" rtlCol="0">
            <a:spAutoFit/>
          </a:bodyPr>
          <a:lstStyle/>
          <a:p>
            <a:r>
              <a:rPr lang="en-US" altLang="zh-CN" dirty="0" smtClean="0"/>
              <a:t>4</a:t>
            </a:r>
            <a:endParaRPr lang="zh-CN" altLang="en-US" dirty="0"/>
          </a:p>
        </p:txBody>
      </p:sp>
      <p:sp>
        <p:nvSpPr>
          <p:cNvPr id="29" name="动作按钮: 结束 28">
            <a:hlinkClick r:id="" action="ppaction://hlinkshowjump?jump=lastslide" highlightClick="1"/>
          </p:cNvPr>
          <p:cNvSpPr/>
          <p:nvPr/>
        </p:nvSpPr>
        <p:spPr>
          <a:xfrm>
            <a:off x="11458575" y="6315075"/>
            <a:ext cx="419100" cy="4000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372" y="102119"/>
            <a:ext cx="9440216" cy="861471"/>
          </a:xfrm>
        </p:spPr>
        <p:txBody>
          <a:bodyPr/>
          <a:lstStyle/>
          <a:p>
            <a:r>
              <a:rPr lang="zh-CN" altLang="en-US" dirty="0"/>
              <a:t>差分约束系统的求解</a:t>
            </a:r>
            <a:endParaRPr lang="zh-CN" altLang="en-US" dirty="0"/>
          </a:p>
        </p:txBody>
      </p:sp>
      <p:sp>
        <p:nvSpPr>
          <p:cNvPr id="8" name="内容占位符 7"/>
          <p:cNvSpPr>
            <a:spLocks noGrp="1"/>
          </p:cNvSpPr>
          <p:nvPr>
            <p:ph idx="1"/>
          </p:nvPr>
        </p:nvSpPr>
        <p:spPr>
          <a:xfrm>
            <a:off x="609599" y="963589"/>
            <a:ext cx="7069395" cy="5456875"/>
          </a:xfrm>
        </p:spPr>
        <p:txBody>
          <a:bodyPr/>
          <a:lstStyle/>
          <a:p>
            <a:pPr lvl="0"/>
            <a:r>
              <a:rPr lang="zh-CN" altLang="en-US" sz="2400" dirty="0">
                <a:solidFill>
                  <a:prstClr val="black"/>
                </a:solidFill>
              </a:rPr>
              <a:t>差分约束系统可以转化为图论来解决</a:t>
            </a:r>
            <a:endParaRPr lang="en-US" altLang="zh-CN" sz="2400" dirty="0">
              <a:solidFill>
                <a:prstClr val="black"/>
              </a:solidFill>
            </a:endParaRPr>
          </a:p>
          <a:p>
            <a:pPr lvl="0"/>
            <a:r>
              <a:rPr lang="zh-CN" altLang="en-US" sz="2400" dirty="0">
                <a:solidFill>
                  <a:prstClr val="black"/>
                </a:solidFill>
              </a:rPr>
              <a:t>建立一个图，包含</a:t>
            </a:r>
            <a:r>
              <a:rPr lang="en-US" altLang="zh-CN" sz="2400" dirty="0">
                <a:solidFill>
                  <a:prstClr val="black"/>
                </a:solidFill>
              </a:rPr>
              <a:t>n</a:t>
            </a:r>
            <a:r>
              <a:rPr lang="zh-CN" altLang="en-US" sz="2400" dirty="0">
                <a:solidFill>
                  <a:prstClr val="black"/>
                </a:solidFill>
              </a:rPr>
              <a:t>个顶点，对每个约束条件</a:t>
            </a:r>
            <a:endParaRPr lang="en-US" altLang="zh-CN" sz="2400" dirty="0">
              <a:solidFill>
                <a:prstClr val="black"/>
              </a:solidFill>
            </a:endParaRPr>
          </a:p>
          <a:p>
            <a:pPr marL="0" lvl="0" indent="0" algn="ctr">
              <a:buNone/>
            </a:pPr>
            <a:r>
              <a:rPr lang="en-US" altLang="zh-CN" dirty="0">
                <a:solidFill>
                  <a:prstClr val="black"/>
                </a:solidFill>
              </a:rPr>
              <a:t>x</a:t>
            </a:r>
            <a:r>
              <a:rPr lang="en-US" altLang="zh-CN" baseline="-25000" dirty="0">
                <a:solidFill>
                  <a:prstClr val="black"/>
                </a:solidFill>
              </a:rPr>
              <a:t>i</a:t>
            </a:r>
            <a:r>
              <a:rPr lang="en-US" altLang="zh-CN" dirty="0">
                <a:solidFill>
                  <a:prstClr val="black"/>
                </a:solidFill>
              </a:rPr>
              <a:t>-</a:t>
            </a:r>
            <a:r>
              <a:rPr lang="en-US" altLang="zh-CN" dirty="0" err="1">
                <a:solidFill>
                  <a:prstClr val="black"/>
                </a:solidFill>
              </a:rPr>
              <a:t>x</a:t>
            </a:r>
            <a:r>
              <a:rPr lang="en-US" altLang="zh-CN" baseline="-25000" dirty="0" err="1">
                <a:solidFill>
                  <a:prstClr val="black"/>
                </a:solidFill>
              </a:rPr>
              <a:t>j</a:t>
            </a:r>
            <a:r>
              <a:rPr lang="en-US" altLang="zh-CN" dirty="0">
                <a:solidFill>
                  <a:prstClr val="black"/>
                </a:solidFill>
              </a:rPr>
              <a:t>&lt;=</a:t>
            </a:r>
            <a:r>
              <a:rPr lang="en-US" altLang="zh-CN" dirty="0" err="1">
                <a:solidFill>
                  <a:prstClr val="black"/>
                </a:solidFill>
              </a:rPr>
              <a:t>b</a:t>
            </a:r>
            <a:r>
              <a:rPr lang="en-US" altLang="zh-CN" baseline="-25000" dirty="0" err="1">
                <a:solidFill>
                  <a:prstClr val="black"/>
                </a:solidFill>
              </a:rPr>
              <a:t>k</a:t>
            </a:r>
            <a:endParaRPr lang="en-US" altLang="zh-CN" dirty="0">
              <a:solidFill>
                <a:prstClr val="black"/>
              </a:solidFill>
            </a:endParaRPr>
          </a:p>
          <a:p>
            <a:pPr marL="0" lvl="0" indent="0" algn="ctr">
              <a:buNone/>
            </a:pPr>
            <a:r>
              <a:rPr lang="zh-CN" altLang="en-US" sz="2400" dirty="0">
                <a:solidFill>
                  <a:prstClr val="black"/>
                </a:solidFill>
              </a:rPr>
              <a:t>即</a:t>
            </a:r>
            <a:r>
              <a:rPr lang="en-US" altLang="zh-CN" sz="4000" dirty="0">
                <a:solidFill>
                  <a:prstClr val="black"/>
                </a:solidFill>
              </a:rPr>
              <a:t>x</a:t>
            </a:r>
            <a:r>
              <a:rPr lang="en-US" altLang="zh-CN" sz="4000" baseline="-25000" dirty="0">
                <a:solidFill>
                  <a:prstClr val="black"/>
                </a:solidFill>
              </a:rPr>
              <a:t>i</a:t>
            </a:r>
            <a:r>
              <a:rPr lang="en-US" altLang="zh-CN" sz="4000" dirty="0">
                <a:solidFill>
                  <a:prstClr val="black"/>
                </a:solidFill>
              </a:rPr>
              <a:t>&lt;=</a:t>
            </a:r>
            <a:r>
              <a:rPr lang="en-US" altLang="zh-CN" sz="4000" dirty="0" err="1">
                <a:solidFill>
                  <a:prstClr val="black"/>
                </a:solidFill>
              </a:rPr>
              <a:t>x</a:t>
            </a:r>
            <a:r>
              <a:rPr lang="en-US" altLang="zh-CN" sz="4000" baseline="-25000" dirty="0" err="1">
                <a:solidFill>
                  <a:prstClr val="black"/>
                </a:solidFill>
              </a:rPr>
              <a:t>j</a:t>
            </a:r>
            <a:r>
              <a:rPr lang="en-US" altLang="zh-CN" sz="4000" dirty="0" err="1">
                <a:solidFill>
                  <a:prstClr val="black"/>
                </a:solidFill>
              </a:rPr>
              <a:t>+b</a:t>
            </a:r>
            <a:r>
              <a:rPr lang="en-US" altLang="zh-CN" sz="4000" baseline="-25000" dirty="0" err="1">
                <a:solidFill>
                  <a:prstClr val="black"/>
                </a:solidFill>
              </a:rPr>
              <a:t>k</a:t>
            </a:r>
            <a:endParaRPr lang="en-US" altLang="zh-CN" sz="2400" dirty="0">
              <a:solidFill>
                <a:prstClr val="black"/>
              </a:solidFill>
            </a:endParaRPr>
          </a:p>
          <a:p>
            <a:pPr lvl="0"/>
            <a:r>
              <a:rPr lang="zh-CN" altLang="en-US" sz="2400" dirty="0">
                <a:solidFill>
                  <a:prstClr val="black"/>
                </a:solidFill>
              </a:rPr>
              <a:t>建立一条 </a:t>
            </a:r>
            <a:r>
              <a:rPr lang="en-US" altLang="zh-CN" sz="2400" dirty="0">
                <a:solidFill>
                  <a:prstClr val="black"/>
                </a:solidFill>
              </a:rPr>
              <a:t>j </a:t>
            </a:r>
            <a:r>
              <a:rPr lang="zh-CN" altLang="en-US" sz="2400" dirty="0">
                <a:solidFill>
                  <a:prstClr val="black"/>
                </a:solidFill>
              </a:rPr>
              <a:t>到 </a:t>
            </a:r>
            <a:r>
              <a:rPr lang="en-US" altLang="zh-CN" sz="2400" dirty="0">
                <a:solidFill>
                  <a:prstClr val="black"/>
                </a:solidFill>
              </a:rPr>
              <a:t>I </a:t>
            </a:r>
            <a:r>
              <a:rPr lang="zh-CN" altLang="en-US" sz="2400" dirty="0">
                <a:solidFill>
                  <a:prstClr val="black"/>
                </a:solidFill>
              </a:rPr>
              <a:t>的有向边，权值为</a:t>
            </a:r>
            <a:r>
              <a:rPr lang="en-US" altLang="zh-CN" sz="2400" dirty="0" err="1">
                <a:solidFill>
                  <a:prstClr val="black"/>
                </a:solidFill>
              </a:rPr>
              <a:t>b</a:t>
            </a:r>
            <a:r>
              <a:rPr lang="en-US" altLang="zh-CN" sz="2400" baseline="-25000" dirty="0" err="1">
                <a:solidFill>
                  <a:prstClr val="black"/>
                </a:solidFill>
              </a:rPr>
              <a:t>k</a:t>
            </a:r>
            <a:endParaRPr lang="en-US" altLang="zh-CN" sz="2400" baseline="-25000" dirty="0">
              <a:solidFill>
                <a:prstClr val="black"/>
              </a:solidFill>
            </a:endParaRPr>
          </a:p>
          <a:p>
            <a:pPr lvl="0"/>
            <a:r>
              <a:rPr lang="zh-CN" altLang="en-US" sz="3200" dirty="0">
                <a:solidFill>
                  <a:prstClr val="black"/>
                </a:solidFill>
              </a:rPr>
              <a:t>表示</a:t>
            </a:r>
            <a:r>
              <a:rPr lang="en-US" altLang="zh-CN" sz="3200" dirty="0" err="1">
                <a:solidFill>
                  <a:prstClr val="black"/>
                </a:solidFill>
              </a:rPr>
              <a:t>x</a:t>
            </a:r>
            <a:r>
              <a:rPr lang="en-US" altLang="zh-CN" sz="3200" baseline="-25000" dirty="0" err="1">
                <a:solidFill>
                  <a:prstClr val="black"/>
                </a:solidFill>
              </a:rPr>
              <a:t>j</a:t>
            </a:r>
            <a:r>
              <a:rPr lang="zh-CN" altLang="en-US" dirty="0">
                <a:solidFill>
                  <a:srgbClr val="FF0000"/>
                </a:solidFill>
              </a:rPr>
              <a:t>至少</a:t>
            </a:r>
            <a:r>
              <a:rPr lang="zh-CN" altLang="en-US" sz="3200" dirty="0">
                <a:solidFill>
                  <a:prstClr val="black"/>
                </a:solidFill>
              </a:rPr>
              <a:t>增加一个</a:t>
            </a:r>
            <a:r>
              <a:rPr lang="en-US" altLang="zh-CN" sz="3200" dirty="0" err="1">
                <a:solidFill>
                  <a:prstClr val="black"/>
                </a:solidFill>
              </a:rPr>
              <a:t>b</a:t>
            </a:r>
            <a:r>
              <a:rPr lang="en-US" altLang="zh-CN" sz="3200" baseline="-25000" dirty="0" err="1">
                <a:solidFill>
                  <a:prstClr val="black"/>
                </a:solidFill>
              </a:rPr>
              <a:t>k</a:t>
            </a:r>
            <a:r>
              <a:rPr lang="zh-CN" altLang="en-US" sz="3200" dirty="0">
                <a:solidFill>
                  <a:prstClr val="black"/>
                </a:solidFill>
              </a:rPr>
              <a:t>到</a:t>
            </a:r>
            <a:r>
              <a:rPr lang="en-US" altLang="zh-CN" sz="3200" dirty="0">
                <a:solidFill>
                  <a:prstClr val="black"/>
                </a:solidFill>
              </a:rPr>
              <a:t>x</a:t>
            </a:r>
            <a:r>
              <a:rPr lang="en-US" altLang="zh-CN" sz="3200" baseline="-25000" dirty="0">
                <a:solidFill>
                  <a:prstClr val="black"/>
                </a:solidFill>
              </a:rPr>
              <a:t>i</a:t>
            </a:r>
            <a:endParaRPr lang="en-US" altLang="zh-CN" sz="3200" dirty="0">
              <a:solidFill>
                <a:prstClr val="black"/>
              </a:solidFill>
            </a:endParaRPr>
          </a:p>
        </p:txBody>
      </p:sp>
      <p:pic>
        <p:nvPicPr>
          <p:cNvPr id="9" name="图片 8"/>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10000" contrast="90000"/>
                    </a14:imgEffect>
                    <a14:imgEffect>
                      <a14:colorTemperature colorTemp="5000"/>
                    </a14:imgEffect>
                    <a14:imgEffect>
                      <a14:sharpenSoften amount="80000"/>
                    </a14:imgEffect>
                  </a14:imgLayer>
                </a14:imgProps>
              </a:ext>
            </a:extLst>
          </a:blip>
          <a:srcRect r="5722"/>
          <a:stretch>
            <a:fillRect/>
          </a:stretch>
        </p:blipFill>
        <p:spPr>
          <a:xfrm>
            <a:off x="8913622" y="682747"/>
            <a:ext cx="3070418" cy="4201439"/>
          </a:xfrm>
          <a:prstGeom prst="rect">
            <a:avLst/>
          </a:prstGeom>
        </p:spPr>
      </p:pic>
      <p:sp>
        <p:nvSpPr>
          <p:cNvPr id="11" name="椭圆 10"/>
          <p:cNvSpPr/>
          <p:nvPr/>
        </p:nvSpPr>
        <p:spPr>
          <a:xfrm>
            <a:off x="5849570" y="3487332"/>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2" name="椭圆 11"/>
          <p:cNvSpPr/>
          <p:nvPr/>
        </p:nvSpPr>
        <p:spPr>
          <a:xfrm>
            <a:off x="7192609" y="2773952"/>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13" name="椭圆 12"/>
          <p:cNvSpPr/>
          <p:nvPr/>
        </p:nvSpPr>
        <p:spPr>
          <a:xfrm>
            <a:off x="7884612" y="4780947"/>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14" name="椭圆 13"/>
          <p:cNvSpPr/>
          <p:nvPr/>
        </p:nvSpPr>
        <p:spPr>
          <a:xfrm>
            <a:off x="6459789" y="4574470"/>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15" name="椭圆 14"/>
          <p:cNvSpPr/>
          <p:nvPr/>
        </p:nvSpPr>
        <p:spPr>
          <a:xfrm>
            <a:off x="5850430" y="5707083"/>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4" name="直接箭头连接符 3"/>
          <p:cNvCxnSpPr>
            <a:stCxn id="12" idx="2"/>
            <a:endCxn id="11" idx="7"/>
          </p:cNvCxnSpPr>
          <p:nvPr/>
        </p:nvCxnSpPr>
        <p:spPr>
          <a:xfrm flipH="1">
            <a:off x="6202049" y="2980430"/>
            <a:ext cx="990560" cy="56737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3" idx="1"/>
            <a:endCxn id="11" idx="6"/>
          </p:cNvCxnSpPr>
          <p:nvPr/>
        </p:nvCxnSpPr>
        <p:spPr>
          <a:xfrm flipH="1" flipV="1">
            <a:off x="6262525" y="3693810"/>
            <a:ext cx="1682563" cy="114761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3" idx="0"/>
            <a:endCxn id="12" idx="5"/>
          </p:cNvCxnSpPr>
          <p:nvPr/>
        </p:nvCxnSpPr>
        <p:spPr>
          <a:xfrm flipH="1" flipV="1">
            <a:off x="7545088" y="3126431"/>
            <a:ext cx="546002" cy="165451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8" name="右箭头 17"/>
          <p:cNvSpPr/>
          <p:nvPr/>
        </p:nvSpPr>
        <p:spPr>
          <a:xfrm>
            <a:off x="8363016" y="3448689"/>
            <a:ext cx="550606" cy="245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a:stCxn id="11" idx="4"/>
            <a:endCxn id="15" idx="0"/>
          </p:cNvCxnSpPr>
          <p:nvPr/>
        </p:nvCxnSpPr>
        <p:spPr>
          <a:xfrm>
            <a:off x="6056048" y="3900287"/>
            <a:ext cx="860" cy="180679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1" idx="5"/>
            <a:endCxn id="14" idx="1"/>
          </p:cNvCxnSpPr>
          <p:nvPr/>
        </p:nvCxnSpPr>
        <p:spPr>
          <a:xfrm>
            <a:off x="6202049" y="3839811"/>
            <a:ext cx="318216" cy="7951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5" idx="7"/>
            <a:endCxn id="14" idx="3"/>
          </p:cNvCxnSpPr>
          <p:nvPr/>
        </p:nvCxnSpPr>
        <p:spPr>
          <a:xfrm flipV="1">
            <a:off x="6202909" y="4926949"/>
            <a:ext cx="317356" cy="84061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459789" y="2871019"/>
            <a:ext cx="412955" cy="369332"/>
          </a:xfrm>
          <a:prstGeom prst="rect">
            <a:avLst/>
          </a:prstGeom>
          <a:noFill/>
        </p:spPr>
        <p:txBody>
          <a:bodyPr wrap="square" rtlCol="0">
            <a:spAutoFit/>
          </a:bodyPr>
          <a:lstStyle/>
          <a:p>
            <a:r>
              <a:rPr lang="en-US" altLang="zh-CN" dirty="0" smtClean="0"/>
              <a:t>0</a:t>
            </a:r>
            <a:endParaRPr lang="zh-CN" altLang="en-US" dirty="0"/>
          </a:p>
        </p:txBody>
      </p:sp>
      <p:sp>
        <p:nvSpPr>
          <p:cNvPr id="22" name="文本框 21"/>
          <p:cNvSpPr txBox="1"/>
          <p:nvPr/>
        </p:nvSpPr>
        <p:spPr>
          <a:xfrm>
            <a:off x="6934869" y="3868046"/>
            <a:ext cx="412955" cy="369332"/>
          </a:xfrm>
          <a:prstGeom prst="rect">
            <a:avLst/>
          </a:prstGeom>
          <a:noFill/>
        </p:spPr>
        <p:txBody>
          <a:bodyPr wrap="square" rtlCol="0">
            <a:spAutoFit/>
          </a:bodyPr>
          <a:lstStyle/>
          <a:p>
            <a:r>
              <a:rPr lang="en-US" altLang="zh-CN" dirty="0" smtClean="0"/>
              <a:t>-1</a:t>
            </a:r>
            <a:endParaRPr lang="zh-CN" altLang="en-US" dirty="0"/>
          </a:p>
        </p:txBody>
      </p:sp>
      <p:sp>
        <p:nvSpPr>
          <p:cNvPr id="23" name="文本框 22"/>
          <p:cNvSpPr txBox="1"/>
          <p:nvPr/>
        </p:nvSpPr>
        <p:spPr>
          <a:xfrm>
            <a:off x="7820787" y="3584357"/>
            <a:ext cx="412955" cy="369332"/>
          </a:xfrm>
          <a:prstGeom prst="rect">
            <a:avLst/>
          </a:prstGeom>
          <a:noFill/>
        </p:spPr>
        <p:txBody>
          <a:bodyPr wrap="square" rtlCol="0">
            <a:spAutoFit/>
          </a:bodyPr>
          <a:lstStyle/>
          <a:p>
            <a:r>
              <a:rPr lang="en-US" altLang="zh-CN" dirty="0" smtClean="0"/>
              <a:t>1</a:t>
            </a:r>
            <a:endParaRPr lang="zh-CN" altLang="en-US" dirty="0"/>
          </a:p>
        </p:txBody>
      </p:sp>
      <p:sp>
        <p:nvSpPr>
          <p:cNvPr id="24" name="文本框 23"/>
          <p:cNvSpPr txBox="1"/>
          <p:nvPr/>
        </p:nvSpPr>
        <p:spPr>
          <a:xfrm>
            <a:off x="5725186" y="4656757"/>
            <a:ext cx="412955" cy="369332"/>
          </a:xfrm>
          <a:prstGeom prst="rect">
            <a:avLst/>
          </a:prstGeom>
          <a:noFill/>
        </p:spPr>
        <p:txBody>
          <a:bodyPr wrap="square" rtlCol="0">
            <a:spAutoFit/>
          </a:bodyPr>
          <a:lstStyle/>
          <a:p>
            <a:r>
              <a:rPr lang="en-US" altLang="zh-CN" dirty="0" smtClean="0"/>
              <a:t>5</a:t>
            </a:r>
            <a:endParaRPr lang="zh-CN" altLang="en-US" dirty="0"/>
          </a:p>
        </p:txBody>
      </p:sp>
      <p:sp>
        <p:nvSpPr>
          <p:cNvPr id="25" name="文本框 24"/>
          <p:cNvSpPr txBox="1"/>
          <p:nvPr/>
        </p:nvSpPr>
        <p:spPr>
          <a:xfrm>
            <a:off x="6345674" y="4022475"/>
            <a:ext cx="412955" cy="369332"/>
          </a:xfrm>
          <a:prstGeom prst="rect">
            <a:avLst/>
          </a:prstGeom>
          <a:noFill/>
        </p:spPr>
        <p:txBody>
          <a:bodyPr wrap="square" rtlCol="0">
            <a:spAutoFit/>
          </a:bodyPr>
          <a:lstStyle/>
          <a:p>
            <a:r>
              <a:rPr lang="en-US" altLang="zh-CN" dirty="0" smtClean="0"/>
              <a:t>4</a:t>
            </a:r>
            <a:endParaRPr lang="zh-CN" altLang="en-US" dirty="0"/>
          </a:p>
        </p:txBody>
      </p:sp>
      <p:sp>
        <p:nvSpPr>
          <p:cNvPr id="26" name="文本框 25"/>
          <p:cNvSpPr txBox="1"/>
          <p:nvPr/>
        </p:nvSpPr>
        <p:spPr>
          <a:xfrm>
            <a:off x="6314573" y="5195316"/>
            <a:ext cx="412955" cy="369332"/>
          </a:xfrm>
          <a:prstGeom prst="rect">
            <a:avLst/>
          </a:prstGeom>
          <a:noFill/>
        </p:spPr>
        <p:txBody>
          <a:bodyPr wrap="square" rtlCol="0">
            <a:spAutoFit/>
          </a:bodyPr>
          <a:lstStyle/>
          <a:p>
            <a:r>
              <a:rPr lang="en-US" altLang="zh-CN" dirty="0" smtClean="0"/>
              <a:t>-1</a:t>
            </a:r>
            <a:endParaRPr lang="zh-CN" altLang="en-US" dirty="0"/>
          </a:p>
        </p:txBody>
      </p:sp>
      <p:sp>
        <p:nvSpPr>
          <p:cNvPr id="29" name="动作按钮: 结束 28">
            <a:hlinkClick r:id="" action="ppaction://hlinkshowjump?jump=lastslide" highlightClick="1"/>
          </p:cNvPr>
          <p:cNvSpPr/>
          <p:nvPr/>
        </p:nvSpPr>
        <p:spPr>
          <a:xfrm>
            <a:off x="11458575" y="6315075"/>
            <a:ext cx="419100" cy="4000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372" y="102119"/>
            <a:ext cx="9440216" cy="861471"/>
          </a:xfrm>
        </p:spPr>
        <p:txBody>
          <a:bodyPr/>
          <a:lstStyle/>
          <a:p>
            <a:r>
              <a:rPr lang="zh-CN" altLang="en-US" dirty="0"/>
              <a:t>差分约束系统的求解</a:t>
            </a:r>
            <a:endParaRPr lang="zh-CN" altLang="en-US" dirty="0"/>
          </a:p>
        </p:txBody>
      </p:sp>
      <p:sp>
        <p:nvSpPr>
          <p:cNvPr id="8" name="内容占位符 7"/>
          <p:cNvSpPr>
            <a:spLocks noGrp="1"/>
          </p:cNvSpPr>
          <p:nvPr>
            <p:ph idx="1"/>
          </p:nvPr>
        </p:nvSpPr>
        <p:spPr>
          <a:xfrm>
            <a:off x="609599" y="963589"/>
            <a:ext cx="7069395" cy="5456875"/>
          </a:xfrm>
        </p:spPr>
        <p:txBody>
          <a:bodyPr/>
          <a:lstStyle/>
          <a:p>
            <a:pPr lvl="0"/>
            <a:r>
              <a:rPr lang="zh-CN" altLang="en-US" sz="2400" dirty="0">
                <a:solidFill>
                  <a:prstClr val="black"/>
                </a:solidFill>
              </a:rPr>
              <a:t>差分约束系统可以转化为图论来解决</a:t>
            </a:r>
            <a:endParaRPr lang="en-US" altLang="zh-CN" sz="2400" dirty="0">
              <a:solidFill>
                <a:prstClr val="black"/>
              </a:solidFill>
            </a:endParaRPr>
          </a:p>
          <a:p>
            <a:pPr lvl="0"/>
            <a:r>
              <a:rPr lang="zh-CN" altLang="en-US" sz="2400" dirty="0">
                <a:solidFill>
                  <a:prstClr val="black"/>
                </a:solidFill>
              </a:rPr>
              <a:t>建立一个图，包含</a:t>
            </a:r>
            <a:r>
              <a:rPr lang="en-US" altLang="zh-CN" sz="2400" dirty="0">
                <a:solidFill>
                  <a:prstClr val="black"/>
                </a:solidFill>
              </a:rPr>
              <a:t>n</a:t>
            </a:r>
            <a:r>
              <a:rPr lang="zh-CN" altLang="en-US" sz="2400" dirty="0">
                <a:solidFill>
                  <a:prstClr val="black"/>
                </a:solidFill>
              </a:rPr>
              <a:t>个顶点，对每个约束条件</a:t>
            </a:r>
            <a:endParaRPr lang="en-US" altLang="zh-CN" sz="2400" dirty="0">
              <a:solidFill>
                <a:prstClr val="black"/>
              </a:solidFill>
            </a:endParaRPr>
          </a:p>
          <a:p>
            <a:pPr marL="0" lvl="0" indent="0" algn="ctr">
              <a:buNone/>
            </a:pPr>
            <a:r>
              <a:rPr lang="en-US" altLang="zh-CN" dirty="0">
                <a:solidFill>
                  <a:prstClr val="black"/>
                </a:solidFill>
              </a:rPr>
              <a:t>x</a:t>
            </a:r>
            <a:r>
              <a:rPr lang="en-US" altLang="zh-CN" baseline="-25000" dirty="0">
                <a:solidFill>
                  <a:prstClr val="black"/>
                </a:solidFill>
              </a:rPr>
              <a:t>i</a:t>
            </a:r>
            <a:r>
              <a:rPr lang="en-US" altLang="zh-CN" dirty="0">
                <a:solidFill>
                  <a:prstClr val="black"/>
                </a:solidFill>
              </a:rPr>
              <a:t>-</a:t>
            </a:r>
            <a:r>
              <a:rPr lang="en-US" altLang="zh-CN" dirty="0" err="1">
                <a:solidFill>
                  <a:prstClr val="black"/>
                </a:solidFill>
              </a:rPr>
              <a:t>x</a:t>
            </a:r>
            <a:r>
              <a:rPr lang="en-US" altLang="zh-CN" baseline="-25000" dirty="0" err="1">
                <a:solidFill>
                  <a:prstClr val="black"/>
                </a:solidFill>
              </a:rPr>
              <a:t>j</a:t>
            </a:r>
            <a:r>
              <a:rPr lang="en-US" altLang="zh-CN" dirty="0">
                <a:solidFill>
                  <a:prstClr val="black"/>
                </a:solidFill>
              </a:rPr>
              <a:t>&lt;=</a:t>
            </a:r>
            <a:r>
              <a:rPr lang="en-US" altLang="zh-CN" dirty="0" err="1">
                <a:solidFill>
                  <a:prstClr val="black"/>
                </a:solidFill>
              </a:rPr>
              <a:t>b</a:t>
            </a:r>
            <a:r>
              <a:rPr lang="en-US" altLang="zh-CN" baseline="-25000" dirty="0" err="1">
                <a:solidFill>
                  <a:prstClr val="black"/>
                </a:solidFill>
              </a:rPr>
              <a:t>k</a:t>
            </a:r>
            <a:endParaRPr lang="en-US" altLang="zh-CN" dirty="0">
              <a:solidFill>
                <a:prstClr val="black"/>
              </a:solidFill>
            </a:endParaRPr>
          </a:p>
          <a:p>
            <a:pPr marL="0" lvl="0" indent="0" algn="ctr">
              <a:buNone/>
            </a:pPr>
            <a:r>
              <a:rPr lang="zh-CN" altLang="en-US" sz="2400" dirty="0">
                <a:solidFill>
                  <a:prstClr val="black"/>
                </a:solidFill>
              </a:rPr>
              <a:t>即</a:t>
            </a:r>
            <a:r>
              <a:rPr lang="en-US" altLang="zh-CN" sz="4000" dirty="0">
                <a:solidFill>
                  <a:prstClr val="black"/>
                </a:solidFill>
              </a:rPr>
              <a:t>x</a:t>
            </a:r>
            <a:r>
              <a:rPr lang="en-US" altLang="zh-CN" sz="4000" baseline="-25000" dirty="0">
                <a:solidFill>
                  <a:prstClr val="black"/>
                </a:solidFill>
              </a:rPr>
              <a:t>i</a:t>
            </a:r>
            <a:r>
              <a:rPr lang="en-US" altLang="zh-CN" sz="4000" dirty="0">
                <a:solidFill>
                  <a:prstClr val="black"/>
                </a:solidFill>
              </a:rPr>
              <a:t>&lt;=</a:t>
            </a:r>
            <a:r>
              <a:rPr lang="en-US" altLang="zh-CN" sz="4000" dirty="0" err="1">
                <a:solidFill>
                  <a:prstClr val="black"/>
                </a:solidFill>
              </a:rPr>
              <a:t>x</a:t>
            </a:r>
            <a:r>
              <a:rPr lang="en-US" altLang="zh-CN" sz="4000" baseline="-25000" dirty="0" err="1">
                <a:solidFill>
                  <a:prstClr val="black"/>
                </a:solidFill>
              </a:rPr>
              <a:t>j</a:t>
            </a:r>
            <a:r>
              <a:rPr lang="en-US" altLang="zh-CN" sz="4000" dirty="0" err="1">
                <a:solidFill>
                  <a:prstClr val="black"/>
                </a:solidFill>
              </a:rPr>
              <a:t>+b</a:t>
            </a:r>
            <a:r>
              <a:rPr lang="en-US" altLang="zh-CN" sz="4000" baseline="-25000" dirty="0" err="1">
                <a:solidFill>
                  <a:prstClr val="black"/>
                </a:solidFill>
              </a:rPr>
              <a:t>k</a:t>
            </a:r>
            <a:endParaRPr lang="en-US" altLang="zh-CN" sz="2400" dirty="0">
              <a:solidFill>
                <a:prstClr val="black"/>
              </a:solidFill>
            </a:endParaRPr>
          </a:p>
          <a:p>
            <a:pPr lvl="0"/>
            <a:r>
              <a:rPr lang="zh-CN" altLang="en-US" sz="2400" dirty="0">
                <a:solidFill>
                  <a:prstClr val="black"/>
                </a:solidFill>
              </a:rPr>
              <a:t>建立一条 </a:t>
            </a:r>
            <a:r>
              <a:rPr lang="en-US" altLang="zh-CN" sz="2400" dirty="0">
                <a:solidFill>
                  <a:prstClr val="black"/>
                </a:solidFill>
              </a:rPr>
              <a:t>j </a:t>
            </a:r>
            <a:r>
              <a:rPr lang="zh-CN" altLang="en-US" sz="2400" dirty="0">
                <a:solidFill>
                  <a:prstClr val="black"/>
                </a:solidFill>
              </a:rPr>
              <a:t>到 </a:t>
            </a:r>
            <a:r>
              <a:rPr lang="en-US" altLang="zh-CN" sz="2400" dirty="0">
                <a:solidFill>
                  <a:prstClr val="black"/>
                </a:solidFill>
              </a:rPr>
              <a:t>I </a:t>
            </a:r>
            <a:r>
              <a:rPr lang="zh-CN" altLang="en-US" sz="2400" dirty="0">
                <a:solidFill>
                  <a:prstClr val="black"/>
                </a:solidFill>
              </a:rPr>
              <a:t>的有向边，权值为</a:t>
            </a:r>
            <a:r>
              <a:rPr lang="en-US" altLang="zh-CN" sz="2400" dirty="0" err="1">
                <a:solidFill>
                  <a:prstClr val="black"/>
                </a:solidFill>
              </a:rPr>
              <a:t>b</a:t>
            </a:r>
            <a:r>
              <a:rPr lang="en-US" altLang="zh-CN" sz="2400" baseline="-25000" dirty="0" err="1">
                <a:solidFill>
                  <a:prstClr val="black"/>
                </a:solidFill>
              </a:rPr>
              <a:t>k</a:t>
            </a:r>
            <a:endParaRPr lang="en-US" altLang="zh-CN" sz="2400" baseline="-25000" dirty="0">
              <a:solidFill>
                <a:prstClr val="black"/>
              </a:solidFill>
            </a:endParaRPr>
          </a:p>
          <a:p>
            <a:pPr lvl="0"/>
            <a:r>
              <a:rPr lang="zh-CN" altLang="en-US" sz="3200" dirty="0">
                <a:solidFill>
                  <a:prstClr val="black"/>
                </a:solidFill>
              </a:rPr>
              <a:t>表示</a:t>
            </a:r>
            <a:r>
              <a:rPr lang="en-US" altLang="zh-CN" sz="3200" dirty="0" err="1">
                <a:solidFill>
                  <a:prstClr val="black"/>
                </a:solidFill>
              </a:rPr>
              <a:t>x</a:t>
            </a:r>
            <a:r>
              <a:rPr lang="en-US" altLang="zh-CN" sz="3200" baseline="-25000" dirty="0" err="1">
                <a:solidFill>
                  <a:prstClr val="black"/>
                </a:solidFill>
              </a:rPr>
              <a:t>j</a:t>
            </a:r>
            <a:r>
              <a:rPr lang="zh-CN" altLang="en-US" dirty="0">
                <a:solidFill>
                  <a:srgbClr val="FF0000"/>
                </a:solidFill>
              </a:rPr>
              <a:t>至少</a:t>
            </a:r>
            <a:r>
              <a:rPr lang="zh-CN" altLang="en-US" sz="3200" dirty="0">
                <a:solidFill>
                  <a:prstClr val="black"/>
                </a:solidFill>
              </a:rPr>
              <a:t>增加一个</a:t>
            </a:r>
            <a:r>
              <a:rPr lang="en-US" altLang="zh-CN" sz="3200" dirty="0" err="1">
                <a:solidFill>
                  <a:prstClr val="black"/>
                </a:solidFill>
              </a:rPr>
              <a:t>b</a:t>
            </a:r>
            <a:r>
              <a:rPr lang="en-US" altLang="zh-CN" sz="3200" baseline="-25000" dirty="0" err="1">
                <a:solidFill>
                  <a:prstClr val="black"/>
                </a:solidFill>
              </a:rPr>
              <a:t>k</a:t>
            </a:r>
            <a:r>
              <a:rPr lang="zh-CN" altLang="en-US" sz="3200" dirty="0">
                <a:solidFill>
                  <a:prstClr val="black"/>
                </a:solidFill>
              </a:rPr>
              <a:t>到</a:t>
            </a:r>
            <a:r>
              <a:rPr lang="en-US" altLang="zh-CN" sz="3200" dirty="0">
                <a:solidFill>
                  <a:prstClr val="black"/>
                </a:solidFill>
              </a:rPr>
              <a:t>x</a:t>
            </a:r>
            <a:r>
              <a:rPr lang="en-US" altLang="zh-CN" sz="3200" baseline="-25000" dirty="0">
                <a:solidFill>
                  <a:prstClr val="black"/>
                </a:solidFill>
              </a:rPr>
              <a:t>i</a:t>
            </a:r>
            <a:endParaRPr lang="en-US" altLang="zh-CN" sz="3200" dirty="0">
              <a:solidFill>
                <a:prstClr val="black"/>
              </a:solidFill>
            </a:endParaRPr>
          </a:p>
        </p:txBody>
      </p:sp>
      <p:pic>
        <p:nvPicPr>
          <p:cNvPr id="9" name="图片 8"/>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10000" contrast="90000"/>
                    </a14:imgEffect>
                    <a14:imgEffect>
                      <a14:colorTemperature colorTemp="5000"/>
                    </a14:imgEffect>
                    <a14:imgEffect>
                      <a14:sharpenSoften amount="80000"/>
                    </a14:imgEffect>
                  </a14:imgLayer>
                </a14:imgProps>
              </a:ext>
            </a:extLst>
          </a:blip>
          <a:srcRect r="5722"/>
          <a:stretch>
            <a:fillRect/>
          </a:stretch>
        </p:blipFill>
        <p:spPr>
          <a:xfrm>
            <a:off x="8913622" y="682747"/>
            <a:ext cx="3070418" cy="4201439"/>
          </a:xfrm>
          <a:prstGeom prst="rect">
            <a:avLst/>
          </a:prstGeom>
        </p:spPr>
      </p:pic>
      <p:sp>
        <p:nvSpPr>
          <p:cNvPr id="11" name="椭圆 10"/>
          <p:cNvSpPr/>
          <p:nvPr/>
        </p:nvSpPr>
        <p:spPr>
          <a:xfrm>
            <a:off x="5849570" y="3487332"/>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2" name="椭圆 11"/>
          <p:cNvSpPr/>
          <p:nvPr/>
        </p:nvSpPr>
        <p:spPr>
          <a:xfrm>
            <a:off x="7192609" y="2773952"/>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13" name="椭圆 12"/>
          <p:cNvSpPr/>
          <p:nvPr/>
        </p:nvSpPr>
        <p:spPr>
          <a:xfrm>
            <a:off x="7884612" y="4780947"/>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14" name="椭圆 13"/>
          <p:cNvSpPr/>
          <p:nvPr/>
        </p:nvSpPr>
        <p:spPr>
          <a:xfrm>
            <a:off x="6459789" y="4574470"/>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15" name="椭圆 14"/>
          <p:cNvSpPr/>
          <p:nvPr/>
        </p:nvSpPr>
        <p:spPr>
          <a:xfrm>
            <a:off x="5850430" y="5707083"/>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4" name="直接箭头连接符 3"/>
          <p:cNvCxnSpPr>
            <a:stCxn id="12" idx="2"/>
            <a:endCxn id="11" idx="7"/>
          </p:cNvCxnSpPr>
          <p:nvPr/>
        </p:nvCxnSpPr>
        <p:spPr>
          <a:xfrm flipH="1">
            <a:off x="6202049" y="2980430"/>
            <a:ext cx="990560" cy="56737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3" idx="1"/>
            <a:endCxn id="11" idx="6"/>
          </p:cNvCxnSpPr>
          <p:nvPr/>
        </p:nvCxnSpPr>
        <p:spPr>
          <a:xfrm flipH="1" flipV="1">
            <a:off x="6262525" y="3693810"/>
            <a:ext cx="1682563" cy="114761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3" idx="0"/>
            <a:endCxn id="12" idx="5"/>
          </p:cNvCxnSpPr>
          <p:nvPr/>
        </p:nvCxnSpPr>
        <p:spPr>
          <a:xfrm flipH="1" flipV="1">
            <a:off x="7545088" y="3126431"/>
            <a:ext cx="546002" cy="165451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8" name="右箭头 17"/>
          <p:cNvSpPr/>
          <p:nvPr/>
        </p:nvSpPr>
        <p:spPr>
          <a:xfrm>
            <a:off x="8363016" y="3974376"/>
            <a:ext cx="550606" cy="245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a:stCxn id="11" idx="4"/>
            <a:endCxn id="15" idx="0"/>
          </p:cNvCxnSpPr>
          <p:nvPr/>
        </p:nvCxnSpPr>
        <p:spPr>
          <a:xfrm>
            <a:off x="6056048" y="3900287"/>
            <a:ext cx="860" cy="180679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1" idx="5"/>
            <a:endCxn id="14" idx="1"/>
          </p:cNvCxnSpPr>
          <p:nvPr/>
        </p:nvCxnSpPr>
        <p:spPr>
          <a:xfrm>
            <a:off x="6202049" y="3839811"/>
            <a:ext cx="318216" cy="7951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5" idx="7"/>
            <a:endCxn id="14" idx="3"/>
          </p:cNvCxnSpPr>
          <p:nvPr/>
        </p:nvCxnSpPr>
        <p:spPr>
          <a:xfrm flipV="1">
            <a:off x="6202909" y="4926949"/>
            <a:ext cx="317356" cy="84061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15" idx="6"/>
            <a:endCxn id="13" idx="3"/>
          </p:cNvCxnSpPr>
          <p:nvPr/>
        </p:nvCxnSpPr>
        <p:spPr>
          <a:xfrm flipV="1">
            <a:off x="6263385" y="5133426"/>
            <a:ext cx="1681703" cy="7801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459789" y="2871019"/>
            <a:ext cx="412955" cy="369332"/>
          </a:xfrm>
          <a:prstGeom prst="rect">
            <a:avLst/>
          </a:prstGeom>
          <a:noFill/>
        </p:spPr>
        <p:txBody>
          <a:bodyPr wrap="square" rtlCol="0">
            <a:spAutoFit/>
          </a:bodyPr>
          <a:lstStyle/>
          <a:p>
            <a:r>
              <a:rPr lang="en-US" altLang="zh-CN" dirty="0" smtClean="0"/>
              <a:t>0</a:t>
            </a:r>
            <a:endParaRPr lang="zh-CN" altLang="en-US" dirty="0"/>
          </a:p>
        </p:txBody>
      </p:sp>
      <p:sp>
        <p:nvSpPr>
          <p:cNvPr id="22" name="文本框 21"/>
          <p:cNvSpPr txBox="1"/>
          <p:nvPr/>
        </p:nvSpPr>
        <p:spPr>
          <a:xfrm>
            <a:off x="6934869" y="3868046"/>
            <a:ext cx="412955" cy="369332"/>
          </a:xfrm>
          <a:prstGeom prst="rect">
            <a:avLst/>
          </a:prstGeom>
          <a:noFill/>
        </p:spPr>
        <p:txBody>
          <a:bodyPr wrap="square" rtlCol="0">
            <a:spAutoFit/>
          </a:bodyPr>
          <a:lstStyle/>
          <a:p>
            <a:r>
              <a:rPr lang="en-US" altLang="zh-CN" dirty="0" smtClean="0"/>
              <a:t>-1</a:t>
            </a:r>
            <a:endParaRPr lang="zh-CN" altLang="en-US" dirty="0"/>
          </a:p>
        </p:txBody>
      </p:sp>
      <p:sp>
        <p:nvSpPr>
          <p:cNvPr id="23" name="文本框 22"/>
          <p:cNvSpPr txBox="1"/>
          <p:nvPr/>
        </p:nvSpPr>
        <p:spPr>
          <a:xfrm>
            <a:off x="7820787" y="3584357"/>
            <a:ext cx="412955" cy="369332"/>
          </a:xfrm>
          <a:prstGeom prst="rect">
            <a:avLst/>
          </a:prstGeom>
          <a:noFill/>
        </p:spPr>
        <p:txBody>
          <a:bodyPr wrap="square" rtlCol="0">
            <a:spAutoFit/>
          </a:bodyPr>
          <a:lstStyle/>
          <a:p>
            <a:r>
              <a:rPr lang="en-US" altLang="zh-CN" dirty="0" smtClean="0"/>
              <a:t>1</a:t>
            </a:r>
            <a:endParaRPr lang="zh-CN" altLang="en-US" dirty="0"/>
          </a:p>
        </p:txBody>
      </p:sp>
      <p:sp>
        <p:nvSpPr>
          <p:cNvPr id="24" name="文本框 23"/>
          <p:cNvSpPr txBox="1"/>
          <p:nvPr/>
        </p:nvSpPr>
        <p:spPr>
          <a:xfrm>
            <a:off x="5725186" y="4656757"/>
            <a:ext cx="412955" cy="369332"/>
          </a:xfrm>
          <a:prstGeom prst="rect">
            <a:avLst/>
          </a:prstGeom>
          <a:noFill/>
        </p:spPr>
        <p:txBody>
          <a:bodyPr wrap="square" rtlCol="0">
            <a:spAutoFit/>
          </a:bodyPr>
          <a:lstStyle/>
          <a:p>
            <a:r>
              <a:rPr lang="en-US" altLang="zh-CN" dirty="0" smtClean="0"/>
              <a:t>5</a:t>
            </a:r>
            <a:endParaRPr lang="zh-CN" altLang="en-US" dirty="0"/>
          </a:p>
        </p:txBody>
      </p:sp>
      <p:sp>
        <p:nvSpPr>
          <p:cNvPr id="25" name="文本框 24"/>
          <p:cNvSpPr txBox="1"/>
          <p:nvPr/>
        </p:nvSpPr>
        <p:spPr>
          <a:xfrm>
            <a:off x="6345674" y="4022475"/>
            <a:ext cx="412955" cy="369332"/>
          </a:xfrm>
          <a:prstGeom prst="rect">
            <a:avLst/>
          </a:prstGeom>
          <a:noFill/>
        </p:spPr>
        <p:txBody>
          <a:bodyPr wrap="square" rtlCol="0">
            <a:spAutoFit/>
          </a:bodyPr>
          <a:lstStyle/>
          <a:p>
            <a:r>
              <a:rPr lang="en-US" altLang="zh-CN" dirty="0" smtClean="0"/>
              <a:t>4</a:t>
            </a:r>
            <a:endParaRPr lang="zh-CN" altLang="en-US" dirty="0"/>
          </a:p>
        </p:txBody>
      </p:sp>
      <p:sp>
        <p:nvSpPr>
          <p:cNvPr id="26" name="文本框 25"/>
          <p:cNvSpPr txBox="1"/>
          <p:nvPr/>
        </p:nvSpPr>
        <p:spPr>
          <a:xfrm>
            <a:off x="6314573" y="5195316"/>
            <a:ext cx="412955" cy="369332"/>
          </a:xfrm>
          <a:prstGeom prst="rect">
            <a:avLst/>
          </a:prstGeom>
          <a:noFill/>
        </p:spPr>
        <p:txBody>
          <a:bodyPr wrap="square" rtlCol="0">
            <a:spAutoFit/>
          </a:bodyPr>
          <a:lstStyle/>
          <a:p>
            <a:r>
              <a:rPr lang="en-US" altLang="zh-CN" dirty="0" smtClean="0"/>
              <a:t>-1</a:t>
            </a:r>
            <a:endParaRPr lang="zh-CN" altLang="en-US" dirty="0"/>
          </a:p>
        </p:txBody>
      </p:sp>
      <p:sp>
        <p:nvSpPr>
          <p:cNvPr id="27" name="文本框 26"/>
          <p:cNvSpPr txBox="1"/>
          <p:nvPr/>
        </p:nvSpPr>
        <p:spPr>
          <a:xfrm>
            <a:off x="6945320" y="5564648"/>
            <a:ext cx="412955" cy="369332"/>
          </a:xfrm>
          <a:prstGeom prst="rect">
            <a:avLst/>
          </a:prstGeom>
          <a:noFill/>
        </p:spPr>
        <p:txBody>
          <a:bodyPr wrap="square" rtlCol="0">
            <a:spAutoFit/>
          </a:bodyPr>
          <a:lstStyle/>
          <a:p>
            <a:r>
              <a:rPr lang="en-US" altLang="zh-CN" dirty="0" smtClean="0"/>
              <a:t>-3</a:t>
            </a:r>
            <a:endParaRPr lang="zh-CN" altLang="en-US" dirty="0"/>
          </a:p>
        </p:txBody>
      </p:sp>
      <p:sp>
        <p:nvSpPr>
          <p:cNvPr id="29" name="动作按钮: 结束 28">
            <a:hlinkClick r:id="" action="ppaction://hlinkshowjump?jump=lastslide" highlightClick="1"/>
          </p:cNvPr>
          <p:cNvSpPr/>
          <p:nvPr/>
        </p:nvSpPr>
        <p:spPr>
          <a:xfrm>
            <a:off x="11458575" y="6315075"/>
            <a:ext cx="419100" cy="40005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372" y="102119"/>
            <a:ext cx="9440216" cy="861471"/>
          </a:xfrm>
        </p:spPr>
        <p:txBody>
          <a:bodyPr/>
          <a:lstStyle/>
          <a:p>
            <a:r>
              <a:rPr lang="zh-CN" altLang="en-US" dirty="0"/>
              <a:t>差分约束系统的求解</a:t>
            </a:r>
            <a:endParaRPr lang="zh-CN" altLang="en-US" dirty="0"/>
          </a:p>
        </p:txBody>
      </p:sp>
      <p:sp>
        <p:nvSpPr>
          <p:cNvPr id="8" name="内容占位符 7"/>
          <p:cNvSpPr>
            <a:spLocks noGrp="1"/>
          </p:cNvSpPr>
          <p:nvPr>
            <p:ph idx="1"/>
          </p:nvPr>
        </p:nvSpPr>
        <p:spPr>
          <a:xfrm>
            <a:off x="609599" y="963589"/>
            <a:ext cx="7069395" cy="5456875"/>
          </a:xfrm>
        </p:spPr>
        <p:txBody>
          <a:bodyPr/>
          <a:lstStyle/>
          <a:p>
            <a:pPr lvl="0"/>
            <a:r>
              <a:rPr lang="zh-CN" altLang="en-US" sz="2400" dirty="0">
                <a:solidFill>
                  <a:prstClr val="black"/>
                </a:solidFill>
              </a:rPr>
              <a:t>差分约束系统可以转化为图论来解决</a:t>
            </a:r>
            <a:endParaRPr lang="en-US" altLang="zh-CN" sz="2400" dirty="0">
              <a:solidFill>
                <a:prstClr val="black"/>
              </a:solidFill>
            </a:endParaRPr>
          </a:p>
          <a:p>
            <a:pPr lvl="0"/>
            <a:r>
              <a:rPr lang="zh-CN" altLang="en-US" sz="2400" dirty="0">
                <a:solidFill>
                  <a:prstClr val="black"/>
                </a:solidFill>
              </a:rPr>
              <a:t>建立一个图，包含</a:t>
            </a:r>
            <a:r>
              <a:rPr lang="en-US" altLang="zh-CN" sz="2400" dirty="0">
                <a:solidFill>
                  <a:prstClr val="black"/>
                </a:solidFill>
              </a:rPr>
              <a:t>n</a:t>
            </a:r>
            <a:r>
              <a:rPr lang="zh-CN" altLang="en-US" sz="2400" dirty="0">
                <a:solidFill>
                  <a:prstClr val="black"/>
                </a:solidFill>
              </a:rPr>
              <a:t>个顶点，对每个约束条件</a:t>
            </a:r>
            <a:endParaRPr lang="en-US" altLang="zh-CN" sz="2400" dirty="0">
              <a:solidFill>
                <a:prstClr val="black"/>
              </a:solidFill>
            </a:endParaRPr>
          </a:p>
          <a:p>
            <a:pPr marL="0" lvl="0" indent="0" algn="ctr">
              <a:buNone/>
            </a:pPr>
            <a:r>
              <a:rPr lang="en-US" altLang="zh-CN" dirty="0">
                <a:solidFill>
                  <a:prstClr val="black"/>
                </a:solidFill>
              </a:rPr>
              <a:t>x</a:t>
            </a:r>
            <a:r>
              <a:rPr lang="en-US" altLang="zh-CN" baseline="-25000" dirty="0">
                <a:solidFill>
                  <a:prstClr val="black"/>
                </a:solidFill>
              </a:rPr>
              <a:t>i</a:t>
            </a:r>
            <a:r>
              <a:rPr lang="en-US" altLang="zh-CN" dirty="0">
                <a:solidFill>
                  <a:prstClr val="black"/>
                </a:solidFill>
              </a:rPr>
              <a:t>-</a:t>
            </a:r>
            <a:r>
              <a:rPr lang="en-US" altLang="zh-CN" dirty="0" err="1">
                <a:solidFill>
                  <a:prstClr val="black"/>
                </a:solidFill>
              </a:rPr>
              <a:t>x</a:t>
            </a:r>
            <a:r>
              <a:rPr lang="en-US" altLang="zh-CN" baseline="-25000" dirty="0" err="1">
                <a:solidFill>
                  <a:prstClr val="black"/>
                </a:solidFill>
              </a:rPr>
              <a:t>j</a:t>
            </a:r>
            <a:r>
              <a:rPr lang="en-US" altLang="zh-CN" dirty="0">
                <a:solidFill>
                  <a:prstClr val="black"/>
                </a:solidFill>
              </a:rPr>
              <a:t>&lt;=</a:t>
            </a:r>
            <a:r>
              <a:rPr lang="en-US" altLang="zh-CN" dirty="0" err="1">
                <a:solidFill>
                  <a:prstClr val="black"/>
                </a:solidFill>
              </a:rPr>
              <a:t>b</a:t>
            </a:r>
            <a:r>
              <a:rPr lang="en-US" altLang="zh-CN" baseline="-25000" dirty="0" err="1">
                <a:solidFill>
                  <a:prstClr val="black"/>
                </a:solidFill>
              </a:rPr>
              <a:t>k</a:t>
            </a:r>
            <a:endParaRPr lang="en-US" altLang="zh-CN" dirty="0">
              <a:solidFill>
                <a:prstClr val="black"/>
              </a:solidFill>
            </a:endParaRPr>
          </a:p>
          <a:p>
            <a:pPr marL="0" lvl="0" indent="0" algn="ctr">
              <a:buNone/>
            </a:pPr>
            <a:r>
              <a:rPr lang="zh-CN" altLang="en-US" sz="2400" dirty="0">
                <a:solidFill>
                  <a:prstClr val="black"/>
                </a:solidFill>
              </a:rPr>
              <a:t>即</a:t>
            </a:r>
            <a:r>
              <a:rPr lang="en-US" altLang="zh-CN" sz="4000" dirty="0">
                <a:solidFill>
                  <a:prstClr val="black"/>
                </a:solidFill>
              </a:rPr>
              <a:t>x</a:t>
            </a:r>
            <a:r>
              <a:rPr lang="en-US" altLang="zh-CN" sz="4000" baseline="-25000" dirty="0">
                <a:solidFill>
                  <a:prstClr val="black"/>
                </a:solidFill>
              </a:rPr>
              <a:t>i</a:t>
            </a:r>
            <a:r>
              <a:rPr lang="en-US" altLang="zh-CN" sz="4000" dirty="0">
                <a:solidFill>
                  <a:prstClr val="black"/>
                </a:solidFill>
              </a:rPr>
              <a:t>&lt;=</a:t>
            </a:r>
            <a:r>
              <a:rPr lang="en-US" altLang="zh-CN" sz="4000" dirty="0" err="1">
                <a:solidFill>
                  <a:prstClr val="black"/>
                </a:solidFill>
              </a:rPr>
              <a:t>x</a:t>
            </a:r>
            <a:r>
              <a:rPr lang="en-US" altLang="zh-CN" sz="4000" baseline="-25000" dirty="0" err="1">
                <a:solidFill>
                  <a:prstClr val="black"/>
                </a:solidFill>
              </a:rPr>
              <a:t>j</a:t>
            </a:r>
            <a:r>
              <a:rPr lang="en-US" altLang="zh-CN" sz="4000" dirty="0" err="1">
                <a:solidFill>
                  <a:prstClr val="black"/>
                </a:solidFill>
              </a:rPr>
              <a:t>+b</a:t>
            </a:r>
            <a:r>
              <a:rPr lang="en-US" altLang="zh-CN" sz="4000" baseline="-25000" dirty="0" err="1">
                <a:solidFill>
                  <a:prstClr val="black"/>
                </a:solidFill>
              </a:rPr>
              <a:t>k</a:t>
            </a:r>
            <a:endParaRPr lang="en-US" altLang="zh-CN" sz="2400" dirty="0">
              <a:solidFill>
                <a:prstClr val="black"/>
              </a:solidFill>
            </a:endParaRPr>
          </a:p>
          <a:p>
            <a:pPr lvl="0"/>
            <a:r>
              <a:rPr lang="zh-CN" altLang="en-US" sz="2400" dirty="0">
                <a:solidFill>
                  <a:prstClr val="black"/>
                </a:solidFill>
              </a:rPr>
              <a:t>建立一条 </a:t>
            </a:r>
            <a:r>
              <a:rPr lang="en-US" altLang="zh-CN" sz="2400" dirty="0">
                <a:solidFill>
                  <a:prstClr val="black"/>
                </a:solidFill>
              </a:rPr>
              <a:t>j </a:t>
            </a:r>
            <a:r>
              <a:rPr lang="zh-CN" altLang="en-US" sz="2400" dirty="0">
                <a:solidFill>
                  <a:prstClr val="black"/>
                </a:solidFill>
              </a:rPr>
              <a:t>到 </a:t>
            </a:r>
            <a:r>
              <a:rPr lang="en-US" altLang="zh-CN" sz="2400" dirty="0">
                <a:solidFill>
                  <a:prstClr val="black"/>
                </a:solidFill>
              </a:rPr>
              <a:t>I </a:t>
            </a:r>
            <a:r>
              <a:rPr lang="zh-CN" altLang="en-US" sz="2400" dirty="0">
                <a:solidFill>
                  <a:prstClr val="black"/>
                </a:solidFill>
              </a:rPr>
              <a:t>的有向边，权值为</a:t>
            </a:r>
            <a:r>
              <a:rPr lang="en-US" altLang="zh-CN" sz="2400" dirty="0" err="1">
                <a:solidFill>
                  <a:prstClr val="black"/>
                </a:solidFill>
              </a:rPr>
              <a:t>b</a:t>
            </a:r>
            <a:r>
              <a:rPr lang="en-US" altLang="zh-CN" sz="2400" baseline="-25000" dirty="0" err="1">
                <a:solidFill>
                  <a:prstClr val="black"/>
                </a:solidFill>
              </a:rPr>
              <a:t>k</a:t>
            </a:r>
            <a:endParaRPr lang="en-US" altLang="zh-CN" sz="2400" baseline="-25000" dirty="0">
              <a:solidFill>
                <a:prstClr val="black"/>
              </a:solidFill>
            </a:endParaRPr>
          </a:p>
          <a:p>
            <a:pPr lvl="0"/>
            <a:r>
              <a:rPr lang="zh-CN" altLang="en-US" sz="3200" dirty="0">
                <a:solidFill>
                  <a:prstClr val="black"/>
                </a:solidFill>
              </a:rPr>
              <a:t>表示</a:t>
            </a:r>
            <a:r>
              <a:rPr lang="en-US" altLang="zh-CN" sz="3200" dirty="0" err="1">
                <a:solidFill>
                  <a:prstClr val="black"/>
                </a:solidFill>
              </a:rPr>
              <a:t>x</a:t>
            </a:r>
            <a:r>
              <a:rPr lang="en-US" altLang="zh-CN" sz="3200" baseline="-25000" dirty="0" err="1">
                <a:solidFill>
                  <a:prstClr val="black"/>
                </a:solidFill>
              </a:rPr>
              <a:t>j</a:t>
            </a:r>
            <a:r>
              <a:rPr lang="zh-CN" altLang="en-US" dirty="0">
                <a:solidFill>
                  <a:srgbClr val="FF0000"/>
                </a:solidFill>
              </a:rPr>
              <a:t>至少</a:t>
            </a:r>
            <a:r>
              <a:rPr lang="zh-CN" altLang="en-US" sz="3200" dirty="0">
                <a:solidFill>
                  <a:prstClr val="black"/>
                </a:solidFill>
              </a:rPr>
              <a:t>增加一个</a:t>
            </a:r>
            <a:r>
              <a:rPr lang="en-US" altLang="zh-CN" sz="3200" dirty="0" err="1">
                <a:solidFill>
                  <a:prstClr val="black"/>
                </a:solidFill>
              </a:rPr>
              <a:t>b</a:t>
            </a:r>
            <a:r>
              <a:rPr lang="en-US" altLang="zh-CN" sz="3200" baseline="-25000" dirty="0" err="1">
                <a:solidFill>
                  <a:prstClr val="black"/>
                </a:solidFill>
              </a:rPr>
              <a:t>k</a:t>
            </a:r>
            <a:r>
              <a:rPr lang="zh-CN" altLang="en-US" sz="3200" dirty="0">
                <a:solidFill>
                  <a:prstClr val="black"/>
                </a:solidFill>
              </a:rPr>
              <a:t>到</a:t>
            </a:r>
            <a:r>
              <a:rPr lang="en-US" altLang="zh-CN" sz="3200" dirty="0">
                <a:solidFill>
                  <a:prstClr val="black"/>
                </a:solidFill>
              </a:rPr>
              <a:t>x</a:t>
            </a:r>
            <a:r>
              <a:rPr lang="en-US" altLang="zh-CN" sz="3200" baseline="-25000" dirty="0">
                <a:solidFill>
                  <a:prstClr val="black"/>
                </a:solidFill>
              </a:rPr>
              <a:t>i</a:t>
            </a:r>
            <a:endParaRPr lang="en-US" altLang="zh-CN" sz="3200" dirty="0">
              <a:solidFill>
                <a:prstClr val="black"/>
              </a:solidFill>
            </a:endParaRPr>
          </a:p>
        </p:txBody>
      </p:sp>
      <p:pic>
        <p:nvPicPr>
          <p:cNvPr id="9" name="图片 8"/>
          <p:cNvPicPr>
            <a:picLocks noChangeAspect="1"/>
          </p:cNvPicPr>
          <p:nvPr/>
        </p:nvPicPr>
        <p:blipFill rotWithShape="1">
          <a:blip r:embed="rId1">
            <a:extLst>
              <a:ext uri="{BEBA8EAE-BF5A-486C-A8C5-ECC9F3942E4B}">
                <a14:imgProps xmlns:a14="http://schemas.microsoft.com/office/drawing/2010/main">
                  <a14:imgLayer r:embed="rId2">
                    <a14:imgEffect>
                      <a14:brightnessContrast bright="10000" contrast="90000"/>
                    </a14:imgEffect>
                    <a14:imgEffect>
                      <a14:colorTemperature colorTemp="5000"/>
                    </a14:imgEffect>
                    <a14:imgEffect>
                      <a14:sharpenSoften amount="80000"/>
                    </a14:imgEffect>
                  </a14:imgLayer>
                </a14:imgProps>
              </a:ext>
            </a:extLst>
          </a:blip>
          <a:srcRect r="5722"/>
          <a:stretch>
            <a:fillRect/>
          </a:stretch>
        </p:blipFill>
        <p:spPr>
          <a:xfrm>
            <a:off x="8913622" y="682747"/>
            <a:ext cx="3070418" cy="4201439"/>
          </a:xfrm>
          <a:prstGeom prst="rect">
            <a:avLst/>
          </a:prstGeom>
        </p:spPr>
      </p:pic>
      <p:sp>
        <p:nvSpPr>
          <p:cNvPr id="11" name="椭圆 10"/>
          <p:cNvSpPr/>
          <p:nvPr/>
        </p:nvSpPr>
        <p:spPr>
          <a:xfrm>
            <a:off x="5849570" y="3487332"/>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12" name="椭圆 11"/>
          <p:cNvSpPr/>
          <p:nvPr/>
        </p:nvSpPr>
        <p:spPr>
          <a:xfrm>
            <a:off x="7192609" y="2773952"/>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13" name="椭圆 12"/>
          <p:cNvSpPr/>
          <p:nvPr/>
        </p:nvSpPr>
        <p:spPr>
          <a:xfrm>
            <a:off x="7884612" y="4780947"/>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14" name="椭圆 13"/>
          <p:cNvSpPr/>
          <p:nvPr/>
        </p:nvSpPr>
        <p:spPr>
          <a:xfrm>
            <a:off x="6459789" y="4574470"/>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15" name="椭圆 14"/>
          <p:cNvSpPr/>
          <p:nvPr/>
        </p:nvSpPr>
        <p:spPr>
          <a:xfrm>
            <a:off x="5850430" y="5707083"/>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4" name="直接箭头连接符 3"/>
          <p:cNvCxnSpPr>
            <a:stCxn id="12" idx="2"/>
            <a:endCxn id="11" idx="7"/>
          </p:cNvCxnSpPr>
          <p:nvPr/>
        </p:nvCxnSpPr>
        <p:spPr>
          <a:xfrm flipH="1">
            <a:off x="6202049" y="2980430"/>
            <a:ext cx="990560" cy="56737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3" idx="1"/>
            <a:endCxn id="11" idx="6"/>
          </p:cNvCxnSpPr>
          <p:nvPr/>
        </p:nvCxnSpPr>
        <p:spPr>
          <a:xfrm flipH="1" flipV="1">
            <a:off x="6262525" y="3693810"/>
            <a:ext cx="1682563" cy="114761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3" idx="0"/>
            <a:endCxn id="12" idx="5"/>
          </p:cNvCxnSpPr>
          <p:nvPr/>
        </p:nvCxnSpPr>
        <p:spPr>
          <a:xfrm flipH="1" flipV="1">
            <a:off x="7545088" y="3126431"/>
            <a:ext cx="546002" cy="165451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8" name="右箭头 17"/>
          <p:cNvSpPr/>
          <p:nvPr/>
        </p:nvSpPr>
        <p:spPr>
          <a:xfrm>
            <a:off x="8371130" y="4451566"/>
            <a:ext cx="550606" cy="245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箭头连接符 18"/>
          <p:cNvCxnSpPr>
            <a:stCxn id="11" idx="4"/>
            <a:endCxn id="15" idx="0"/>
          </p:cNvCxnSpPr>
          <p:nvPr/>
        </p:nvCxnSpPr>
        <p:spPr>
          <a:xfrm>
            <a:off x="6056048" y="3900287"/>
            <a:ext cx="860" cy="180679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1" idx="5"/>
            <a:endCxn id="14" idx="1"/>
          </p:cNvCxnSpPr>
          <p:nvPr/>
        </p:nvCxnSpPr>
        <p:spPr>
          <a:xfrm>
            <a:off x="6202049" y="3839811"/>
            <a:ext cx="318216" cy="7951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5" idx="7"/>
            <a:endCxn id="14" idx="3"/>
          </p:cNvCxnSpPr>
          <p:nvPr/>
        </p:nvCxnSpPr>
        <p:spPr>
          <a:xfrm flipV="1">
            <a:off x="6202909" y="4926949"/>
            <a:ext cx="317356" cy="84061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14" idx="6"/>
            <a:endCxn id="13" idx="2"/>
          </p:cNvCxnSpPr>
          <p:nvPr/>
        </p:nvCxnSpPr>
        <p:spPr>
          <a:xfrm>
            <a:off x="6872744" y="4780948"/>
            <a:ext cx="1011868" cy="20647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15" idx="6"/>
            <a:endCxn id="13" idx="3"/>
          </p:cNvCxnSpPr>
          <p:nvPr/>
        </p:nvCxnSpPr>
        <p:spPr>
          <a:xfrm flipV="1">
            <a:off x="6263385" y="5133426"/>
            <a:ext cx="1681703" cy="7801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459789" y="2871019"/>
            <a:ext cx="412955" cy="369332"/>
          </a:xfrm>
          <a:prstGeom prst="rect">
            <a:avLst/>
          </a:prstGeom>
          <a:noFill/>
        </p:spPr>
        <p:txBody>
          <a:bodyPr wrap="square" rtlCol="0">
            <a:spAutoFit/>
          </a:bodyPr>
          <a:lstStyle/>
          <a:p>
            <a:r>
              <a:rPr lang="en-US" altLang="zh-CN" dirty="0" smtClean="0"/>
              <a:t>0</a:t>
            </a:r>
            <a:endParaRPr lang="zh-CN" altLang="en-US" dirty="0"/>
          </a:p>
        </p:txBody>
      </p:sp>
      <p:sp>
        <p:nvSpPr>
          <p:cNvPr id="22" name="文本框 21"/>
          <p:cNvSpPr txBox="1"/>
          <p:nvPr/>
        </p:nvSpPr>
        <p:spPr>
          <a:xfrm>
            <a:off x="6934869" y="3868046"/>
            <a:ext cx="412955" cy="369332"/>
          </a:xfrm>
          <a:prstGeom prst="rect">
            <a:avLst/>
          </a:prstGeom>
          <a:noFill/>
        </p:spPr>
        <p:txBody>
          <a:bodyPr wrap="square" rtlCol="0">
            <a:spAutoFit/>
          </a:bodyPr>
          <a:lstStyle/>
          <a:p>
            <a:r>
              <a:rPr lang="en-US" altLang="zh-CN" dirty="0" smtClean="0"/>
              <a:t>-1</a:t>
            </a:r>
            <a:endParaRPr lang="zh-CN" altLang="en-US" dirty="0"/>
          </a:p>
        </p:txBody>
      </p:sp>
      <p:sp>
        <p:nvSpPr>
          <p:cNvPr id="23" name="文本框 22"/>
          <p:cNvSpPr txBox="1"/>
          <p:nvPr/>
        </p:nvSpPr>
        <p:spPr>
          <a:xfrm>
            <a:off x="7820787" y="3584357"/>
            <a:ext cx="412955" cy="369332"/>
          </a:xfrm>
          <a:prstGeom prst="rect">
            <a:avLst/>
          </a:prstGeom>
          <a:noFill/>
        </p:spPr>
        <p:txBody>
          <a:bodyPr wrap="square" rtlCol="0">
            <a:spAutoFit/>
          </a:bodyPr>
          <a:lstStyle/>
          <a:p>
            <a:r>
              <a:rPr lang="en-US" altLang="zh-CN" dirty="0" smtClean="0"/>
              <a:t>1</a:t>
            </a:r>
            <a:endParaRPr lang="zh-CN" altLang="en-US" dirty="0"/>
          </a:p>
        </p:txBody>
      </p:sp>
      <p:sp>
        <p:nvSpPr>
          <p:cNvPr id="24" name="文本框 23"/>
          <p:cNvSpPr txBox="1"/>
          <p:nvPr/>
        </p:nvSpPr>
        <p:spPr>
          <a:xfrm>
            <a:off x="5725186" y="4656757"/>
            <a:ext cx="412955" cy="369332"/>
          </a:xfrm>
          <a:prstGeom prst="rect">
            <a:avLst/>
          </a:prstGeom>
          <a:noFill/>
        </p:spPr>
        <p:txBody>
          <a:bodyPr wrap="square" rtlCol="0">
            <a:spAutoFit/>
          </a:bodyPr>
          <a:lstStyle/>
          <a:p>
            <a:r>
              <a:rPr lang="en-US" altLang="zh-CN" dirty="0" smtClean="0"/>
              <a:t>5</a:t>
            </a:r>
            <a:endParaRPr lang="zh-CN" altLang="en-US" dirty="0"/>
          </a:p>
        </p:txBody>
      </p:sp>
      <p:sp>
        <p:nvSpPr>
          <p:cNvPr id="25" name="文本框 24"/>
          <p:cNvSpPr txBox="1"/>
          <p:nvPr/>
        </p:nvSpPr>
        <p:spPr>
          <a:xfrm>
            <a:off x="6345674" y="4022475"/>
            <a:ext cx="412955" cy="369332"/>
          </a:xfrm>
          <a:prstGeom prst="rect">
            <a:avLst/>
          </a:prstGeom>
          <a:noFill/>
        </p:spPr>
        <p:txBody>
          <a:bodyPr wrap="square" rtlCol="0">
            <a:spAutoFit/>
          </a:bodyPr>
          <a:lstStyle/>
          <a:p>
            <a:r>
              <a:rPr lang="en-US" altLang="zh-CN" dirty="0" smtClean="0"/>
              <a:t>4</a:t>
            </a:r>
            <a:endParaRPr lang="zh-CN" altLang="en-US" dirty="0"/>
          </a:p>
        </p:txBody>
      </p:sp>
      <p:sp>
        <p:nvSpPr>
          <p:cNvPr id="26" name="文本框 25"/>
          <p:cNvSpPr txBox="1"/>
          <p:nvPr/>
        </p:nvSpPr>
        <p:spPr>
          <a:xfrm>
            <a:off x="6314573" y="5195316"/>
            <a:ext cx="412955" cy="369332"/>
          </a:xfrm>
          <a:prstGeom prst="rect">
            <a:avLst/>
          </a:prstGeom>
          <a:noFill/>
        </p:spPr>
        <p:txBody>
          <a:bodyPr wrap="square" rtlCol="0">
            <a:spAutoFit/>
          </a:bodyPr>
          <a:lstStyle/>
          <a:p>
            <a:r>
              <a:rPr lang="en-US" altLang="zh-CN" dirty="0" smtClean="0"/>
              <a:t>-1</a:t>
            </a:r>
            <a:endParaRPr lang="zh-CN" altLang="en-US" dirty="0"/>
          </a:p>
        </p:txBody>
      </p:sp>
      <p:sp>
        <p:nvSpPr>
          <p:cNvPr id="27" name="文本框 26"/>
          <p:cNvSpPr txBox="1"/>
          <p:nvPr/>
        </p:nvSpPr>
        <p:spPr>
          <a:xfrm>
            <a:off x="6945320" y="5564648"/>
            <a:ext cx="412955" cy="369332"/>
          </a:xfrm>
          <a:prstGeom prst="rect">
            <a:avLst/>
          </a:prstGeom>
          <a:noFill/>
        </p:spPr>
        <p:txBody>
          <a:bodyPr wrap="square" rtlCol="0">
            <a:spAutoFit/>
          </a:bodyPr>
          <a:lstStyle/>
          <a:p>
            <a:r>
              <a:rPr lang="en-US" altLang="zh-CN" dirty="0" smtClean="0"/>
              <a:t>-3</a:t>
            </a:r>
            <a:endParaRPr lang="zh-CN" altLang="en-US" dirty="0"/>
          </a:p>
        </p:txBody>
      </p:sp>
      <p:sp>
        <p:nvSpPr>
          <p:cNvPr id="28" name="文本框 27"/>
          <p:cNvSpPr txBox="1"/>
          <p:nvPr/>
        </p:nvSpPr>
        <p:spPr>
          <a:xfrm>
            <a:off x="6974294" y="4824649"/>
            <a:ext cx="412955" cy="369332"/>
          </a:xfrm>
          <a:prstGeom prst="rect">
            <a:avLst/>
          </a:prstGeom>
          <a:noFill/>
        </p:spPr>
        <p:txBody>
          <a:bodyPr wrap="square" rtlCol="0">
            <a:spAutoFit/>
          </a:bodyPr>
          <a:lstStyle/>
          <a:p>
            <a:r>
              <a:rPr lang="en-US" altLang="zh-CN" dirty="0" smtClean="0"/>
              <a:t>-3</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372" y="102119"/>
            <a:ext cx="9440216" cy="861471"/>
          </a:xfrm>
        </p:spPr>
        <p:txBody>
          <a:bodyPr/>
          <a:lstStyle/>
          <a:p>
            <a:r>
              <a:rPr lang="zh-CN" altLang="en-US" dirty="0"/>
              <a:t>差分约束系统的求解</a:t>
            </a:r>
            <a:endParaRPr lang="zh-CN" altLang="en-US" dirty="0"/>
          </a:p>
        </p:txBody>
      </p:sp>
      <p:sp>
        <p:nvSpPr>
          <p:cNvPr id="8" name="内容占位符 7"/>
          <p:cNvSpPr>
            <a:spLocks noGrp="1"/>
          </p:cNvSpPr>
          <p:nvPr>
            <p:ph idx="1"/>
          </p:nvPr>
        </p:nvSpPr>
        <p:spPr>
          <a:xfrm>
            <a:off x="609599" y="963589"/>
            <a:ext cx="6987845" cy="5279895"/>
          </a:xfrm>
        </p:spPr>
        <p:txBody>
          <a:bodyPr/>
          <a:lstStyle/>
          <a:p>
            <a:pPr marL="342900" lvl="1" indent="-342900">
              <a:lnSpc>
                <a:spcPct val="130000"/>
              </a:lnSpc>
              <a:spcBef>
                <a:spcPct val="0"/>
              </a:spcBef>
              <a:buSzPct val="75000"/>
              <a:buFont typeface="Wingdings" panose="05000000000000000000" pitchFamily="2" charset="2"/>
              <a:buChar char="n"/>
            </a:pPr>
            <a:r>
              <a:rPr lang="zh-CN" altLang="en-US" sz="2400" dirty="0" smtClean="0"/>
              <a:t>设置源点起始时间为</a:t>
            </a:r>
            <a:r>
              <a:rPr lang="en-US" altLang="zh-CN" sz="2400" dirty="0" smtClean="0"/>
              <a:t>0</a:t>
            </a:r>
            <a:r>
              <a:rPr lang="zh-CN" altLang="en-US" sz="2400" dirty="0" smtClean="0"/>
              <a:t>，约束条件</a:t>
            </a:r>
            <a:endParaRPr lang="en-US" altLang="zh-CN" sz="2400" dirty="0" smtClean="0"/>
          </a:p>
          <a:p>
            <a:pPr marL="742950" lvl="2" indent="-292100">
              <a:lnSpc>
                <a:spcPct val="130000"/>
              </a:lnSpc>
              <a:spcBef>
                <a:spcPct val="0"/>
              </a:spcBef>
              <a:buSzPct val="75000"/>
              <a:buFont typeface="Wingdings" panose="05000000000000000000" pitchFamily="2" charset="2"/>
              <a:buChar char="p"/>
            </a:pPr>
            <a:r>
              <a:rPr lang="en-US" altLang="zh-CN" sz="2800" b="1" dirty="0" smtClean="0"/>
              <a:t>x</a:t>
            </a:r>
            <a:r>
              <a:rPr lang="en-US" altLang="zh-CN" sz="2800" b="1" baseline="-25000" dirty="0" smtClean="0"/>
              <a:t>i </a:t>
            </a:r>
            <a:r>
              <a:rPr lang="en-US" altLang="zh-CN" sz="2800" b="1" dirty="0" smtClean="0"/>
              <a:t>- </a:t>
            </a:r>
            <a:r>
              <a:rPr lang="en-US" altLang="zh-CN" sz="2800" b="1" dirty="0" err="1" smtClean="0"/>
              <a:t>x</a:t>
            </a:r>
            <a:r>
              <a:rPr lang="en-US" altLang="zh-CN" sz="2800" b="1" baseline="-25000" dirty="0" err="1" smtClean="0"/>
              <a:t>j</a:t>
            </a:r>
            <a:r>
              <a:rPr lang="en-US" altLang="zh-CN" sz="2800" b="1" dirty="0" smtClean="0"/>
              <a:t>&lt;=</a:t>
            </a:r>
            <a:r>
              <a:rPr lang="en-US" altLang="zh-CN" sz="2800" b="1" dirty="0" err="1" smtClean="0"/>
              <a:t>b</a:t>
            </a:r>
            <a:r>
              <a:rPr lang="en-US" altLang="zh-CN" sz="2800" b="1" baseline="-25000" dirty="0" err="1" smtClean="0"/>
              <a:t>k</a:t>
            </a:r>
            <a:r>
              <a:rPr lang="en-US" altLang="zh-CN" sz="2800" b="1" baseline="-25000" dirty="0" smtClean="0"/>
              <a:t>    </a:t>
            </a:r>
            <a:r>
              <a:rPr lang="en-US" altLang="zh-CN" sz="2800" b="1" dirty="0" smtClean="0">
                <a:sym typeface="Wingdings" panose="05000000000000000000" pitchFamily="2" charset="2"/>
              </a:rPr>
              <a:t>  </a:t>
            </a:r>
            <a:r>
              <a:rPr lang="en-US" altLang="zh-CN" sz="2800" b="1" dirty="0" smtClean="0"/>
              <a:t>x</a:t>
            </a:r>
            <a:r>
              <a:rPr lang="en-US" altLang="zh-CN" sz="2800" b="1" baseline="-25000" dirty="0" smtClean="0"/>
              <a:t>i</a:t>
            </a:r>
            <a:r>
              <a:rPr lang="en-US" altLang="zh-CN" sz="2800" b="1" dirty="0" smtClean="0"/>
              <a:t>&lt;=</a:t>
            </a:r>
            <a:r>
              <a:rPr lang="en-US" altLang="zh-CN" sz="2800" b="1" dirty="0" err="1" smtClean="0"/>
              <a:t>x</a:t>
            </a:r>
            <a:r>
              <a:rPr lang="en-US" altLang="zh-CN" sz="2800" b="1" baseline="-25000" dirty="0" err="1" smtClean="0"/>
              <a:t>j</a:t>
            </a:r>
            <a:r>
              <a:rPr lang="en-US" altLang="zh-CN" sz="2800" b="1" dirty="0" smtClean="0"/>
              <a:t>+ </a:t>
            </a:r>
            <a:r>
              <a:rPr lang="en-US" altLang="zh-CN" sz="2800" b="1" dirty="0" err="1" smtClean="0"/>
              <a:t>b</a:t>
            </a:r>
            <a:r>
              <a:rPr lang="en-US" altLang="zh-CN" sz="2800" b="1" baseline="-25000" dirty="0" err="1" smtClean="0"/>
              <a:t>k</a:t>
            </a:r>
            <a:endParaRPr lang="en-US" altLang="zh-CN" sz="2800" b="1" dirty="0"/>
          </a:p>
          <a:p>
            <a:pPr lvl="1">
              <a:lnSpc>
                <a:spcPct val="130000"/>
              </a:lnSpc>
              <a:spcBef>
                <a:spcPct val="0"/>
              </a:spcBef>
            </a:pPr>
            <a:r>
              <a:rPr lang="zh-CN" altLang="en-US" sz="2400" dirty="0"/>
              <a:t>而</a:t>
            </a:r>
            <a:r>
              <a:rPr lang="zh-CN" altLang="en-US" sz="2400" dirty="0" smtClean="0"/>
              <a:t>最短路中的三角不等式</a:t>
            </a:r>
            <a:endParaRPr lang="en-US" altLang="zh-CN" sz="2400" dirty="0" smtClean="0"/>
          </a:p>
          <a:p>
            <a:pPr lvl="2">
              <a:lnSpc>
                <a:spcPct val="130000"/>
              </a:lnSpc>
              <a:spcBef>
                <a:spcPct val="0"/>
              </a:spcBef>
            </a:pPr>
            <a:r>
              <a:rPr lang="en-US" altLang="zh-CN" sz="2400" dirty="0" smtClean="0"/>
              <a:t>d[v</a:t>
            </a:r>
            <a:r>
              <a:rPr lang="en-US" altLang="zh-CN" sz="2400" dirty="0"/>
              <a:t>] &lt;=d[u]+w[</a:t>
            </a:r>
            <a:r>
              <a:rPr lang="en-US" altLang="zh-CN" sz="2400" dirty="0" err="1"/>
              <a:t>u,v</a:t>
            </a:r>
            <a:r>
              <a:rPr lang="en-US" altLang="zh-CN" sz="2400" dirty="0" smtClean="0"/>
              <a:t>]</a:t>
            </a:r>
            <a:endParaRPr lang="en-US" altLang="zh-CN" sz="2400" dirty="0" smtClean="0"/>
          </a:p>
          <a:p>
            <a:pPr>
              <a:lnSpc>
                <a:spcPct val="130000"/>
              </a:lnSpc>
              <a:spcBef>
                <a:spcPct val="0"/>
              </a:spcBef>
            </a:pPr>
            <a:r>
              <a:rPr lang="zh-CN" altLang="en-US" sz="2800" dirty="0" smtClean="0"/>
              <a:t>求其他子任务的最小起始时间的过程类似于最短路算法中的松弛过程</a:t>
            </a:r>
            <a:endParaRPr lang="en-US" altLang="zh-CN" sz="2800" dirty="0" smtClean="0"/>
          </a:p>
          <a:p>
            <a:pPr>
              <a:lnSpc>
                <a:spcPct val="130000"/>
              </a:lnSpc>
              <a:spcBef>
                <a:spcPct val="0"/>
              </a:spcBef>
            </a:pPr>
            <a:r>
              <a:rPr lang="zh-CN" altLang="en-US" sz="2400" dirty="0" smtClean="0">
                <a:ea typeface="宋体" panose="02010600030101010101" pitchFamily="2" charset="-122"/>
              </a:rPr>
              <a:t>所以从源点出发求到其他各点的最短路，即可得到一组满足约束条件的解</a:t>
            </a:r>
            <a:endParaRPr lang="zh-CN" altLang="en-US" sz="2400" dirty="0"/>
          </a:p>
        </p:txBody>
      </p:sp>
      <p:sp>
        <p:nvSpPr>
          <p:cNvPr id="5" name="椭圆 4"/>
          <p:cNvSpPr/>
          <p:nvPr/>
        </p:nvSpPr>
        <p:spPr>
          <a:xfrm>
            <a:off x="8415789" y="3068143"/>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6" name="椭圆 5"/>
          <p:cNvSpPr/>
          <p:nvPr/>
        </p:nvSpPr>
        <p:spPr>
          <a:xfrm>
            <a:off x="9758828" y="2354763"/>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10450831" y="4361758"/>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10" name="椭圆 9"/>
          <p:cNvSpPr/>
          <p:nvPr/>
        </p:nvSpPr>
        <p:spPr>
          <a:xfrm>
            <a:off x="9026008" y="4155281"/>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11" name="椭圆 10"/>
          <p:cNvSpPr/>
          <p:nvPr/>
        </p:nvSpPr>
        <p:spPr>
          <a:xfrm>
            <a:off x="8416649" y="5287894"/>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12" name="直接箭头连接符 11"/>
          <p:cNvCxnSpPr>
            <a:stCxn id="6" idx="2"/>
            <a:endCxn id="5" idx="7"/>
          </p:cNvCxnSpPr>
          <p:nvPr/>
        </p:nvCxnSpPr>
        <p:spPr>
          <a:xfrm flipH="1">
            <a:off x="8768268" y="2561241"/>
            <a:ext cx="990560" cy="56737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7" idx="1"/>
            <a:endCxn id="5" idx="6"/>
          </p:cNvCxnSpPr>
          <p:nvPr/>
        </p:nvCxnSpPr>
        <p:spPr>
          <a:xfrm flipH="1" flipV="1">
            <a:off x="8828744" y="3274621"/>
            <a:ext cx="1682563" cy="114761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7" idx="0"/>
            <a:endCxn id="6" idx="5"/>
          </p:cNvCxnSpPr>
          <p:nvPr/>
        </p:nvCxnSpPr>
        <p:spPr>
          <a:xfrm flipH="1" flipV="1">
            <a:off x="10111307" y="2707242"/>
            <a:ext cx="546002" cy="165451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5" idx="4"/>
            <a:endCxn id="11" idx="0"/>
          </p:cNvCxnSpPr>
          <p:nvPr/>
        </p:nvCxnSpPr>
        <p:spPr>
          <a:xfrm>
            <a:off x="8622267" y="3481098"/>
            <a:ext cx="860" cy="180679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5" idx="5"/>
            <a:endCxn id="10" idx="1"/>
          </p:cNvCxnSpPr>
          <p:nvPr/>
        </p:nvCxnSpPr>
        <p:spPr>
          <a:xfrm>
            <a:off x="8768268" y="3420622"/>
            <a:ext cx="318216" cy="7951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1" idx="7"/>
            <a:endCxn id="10" idx="3"/>
          </p:cNvCxnSpPr>
          <p:nvPr/>
        </p:nvCxnSpPr>
        <p:spPr>
          <a:xfrm flipV="1">
            <a:off x="8769128" y="4507760"/>
            <a:ext cx="317356" cy="84061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0" idx="6"/>
            <a:endCxn id="7" idx="2"/>
          </p:cNvCxnSpPr>
          <p:nvPr/>
        </p:nvCxnSpPr>
        <p:spPr>
          <a:xfrm>
            <a:off x="9438963" y="4361759"/>
            <a:ext cx="1011868" cy="20647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1" idx="6"/>
            <a:endCxn id="7" idx="3"/>
          </p:cNvCxnSpPr>
          <p:nvPr/>
        </p:nvCxnSpPr>
        <p:spPr>
          <a:xfrm flipV="1">
            <a:off x="8829604" y="4714237"/>
            <a:ext cx="1681703" cy="7801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9026008" y="2451830"/>
            <a:ext cx="412955" cy="369332"/>
          </a:xfrm>
          <a:prstGeom prst="rect">
            <a:avLst/>
          </a:prstGeom>
          <a:noFill/>
        </p:spPr>
        <p:txBody>
          <a:bodyPr wrap="square" rtlCol="0">
            <a:spAutoFit/>
          </a:bodyPr>
          <a:lstStyle/>
          <a:p>
            <a:r>
              <a:rPr lang="en-US" altLang="zh-CN" dirty="0" smtClean="0"/>
              <a:t>0</a:t>
            </a:r>
            <a:endParaRPr lang="zh-CN" altLang="en-US" dirty="0"/>
          </a:p>
        </p:txBody>
      </p:sp>
      <p:sp>
        <p:nvSpPr>
          <p:cNvPr id="21" name="文本框 20"/>
          <p:cNvSpPr txBox="1"/>
          <p:nvPr/>
        </p:nvSpPr>
        <p:spPr>
          <a:xfrm>
            <a:off x="9501088" y="3448857"/>
            <a:ext cx="412955" cy="369332"/>
          </a:xfrm>
          <a:prstGeom prst="rect">
            <a:avLst/>
          </a:prstGeom>
          <a:noFill/>
        </p:spPr>
        <p:txBody>
          <a:bodyPr wrap="square" rtlCol="0">
            <a:spAutoFit/>
          </a:bodyPr>
          <a:lstStyle/>
          <a:p>
            <a:r>
              <a:rPr lang="en-US" altLang="zh-CN" dirty="0" smtClean="0"/>
              <a:t>-1</a:t>
            </a:r>
            <a:endParaRPr lang="zh-CN" altLang="en-US" dirty="0"/>
          </a:p>
        </p:txBody>
      </p:sp>
      <p:sp>
        <p:nvSpPr>
          <p:cNvPr id="22" name="文本框 21"/>
          <p:cNvSpPr txBox="1"/>
          <p:nvPr/>
        </p:nvSpPr>
        <p:spPr>
          <a:xfrm>
            <a:off x="10387006" y="3165168"/>
            <a:ext cx="412955" cy="369332"/>
          </a:xfrm>
          <a:prstGeom prst="rect">
            <a:avLst/>
          </a:prstGeom>
          <a:noFill/>
        </p:spPr>
        <p:txBody>
          <a:bodyPr wrap="square" rtlCol="0">
            <a:spAutoFit/>
          </a:bodyPr>
          <a:lstStyle/>
          <a:p>
            <a:r>
              <a:rPr lang="en-US" altLang="zh-CN" dirty="0" smtClean="0"/>
              <a:t>1</a:t>
            </a:r>
            <a:endParaRPr lang="zh-CN" altLang="en-US" dirty="0"/>
          </a:p>
        </p:txBody>
      </p:sp>
      <p:sp>
        <p:nvSpPr>
          <p:cNvPr id="23" name="文本框 22"/>
          <p:cNvSpPr txBox="1"/>
          <p:nvPr/>
        </p:nvSpPr>
        <p:spPr>
          <a:xfrm>
            <a:off x="8291405" y="4237568"/>
            <a:ext cx="412955" cy="369332"/>
          </a:xfrm>
          <a:prstGeom prst="rect">
            <a:avLst/>
          </a:prstGeom>
          <a:noFill/>
        </p:spPr>
        <p:txBody>
          <a:bodyPr wrap="square" rtlCol="0">
            <a:spAutoFit/>
          </a:bodyPr>
          <a:lstStyle/>
          <a:p>
            <a:r>
              <a:rPr lang="en-US" altLang="zh-CN" dirty="0" smtClean="0"/>
              <a:t>5</a:t>
            </a:r>
            <a:endParaRPr lang="zh-CN" altLang="en-US" dirty="0"/>
          </a:p>
        </p:txBody>
      </p:sp>
      <p:sp>
        <p:nvSpPr>
          <p:cNvPr id="24" name="文本框 23"/>
          <p:cNvSpPr txBox="1"/>
          <p:nvPr/>
        </p:nvSpPr>
        <p:spPr>
          <a:xfrm>
            <a:off x="8911893" y="3603286"/>
            <a:ext cx="412955" cy="369332"/>
          </a:xfrm>
          <a:prstGeom prst="rect">
            <a:avLst/>
          </a:prstGeom>
          <a:noFill/>
        </p:spPr>
        <p:txBody>
          <a:bodyPr wrap="square" rtlCol="0">
            <a:spAutoFit/>
          </a:bodyPr>
          <a:lstStyle/>
          <a:p>
            <a:r>
              <a:rPr lang="en-US" altLang="zh-CN" dirty="0" smtClean="0"/>
              <a:t>4</a:t>
            </a:r>
            <a:endParaRPr lang="zh-CN" altLang="en-US" dirty="0"/>
          </a:p>
        </p:txBody>
      </p:sp>
      <p:sp>
        <p:nvSpPr>
          <p:cNvPr id="25" name="文本框 24"/>
          <p:cNvSpPr txBox="1"/>
          <p:nvPr/>
        </p:nvSpPr>
        <p:spPr>
          <a:xfrm>
            <a:off x="8880792" y="4776127"/>
            <a:ext cx="412955" cy="369332"/>
          </a:xfrm>
          <a:prstGeom prst="rect">
            <a:avLst/>
          </a:prstGeom>
          <a:noFill/>
        </p:spPr>
        <p:txBody>
          <a:bodyPr wrap="square" rtlCol="0">
            <a:spAutoFit/>
          </a:bodyPr>
          <a:lstStyle/>
          <a:p>
            <a:r>
              <a:rPr lang="en-US" altLang="zh-CN" dirty="0" smtClean="0"/>
              <a:t>-1</a:t>
            </a:r>
            <a:endParaRPr lang="zh-CN" altLang="en-US" dirty="0"/>
          </a:p>
        </p:txBody>
      </p:sp>
      <p:sp>
        <p:nvSpPr>
          <p:cNvPr id="26" name="文本框 25"/>
          <p:cNvSpPr txBox="1"/>
          <p:nvPr/>
        </p:nvSpPr>
        <p:spPr>
          <a:xfrm>
            <a:off x="9511539" y="5145459"/>
            <a:ext cx="412955" cy="369332"/>
          </a:xfrm>
          <a:prstGeom prst="rect">
            <a:avLst/>
          </a:prstGeom>
          <a:noFill/>
        </p:spPr>
        <p:txBody>
          <a:bodyPr wrap="square" rtlCol="0">
            <a:spAutoFit/>
          </a:bodyPr>
          <a:lstStyle/>
          <a:p>
            <a:r>
              <a:rPr lang="en-US" altLang="zh-CN" dirty="0" smtClean="0"/>
              <a:t>-3</a:t>
            </a:r>
            <a:endParaRPr lang="zh-CN" altLang="en-US" dirty="0"/>
          </a:p>
        </p:txBody>
      </p:sp>
      <p:sp>
        <p:nvSpPr>
          <p:cNvPr id="27" name="文本框 26"/>
          <p:cNvSpPr txBox="1"/>
          <p:nvPr/>
        </p:nvSpPr>
        <p:spPr>
          <a:xfrm>
            <a:off x="9540513" y="4405460"/>
            <a:ext cx="412955" cy="369332"/>
          </a:xfrm>
          <a:prstGeom prst="rect">
            <a:avLst/>
          </a:prstGeom>
          <a:noFill/>
        </p:spPr>
        <p:txBody>
          <a:bodyPr wrap="square" rtlCol="0">
            <a:spAutoFit/>
          </a:bodyPr>
          <a:lstStyle/>
          <a:p>
            <a:r>
              <a:rPr lang="en-US" altLang="zh-CN" dirty="0" smtClean="0"/>
              <a:t>-3</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t>
            </a:r>
            <a:r>
              <a:rPr lang="zh-CN" altLang="en-US" dirty="0"/>
              <a:t>题目描述</a:t>
            </a:r>
            <a:r>
              <a:rPr lang="en-US" altLang="zh-CN" dirty="0" smtClean="0"/>
              <a:t>】</a:t>
            </a:r>
            <a:endParaRPr lang="zh-CN" altLang="en-US" dirty="0"/>
          </a:p>
        </p:txBody>
      </p:sp>
      <p:sp>
        <p:nvSpPr>
          <p:cNvPr id="3" name="内容占位符 2"/>
          <p:cNvSpPr>
            <a:spLocks noGrp="1"/>
          </p:cNvSpPr>
          <p:nvPr>
            <p:ph idx="1"/>
          </p:nvPr>
        </p:nvSpPr>
        <p:spPr>
          <a:xfrm>
            <a:off x="747252" y="884903"/>
            <a:ext cx="10894142" cy="5732207"/>
          </a:xfrm>
        </p:spPr>
        <p:txBody>
          <a:bodyPr/>
          <a:lstStyle/>
          <a:p>
            <a:r>
              <a:rPr lang="zh-CN" altLang="en-US" sz="2000" dirty="0" smtClean="0"/>
              <a:t>农夫</a:t>
            </a:r>
            <a:r>
              <a:rPr lang="zh-CN" altLang="en-US" sz="2000" dirty="0"/>
              <a:t>约翰已决定通过带他们参观大城市来奖励他们的辛苦工作！奶牛必须决定如何最好地度过他们的空闲时间</a:t>
            </a:r>
            <a:r>
              <a:rPr lang="zh-CN" altLang="en-US" sz="2000" dirty="0" smtClean="0"/>
              <a:t>。</a:t>
            </a:r>
            <a:endParaRPr lang="zh-CN" altLang="en-US" sz="2000" dirty="0"/>
          </a:p>
          <a:p>
            <a:r>
              <a:rPr lang="zh-CN" altLang="en-US" sz="2000" dirty="0"/>
              <a:t>幸运的是，他们有一个详细的城市地图，显示</a:t>
            </a:r>
            <a:r>
              <a:rPr lang="en-US" altLang="zh-CN" sz="2000" dirty="0"/>
              <a:t>L</a:t>
            </a:r>
            <a:r>
              <a:rPr lang="zh-CN" altLang="en-US" sz="2000" dirty="0"/>
              <a:t>（</a:t>
            </a:r>
            <a:r>
              <a:rPr lang="en-US" altLang="zh-CN" sz="2000" dirty="0"/>
              <a:t>2≤L≤1000</a:t>
            </a:r>
            <a:r>
              <a:rPr lang="zh-CN" altLang="en-US" sz="2000" dirty="0"/>
              <a:t>）个主要地标（方便编号为</a:t>
            </a:r>
            <a:r>
              <a:rPr lang="en-US" altLang="zh-CN" sz="2000" dirty="0"/>
              <a:t>1 .. L</a:t>
            </a:r>
            <a:r>
              <a:rPr lang="zh-CN" altLang="en-US" sz="2000" dirty="0"/>
              <a:t>）和</a:t>
            </a:r>
            <a:r>
              <a:rPr lang="en-US" altLang="zh-CN" sz="2000" dirty="0"/>
              <a:t>P</a:t>
            </a:r>
            <a:r>
              <a:rPr lang="zh-CN" altLang="en-US" sz="2000" dirty="0"/>
              <a:t>（</a:t>
            </a:r>
            <a:r>
              <a:rPr lang="en-US" altLang="zh-CN" sz="2000" dirty="0"/>
              <a:t>2≤P≤5000</a:t>
            </a:r>
            <a:r>
              <a:rPr lang="zh-CN" altLang="en-US" sz="2000" dirty="0"/>
              <a:t>）条单向奶牛路径。农夫约翰将把奶牛带到他们选择的起始地标，从那里他们将沿着奶牛路径走到一系列其他地标，最后回到他们的起始地标，农民约翰将把他们带回农场。因为城市中的空间非常宝贵，所以奶牛路径非常狭窄，因此沿着每个奶牛路径行进仅允许在一个固定方向上行进</a:t>
            </a:r>
            <a:r>
              <a:rPr lang="zh-CN" altLang="en-US" sz="2000" dirty="0" smtClean="0"/>
              <a:t>。</a:t>
            </a:r>
            <a:endParaRPr lang="zh-CN" altLang="en-US" sz="2000" dirty="0"/>
          </a:p>
          <a:p>
            <a:r>
              <a:rPr lang="zh-CN" altLang="en-US" sz="2000" dirty="0"/>
              <a:t>虽然奶牛可能会在城市中花费尽可能多的时间，但他们确实也很容易感到厌倦。虽然访问每个新地标很有趣，但在它们之间行走需要时间。奶牛知道每个地标</a:t>
            </a:r>
            <a:r>
              <a:rPr lang="en-US" altLang="zh-CN" sz="2000" dirty="0" err="1"/>
              <a:t>i</a:t>
            </a:r>
            <a:r>
              <a:rPr lang="zh-CN" altLang="en-US" sz="2000" dirty="0"/>
              <a:t>的确切有趣值</a:t>
            </a:r>
            <a:r>
              <a:rPr lang="en-US" altLang="zh-CN" sz="2000" dirty="0"/>
              <a:t>Fi</a:t>
            </a:r>
            <a:r>
              <a:rPr lang="zh-CN" altLang="en-US" sz="2000" dirty="0"/>
              <a:t>（</a:t>
            </a:r>
            <a:r>
              <a:rPr lang="en-US" altLang="zh-CN" sz="2000" dirty="0"/>
              <a:t>1≤Fi≤1000</a:t>
            </a:r>
            <a:r>
              <a:rPr lang="zh-CN" altLang="en-US" sz="2000" dirty="0"/>
              <a:t>），也知道第</a:t>
            </a:r>
            <a:r>
              <a:rPr lang="en-US" altLang="zh-CN" sz="2000" dirty="0" err="1"/>
              <a:t>i</a:t>
            </a:r>
            <a:r>
              <a:rPr lang="zh-CN" altLang="en-US" sz="2000" dirty="0"/>
              <a:t>条奶牛路径将地标</a:t>
            </a:r>
            <a:r>
              <a:rPr lang="en-US" altLang="zh-CN" sz="2000" dirty="0"/>
              <a:t>L1i</a:t>
            </a:r>
            <a:r>
              <a:rPr lang="zh-CN" altLang="en-US" sz="2000" dirty="0"/>
              <a:t>连接到</a:t>
            </a:r>
            <a:r>
              <a:rPr lang="en-US" altLang="zh-CN" sz="2000" dirty="0"/>
              <a:t>L2i</a:t>
            </a:r>
            <a:r>
              <a:rPr lang="zh-CN" altLang="en-US" sz="2000" dirty="0"/>
              <a:t>（方向</a:t>
            </a:r>
            <a:r>
              <a:rPr lang="en-US" altLang="zh-CN" sz="2000" dirty="0"/>
              <a:t>L1i - &gt; L2i</a:t>
            </a:r>
            <a:r>
              <a:rPr lang="zh-CN" altLang="en-US" sz="2000" dirty="0"/>
              <a:t>）并且需要时间</a:t>
            </a:r>
            <a:r>
              <a:rPr lang="en-US" altLang="zh-CN" sz="2000" dirty="0"/>
              <a:t>Ti</a:t>
            </a:r>
            <a:r>
              <a:rPr lang="zh-CN" altLang="en-US" sz="2000" dirty="0"/>
              <a:t>（</a:t>
            </a:r>
            <a:r>
              <a:rPr lang="en-US" altLang="zh-CN" sz="2000" dirty="0"/>
              <a:t>1≤Ti≤1000</a:t>
            </a:r>
            <a:r>
              <a:rPr lang="zh-CN" altLang="en-US" sz="2000" dirty="0"/>
              <a:t>）来遍历</a:t>
            </a:r>
            <a:r>
              <a:rPr lang="zh-CN" altLang="en-US" sz="2000" dirty="0" smtClean="0"/>
              <a:t>。</a:t>
            </a:r>
            <a:endParaRPr lang="zh-CN" altLang="en-US" sz="2000" dirty="0"/>
          </a:p>
          <a:p>
            <a:r>
              <a:rPr lang="zh-CN" altLang="en-US" sz="2000" dirty="0"/>
              <a:t>为了尽可能享受最佳休息日，奶牛希望最大限度地提高每次旅行单位时间的平均乐趣价值。当然，这些地标在他们第一次参观时才很有趣</a:t>
            </a:r>
            <a:r>
              <a:rPr lang="en-US" altLang="zh-CN" sz="2000" dirty="0"/>
              <a:t>; </a:t>
            </a:r>
            <a:r>
              <a:rPr lang="zh-CN" altLang="en-US" sz="2000" dirty="0"/>
              <a:t>奶牛可能不止一次穿过地标，但此时奶牛就感受不到地标的有趣价值。此外，农夫约翰要求奶牛至少访问两个标志性建筑，以便他们在休息期间可以得到一些锻炼</a:t>
            </a:r>
            <a:r>
              <a:rPr lang="zh-CN" altLang="en-US" sz="2000" dirty="0" smtClean="0"/>
              <a:t>。</a:t>
            </a:r>
            <a:endParaRPr lang="zh-CN" altLang="en-US" sz="2000" dirty="0"/>
          </a:p>
          <a:p>
            <a:r>
              <a:rPr lang="zh-CN" altLang="en-US" sz="2000" dirty="0"/>
              <a:t>请你帮助奶牛找到每</a:t>
            </a:r>
            <a:r>
              <a:rPr lang="zh-CN" altLang="en-US" sz="2000" dirty="0">
                <a:solidFill>
                  <a:srgbClr val="FF0000"/>
                </a:solidFill>
              </a:rPr>
              <a:t>单位时间</a:t>
            </a:r>
            <a:r>
              <a:rPr lang="zh-CN" altLang="en-US" sz="2000" dirty="0"/>
              <a:t>可以达到的最大乐趣值。</a:t>
            </a:r>
            <a:endParaRPr lang="zh-CN" alt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372" y="102119"/>
            <a:ext cx="9440216" cy="861471"/>
          </a:xfrm>
        </p:spPr>
        <p:txBody>
          <a:bodyPr/>
          <a:lstStyle/>
          <a:p>
            <a:r>
              <a:rPr lang="zh-CN" altLang="en-US" dirty="0"/>
              <a:t>差分约束系统的求解</a:t>
            </a:r>
            <a:endParaRPr lang="zh-CN" altLang="en-US" dirty="0"/>
          </a:p>
        </p:txBody>
      </p:sp>
      <p:sp>
        <p:nvSpPr>
          <p:cNvPr id="8" name="内容占位符 7"/>
          <p:cNvSpPr>
            <a:spLocks noGrp="1"/>
          </p:cNvSpPr>
          <p:nvPr>
            <p:ph idx="1"/>
          </p:nvPr>
        </p:nvSpPr>
        <p:spPr>
          <a:xfrm>
            <a:off x="609599" y="963589"/>
            <a:ext cx="6523627" cy="5456875"/>
          </a:xfrm>
        </p:spPr>
        <p:txBody>
          <a:bodyPr/>
          <a:lstStyle/>
          <a:p>
            <a:pPr>
              <a:lnSpc>
                <a:spcPct val="130000"/>
              </a:lnSpc>
              <a:spcBef>
                <a:spcPct val="0"/>
              </a:spcBef>
            </a:pPr>
            <a:r>
              <a:rPr lang="zh-CN" altLang="en-US" sz="2400" dirty="0" smtClean="0">
                <a:ea typeface="宋体" panose="02010600030101010101" pitchFamily="2" charset="-122"/>
              </a:rPr>
              <a:t>以</a:t>
            </a:r>
            <a:r>
              <a:rPr lang="zh-CN" altLang="zh-CN" sz="2400" dirty="0" smtClean="0">
                <a:ea typeface="宋体" panose="02010600030101010101" pitchFamily="2" charset="-122"/>
              </a:rPr>
              <a:t>1</a:t>
            </a:r>
            <a:r>
              <a:rPr lang="zh-CN" altLang="en-US" sz="2400" dirty="0" smtClean="0">
                <a:ea typeface="宋体" panose="02010600030101010101" pitchFamily="2" charset="-122"/>
              </a:rPr>
              <a:t>为起点，则起点到其它各点的最短距离为：</a:t>
            </a:r>
            <a:endParaRPr lang="zh-CN" altLang="en-US" sz="2400" dirty="0" smtClean="0">
              <a:ea typeface="宋体" panose="02010600030101010101" pitchFamily="2" charset="-122"/>
            </a:endParaRPr>
          </a:p>
          <a:p>
            <a:pPr marL="457200" lvl="1" indent="0">
              <a:lnSpc>
                <a:spcPct val="130000"/>
              </a:lnSpc>
              <a:spcBef>
                <a:spcPct val="0"/>
              </a:spcBef>
              <a:buNone/>
            </a:pPr>
            <a:r>
              <a:rPr lang="zh-CN" altLang="zh-CN" sz="1800" dirty="0" smtClean="0">
                <a:ea typeface="宋体" panose="02010600030101010101" pitchFamily="2" charset="-122"/>
              </a:rPr>
              <a:t>d[1]=0  d[2]=2  d[3]=5  d[4]=4  d[5]=1</a:t>
            </a:r>
            <a:endParaRPr lang="zh-CN" altLang="zh-CN" sz="1800" dirty="0" smtClean="0">
              <a:ea typeface="宋体" panose="02010600030101010101" pitchFamily="2" charset="-122"/>
            </a:endParaRPr>
          </a:p>
          <a:p>
            <a:pPr marL="457200" lvl="1" indent="0">
              <a:lnSpc>
                <a:spcPct val="130000"/>
              </a:lnSpc>
              <a:spcBef>
                <a:spcPct val="0"/>
              </a:spcBef>
              <a:buNone/>
            </a:pPr>
            <a:r>
              <a:rPr lang="zh-CN" altLang="en-US" sz="1800" dirty="0" smtClean="0">
                <a:ea typeface="宋体" panose="02010600030101010101" pitchFamily="2" charset="-122"/>
              </a:rPr>
              <a:t>则 </a:t>
            </a:r>
            <a:r>
              <a:rPr lang="en-US" altLang="zh-CN" sz="1800" dirty="0" smtClean="0">
                <a:ea typeface="宋体" panose="02010600030101010101" pitchFamily="2" charset="-122"/>
              </a:rPr>
              <a:t>x</a:t>
            </a:r>
            <a:r>
              <a:rPr lang="zh-CN" altLang="en-US" sz="1800" dirty="0" smtClean="0">
                <a:ea typeface="宋体" panose="02010600030101010101" pitchFamily="2" charset="-122"/>
              </a:rPr>
              <a:t> 符合上述约束条件</a:t>
            </a:r>
            <a:r>
              <a:rPr lang="en-US" altLang="zh-CN" sz="1800" dirty="0" smtClean="0">
                <a:ea typeface="宋体" panose="02010600030101010101" pitchFamily="2" charset="-122"/>
              </a:rPr>
              <a:t> </a:t>
            </a:r>
            <a:r>
              <a:rPr lang="zh-CN" altLang="en-US" sz="1800" dirty="0" smtClean="0">
                <a:ea typeface="宋体" panose="02010600030101010101" pitchFamily="2" charset="-122"/>
              </a:rPr>
              <a:t>的一组解可能为：</a:t>
            </a:r>
            <a:r>
              <a:rPr lang="en-US" altLang="zh-CN" sz="1800" dirty="0" smtClean="0">
                <a:ea typeface="宋体" panose="02010600030101010101" pitchFamily="2" charset="-122"/>
              </a:rPr>
              <a:t>{</a:t>
            </a:r>
            <a:r>
              <a:rPr lang="en-US" altLang="zh-CN" sz="1800" dirty="0" smtClean="0"/>
              <a:t>0,2,5,4,1}</a:t>
            </a:r>
            <a:endParaRPr lang="en-US" altLang="zh-CN" sz="1800" dirty="0" smtClean="0"/>
          </a:p>
          <a:p>
            <a:pPr>
              <a:lnSpc>
                <a:spcPct val="130000"/>
              </a:lnSpc>
              <a:spcBef>
                <a:spcPct val="0"/>
              </a:spcBef>
            </a:pPr>
            <a:r>
              <a:rPr lang="zh-CN" altLang="en-US" sz="2400" dirty="0" smtClean="0">
                <a:ea typeface="宋体" panose="02010600030101010101" pitchFamily="2" charset="-122"/>
              </a:rPr>
              <a:t>如果以</a:t>
            </a:r>
            <a:r>
              <a:rPr lang="zh-CN" altLang="zh-CN" sz="2400" dirty="0" smtClean="0">
                <a:ea typeface="宋体" panose="02010600030101010101" pitchFamily="2" charset="-122"/>
              </a:rPr>
              <a:t>2</a:t>
            </a:r>
            <a:r>
              <a:rPr lang="zh-CN" altLang="en-US" sz="2400" dirty="0" smtClean="0">
                <a:ea typeface="宋体" panose="02010600030101010101" pitchFamily="2" charset="-122"/>
              </a:rPr>
              <a:t>为起点，则起点到其它各点的最短距离为：</a:t>
            </a:r>
            <a:endParaRPr lang="zh-CN" altLang="en-US" sz="2400" dirty="0" smtClean="0">
              <a:ea typeface="宋体" panose="02010600030101010101" pitchFamily="2" charset="-122"/>
            </a:endParaRPr>
          </a:p>
          <a:p>
            <a:pPr marL="457200" lvl="1" indent="0">
              <a:lnSpc>
                <a:spcPct val="130000"/>
              </a:lnSpc>
              <a:spcBef>
                <a:spcPct val="0"/>
              </a:spcBef>
              <a:buNone/>
            </a:pPr>
            <a:r>
              <a:rPr lang="zh-CN" altLang="zh-CN" sz="1800" dirty="0" smtClean="0">
                <a:ea typeface="宋体" panose="02010600030101010101" pitchFamily="2" charset="-122"/>
              </a:rPr>
              <a:t>d[1]=0  d[2]=0  d[3]=5  d[4]=4  d[5]=1</a:t>
            </a:r>
            <a:endParaRPr lang="zh-CN" altLang="zh-CN" sz="1800" dirty="0" smtClean="0">
              <a:ea typeface="宋体" panose="02010600030101010101" pitchFamily="2" charset="-122"/>
            </a:endParaRPr>
          </a:p>
          <a:p>
            <a:pPr marL="457200" lvl="1" indent="0">
              <a:lnSpc>
                <a:spcPct val="130000"/>
              </a:lnSpc>
              <a:spcBef>
                <a:spcPct val="0"/>
              </a:spcBef>
              <a:buNone/>
            </a:pPr>
            <a:r>
              <a:rPr lang="zh-CN" altLang="en-US" sz="1800" dirty="0" smtClean="0">
                <a:ea typeface="宋体" panose="02010600030101010101" pitchFamily="2" charset="-122"/>
              </a:rPr>
              <a:t>则 </a:t>
            </a:r>
            <a:r>
              <a:rPr lang="en-US" altLang="zh-CN" sz="1800" dirty="0" smtClean="0">
                <a:ea typeface="宋体" panose="02010600030101010101" pitchFamily="2" charset="-122"/>
              </a:rPr>
              <a:t>x</a:t>
            </a:r>
            <a:r>
              <a:rPr lang="zh-CN" altLang="en-US" sz="1800" dirty="0" smtClean="0">
                <a:ea typeface="宋体" panose="02010600030101010101" pitchFamily="2" charset="-122"/>
              </a:rPr>
              <a:t> 符合上述约束条件</a:t>
            </a:r>
            <a:r>
              <a:rPr lang="en-US" altLang="zh-CN" sz="1800" dirty="0" smtClean="0">
                <a:ea typeface="宋体" panose="02010600030101010101" pitchFamily="2" charset="-122"/>
              </a:rPr>
              <a:t> </a:t>
            </a:r>
            <a:r>
              <a:rPr lang="zh-CN" altLang="en-US" sz="1800" dirty="0" smtClean="0">
                <a:ea typeface="宋体" panose="02010600030101010101" pitchFamily="2" charset="-122"/>
              </a:rPr>
              <a:t>的一组解可能为：</a:t>
            </a:r>
            <a:r>
              <a:rPr lang="en-US" altLang="zh-CN" sz="1800" dirty="0" smtClean="0">
                <a:ea typeface="宋体" panose="02010600030101010101" pitchFamily="2" charset="-122"/>
              </a:rPr>
              <a:t>{</a:t>
            </a:r>
            <a:r>
              <a:rPr lang="zh-CN" altLang="zh-CN" sz="1800" dirty="0" smtClean="0">
                <a:ea typeface="宋体" panose="02010600030101010101" pitchFamily="2" charset="-122"/>
              </a:rPr>
              <a:t>0</a:t>
            </a:r>
            <a:r>
              <a:rPr lang="en-US" altLang="zh-CN" sz="1800" dirty="0" smtClean="0">
                <a:ea typeface="宋体" panose="02010600030101010101" pitchFamily="2" charset="-122"/>
              </a:rPr>
              <a:t>,</a:t>
            </a:r>
            <a:r>
              <a:rPr lang="zh-CN" altLang="zh-CN" sz="1800" dirty="0" smtClean="0">
                <a:ea typeface="宋体" panose="02010600030101010101" pitchFamily="2" charset="-122"/>
              </a:rPr>
              <a:t> 0</a:t>
            </a:r>
            <a:r>
              <a:rPr lang="en-US" altLang="zh-CN" sz="1800" dirty="0" smtClean="0">
                <a:ea typeface="宋体" panose="02010600030101010101" pitchFamily="2" charset="-122"/>
              </a:rPr>
              <a:t>,</a:t>
            </a:r>
            <a:r>
              <a:rPr lang="zh-CN" altLang="zh-CN" sz="1800" dirty="0" smtClean="0">
                <a:ea typeface="宋体" panose="02010600030101010101" pitchFamily="2" charset="-122"/>
              </a:rPr>
              <a:t>5</a:t>
            </a:r>
            <a:r>
              <a:rPr lang="en-US" altLang="zh-CN" sz="1800" dirty="0" smtClean="0">
                <a:ea typeface="宋体" panose="02010600030101010101" pitchFamily="2" charset="-122"/>
              </a:rPr>
              <a:t>,</a:t>
            </a:r>
            <a:r>
              <a:rPr lang="zh-CN" altLang="zh-CN" sz="1800" dirty="0" smtClean="0">
                <a:ea typeface="宋体" panose="02010600030101010101" pitchFamily="2" charset="-122"/>
              </a:rPr>
              <a:t>4</a:t>
            </a:r>
            <a:r>
              <a:rPr lang="en-US" altLang="zh-CN" sz="1800" dirty="0" smtClean="0">
                <a:ea typeface="宋体" panose="02010600030101010101" pitchFamily="2" charset="-122"/>
              </a:rPr>
              <a:t>,</a:t>
            </a:r>
            <a:r>
              <a:rPr lang="zh-CN" altLang="zh-CN" sz="1800" dirty="0" smtClean="0">
                <a:ea typeface="宋体" panose="02010600030101010101" pitchFamily="2" charset="-122"/>
              </a:rPr>
              <a:t>1</a:t>
            </a:r>
            <a:r>
              <a:rPr lang="en-US" altLang="zh-CN" sz="1800" dirty="0" smtClean="0">
                <a:ea typeface="宋体" panose="02010600030101010101" pitchFamily="2" charset="-122"/>
              </a:rPr>
              <a:t>}</a:t>
            </a:r>
            <a:endParaRPr lang="zh-CN" altLang="zh-CN" sz="1800" dirty="0" smtClean="0">
              <a:ea typeface="宋体" panose="02010600030101010101" pitchFamily="2" charset="-122"/>
            </a:endParaRPr>
          </a:p>
          <a:p>
            <a:pPr>
              <a:lnSpc>
                <a:spcPct val="130000"/>
              </a:lnSpc>
              <a:spcBef>
                <a:spcPct val="0"/>
              </a:spcBef>
            </a:pPr>
            <a:r>
              <a:rPr lang="zh-CN" altLang="zh-CN" sz="2400" dirty="0" smtClean="0">
                <a:ea typeface="宋体" panose="02010600030101010101" pitchFamily="2" charset="-122"/>
              </a:rPr>
              <a:t>……</a:t>
            </a:r>
            <a:endParaRPr lang="zh-CN" altLang="zh-CN" sz="2400" dirty="0" smtClean="0">
              <a:ea typeface="宋体" panose="02010600030101010101" pitchFamily="2" charset="-122"/>
            </a:endParaRPr>
          </a:p>
          <a:p>
            <a:pPr>
              <a:lnSpc>
                <a:spcPct val="130000"/>
              </a:lnSpc>
              <a:spcBef>
                <a:spcPct val="0"/>
              </a:spcBef>
            </a:pPr>
            <a:r>
              <a:rPr lang="zh-CN" altLang="en-US" sz="2400" dirty="0" smtClean="0">
                <a:ea typeface="宋体" panose="02010600030101010101" pitchFamily="2" charset="-122"/>
              </a:rPr>
              <a:t>以不同顶点作为起点会得到不同的解，但它们一定符合题目给出的约束条件。</a:t>
            </a:r>
            <a:endParaRPr lang="zh-CN" altLang="en-US" sz="2400" dirty="0">
              <a:ea typeface="宋体" panose="02010600030101010101" pitchFamily="2" charset="-122"/>
            </a:endParaRPr>
          </a:p>
        </p:txBody>
      </p:sp>
      <p:sp>
        <p:nvSpPr>
          <p:cNvPr id="5" name="椭圆 4"/>
          <p:cNvSpPr/>
          <p:nvPr/>
        </p:nvSpPr>
        <p:spPr>
          <a:xfrm>
            <a:off x="8415789" y="3068143"/>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6" name="椭圆 5"/>
          <p:cNvSpPr/>
          <p:nvPr/>
        </p:nvSpPr>
        <p:spPr>
          <a:xfrm>
            <a:off x="9758828" y="2354763"/>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10450831" y="4361758"/>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10" name="椭圆 9"/>
          <p:cNvSpPr/>
          <p:nvPr/>
        </p:nvSpPr>
        <p:spPr>
          <a:xfrm>
            <a:off x="9026008" y="4155281"/>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11" name="椭圆 10"/>
          <p:cNvSpPr/>
          <p:nvPr/>
        </p:nvSpPr>
        <p:spPr>
          <a:xfrm>
            <a:off x="8416649" y="5287894"/>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12" name="直接箭头连接符 11"/>
          <p:cNvCxnSpPr>
            <a:stCxn id="6" idx="2"/>
            <a:endCxn id="5" idx="7"/>
          </p:cNvCxnSpPr>
          <p:nvPr/>
        </p:nvCxnSpPr>
        <p:spPr>
          <a:xfrm flipH="1">
            <a:off x="8768268" y="2561241"/>
            <a:ext cx="990560" cy="56737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7" idx="1"/>
            <a:endCxn id="5" idx="6"/>
          </p:cNvCxnSpPr>
          <p:nvPr/>
        </p:nvCxnSpPr>
        <p:spPr>
          <a:xfrm flipH="1" flipV="1">
            <a:off x="8828744" y="3274621"/>
            <a:ext cx="1682563" cy="114761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7" idx="0"/>
            <a:endCxn id="6" idx="5"/>
          </p:cNvCxnSpPr>
          <p:nvPr/>
        </p:nvCxnSpPr>
        <p:spPr>
          <a:xfrm flipH="1" flipV="1">
            <a:off x="10111307" y="2707242"/>
            <a:ext cx="546002" cy="165451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5" idx="4"/>
            <a:endCxn id="11" idx="0"/>
          </p:cNvCxnSpPr>
          <p:nvPr/>
        </p:nvCxnSpPr>
        <p:spPr>
          <a:xfrm>
            <a:off x="8622267" y="3481098"/>
            <a:ext cx="860" cy="180679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5" idx="5"/>
            <a:endCxn id="10" idx="1"/>
          </p:cNvCxnSpPr>
          <p:nvPr/>
        </p:nvCxnSpPr>
        <p:spPr>
          <a:xfrm>
            <a:off x="8768268" y="3420622"/>
            <a:ext cx="318216" cy="7951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1" idx="7"/>
            <a:endCxn id="10" idx="3"/>
          </p:cNvCxnSpPr>
          <p:nvPr/>
        </p:nvCxnSpPr>
        <p:spPr>
          <a:xfrm flipV="1">
            <a:off x="8769128" y="4507760"/>
            <a:ext cx="317356" cy="84061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0" idx="6"/>
            <a:endCxn id="7" idx="2"/>
          </p:cNvCxnSpPr>
          <p:nvPr/>
        </p:nvCxnSpPr>
        <p:spPr>
          <a:xfrm>
            <a:off x="9438963" y="4361759"/>
            <a:ext cx="1011868" cy="20647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1" idx="6"/>
            <a:endCxn id="7" idx="3"/>
          </p:cNvCxnSpPr>
          <p:nvPr/>
        </p:nvCxnSpPr>
        <p:spPr>
          <a:xfrm flipV="1">
            <a:off x="8829604" y="4714237"/>
            <a:ext cx="1681703" cy="7801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9026008" y="2451830"/>
            <a:ext cx="412955" cy="369332"/>
          </a:xfrm>
          <a:prstGeom prst="rect">
            <a:avLst/>
          </a:prstGeom>
          <a:noFill/>
        </p:spPr>
        <p:txBody>
          <a:bodyPr wrap="square" rtlCol="0">
            <a:spAutoFit/>
          </a:bodyPr>
          <a:lstStyle/>
          <a:p>
            <a:r>
              <a:rPr lang="en-US" altLang="zh-CN" dirty="0" smtClean="0"/>
              <a:t>0</a:t>
            </a:r>
            <a:endParaRPr lang="zh-CN" altLang="en-US" dirty="0"/>
          </a:p>
        </p:txBody>
      </p:sp>
      <p:sp>
        <p:nvSpPr>
          <p:cNvPr id="21" name="文本框 20"/>
          <p:cNvSpPr txBox="1"/>
          <p:nvPr/>
        </p:nvSpPr>
        <p:spPr>
          <a:xfrm>
            <a:off x="9501088" y="3448857"/>
            <a:ext cx="412955" cy="369332"/>
          </a:xfrm>
          <a:prstGeom prst="rect">
            <a:avLst/>
          </a:prstGeom>
          <a:noFill/>
        </p:spPr>
        <p:txBody>
          <a:bodyPr wrap="square" rtlCol="0">
            <a:spAutoFit/>
          </a:bodyPr>
          <a:lstStyle/>
          <a:p>
            <a:r>
              <a:rPr lang="en-US" altLang="zh-CN" dirty="0" smtClean="0"/>
              <a:t>-1</a:t>
            </a:r>
            <a:endParaRPr lang="zh-CN" altLang="en-US" dirty="0"/>
          </a:p>
        </p:txBody>
      </p:sp>
      <p:sp>
        <p:nvSpPr>
          <p:cNvPr id="22" name="文本框 21"/>
          <p:cNvSpPr txBox="1"/>
          <p:nvPr/>
        </p:nvSpPr>
        <p:spPr>
          <a:xfrm>
            <a:off x="10387006" y="3165168"/>
            <a:ext cx="412955" cy="369332"/>
          </a:xfrm>
          <a:prstGeom prst="rect">
            <a:avLst/>
          </a:prstGeom>
          <a:noFill/>
        </p:spPr>
        <p:txBody>
          <a:bodyPr wrap="square" rtlCol="0">
            <a:spAutoFit/>
          </a:bodyPr>
          <a:lstStyle/>
          <a:p>
            <a:r>
              <a:rPr lang="en-US" altLang="zh-CN" dirty="0" smtClean="0"/>
              <a:t>1</a:t>
            </a:r>
            <a:endParaRPr lang="zh-CN" altLang="en-US" dirty="0"/>
          </a:p>
        </p:txBody>
      </p:sp>
      <p:sp>
        <p:nvSpPr>
          <p:cNvPr id="23" name="文本框 22"/>
          <p:cNvSpPr txBox="1"/>
          <p:nvPr/>
        </p:nvSpPr>
        <p:spPr>
          <a:xfrm>
            <a:off x="8291405" y="4237568"/>
            <a:ext cx="412955" cy="369332"/>
          </a:xfrm>
          <a:prstGeom prst="rect">
            <a:avLst/>
          </a:prstGeom>
          <a:noFill/>
        </p:spPr>
        <p:txBody>
          <a:bodyPr wrap="square" rtlCol="0">
            <a:spAutoFit/>
          </a:bodyPr>
          <a:lstStyle/>
          <a:p>
            <a:r>
              <a:rPr lang="en-US" altLang="zh-CN" dirty="0" smtClean="0"/>
              <a:t>5</a:t>
            </a:r>
            <a:endParaRPr lang="zh-CN" altLang="en-US" dirty="0"/>
          </a:p>
        </p:txBody>
      </p:sp>
      <p:sp>
        <p:nvSpPr>
          <p:cNvPr id="24" name="文本框 23"/>
          <p:cNvSpPr txBox="1"/>
          <p:nvPr/>
        </p:nvSpPr>
        <p:spPr>
          <a:xfrm>
            <a:off x="8911893" y="3603286"/>
            <a:ext cx="412955" cy="369332"/>
          </a:xfrm>
          <a:prstGeom prst="rect">
            <a:avLst/>
          </a:prstGeom>
          <a:noFill/>
        </p:spPr>
        <p:txBody>
          <a:bodyPr wrap="square" rtlCol="0">
            <a:spAutoFit/>
          </a:bodyPr>
          <a:lstStyle/>
          <a:p>
            <a:r>
              <a:rPr lang="en-US" altLang="zh-CN" dirty="0" smtClean="0"/>
              <a:t>4</a:t>
            </a:r>
            <a:endParaRPr lang="zh-CN" altLang="en-US" dirty="0"/>
          </a:p>
        </p:txBody>
      </p:sp>
      <p:sp>
        <p:nvSpPr>
          <p:cNvPr id="25" name="文本框 24"/>
          <p:cNvSpPr txBox="1"/>
          <p:nvPr/>
        </p:nvSpPr>
        <p:spPr>
          <a:xfrm>
            <a:off x="8880792" y="4776127"/>
            <a:ext cx="412955" cy="369332"/>
          </a:xfrm>
          <a:prstGeom prst="rect">
            <a:avLst/>
          </a:prstGeom>
          <a:noFill/>
        </p:spPr>
        <p:txBody>
          <a:bodyPr wrap="square" rtlCol="0">
            <a:spAutoFit/>
          </a:bodyPr>
          <a:lstStyle/>
          <a:p>
            <a:r>
              <a:rPr lang="en-US" altLang="zh-CN" dirty="0" smtClean="0"/>
              <a:t>-1</a:t>
            </a:r>
            <a:endParaRPr lang="zh-CN" altLang="en-US" dirty="0"/>
          </a:p>
        </p:txBody>
      </p:sp>
      <p:sp>
        <p:nvSpPr>
          <p:cNvPr id="26" name="文本框 25"/>
          <p:cNvSpPr txBox="1"/>
          <p:nvPr/>
        </p:nvSpPr>
        <p:spPr>
          <a:xfrm>
            <a:off x="9511539" y="5145459"/>
            <a:ext cx="412955" cy="369332"/>
          </a:xfrm>
          <a:prstGeom prst="rect">
            <a:avLst/>
          </a:prstGeom>
          <a:noFill/>
        </p:spPr>
        <p:txBody>
          <a:bodyPr wrap="square" rtlCol="0">
            <a:spAutoFit/>
          </a:bodyPr>
          <a:lstStyle/>
          <a:p>
            <a:r>
              <a:rPr lang="en-US" altLang="zh-CN" dirty="0" smtClean="0"/>
              <a:t>-3</a:t>
            </a:r>
            <a:endParaRPr lang="zh-CN" altLang="en-US" dirty="0"/>
          </a:p>
        </p:txBody>
      </p:sp>
      <p:sp>
        <p:nvSpPr>
          <p:cNvPr id="27" name="文本框 26"/>
          <p:cNvSpPr txBox="1"/>
          <p:nvPr/>
        </p:nvSpPr>
        <p:spPr>
          <a:xfrm>
            <a:off x="9540513" y="4405460"/>
            <a:ext cx="412955" cy="369332"/>
          </a:xfrm>
          <a:prstGeom prst="rect">
            <a:avLst/>
          </a:prstGeom>
          <a:noFill/>
        </p:spPr>
        <p:txBody>
          <a:bodyPr wrap="square" rtlCol="0">
            <a:spAutoFit/>
          </a:bodyPr>
          <a:lstStyle/>
          <a:p>
            <a:r>
              <a:rPr lang="en-US" altLang="zh-CN" dirty="0" smtClean="0"/>
              <a:t>-3</a:t>
            </a:r>
            <a:endParaRPr lang="zh-CN"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372" y="102119"/>
            <a:ext cx="9440216" cy="861471"/>
          </a:xfrm>
        </p:spPr>
        <p:txBody>
          <a:bodyPr/>
          <a:lstStyle/>
          <a:p>
            <a:r>
              <a:rPr lang="zh-CN" altLang="en-US" dirty="0"/>
              <a:t>差分约束系统的求解</a:t>
            </a:r>
            <a:endParaRPr lang="zh-CN" altLang="en-US" dirty="0"/>
          </a:p>
        </p:txBody>
      </p:sp>
      <p:sp>
        <p:nvSpPr>
          <p:cNvPr id="8" name="内容占位符 7"/>
          <p:cNvSpPr>
            <a:spLocks noGrp="1"/>
          </p:cNvSpPr>
          <p:nvPr>
            <p:ph idx="1"/>
          </p:nvPr>
        </p:nvSpPr>
        <p:spPr>
          <a:xfrm>
            <a:off x="609598" y="963589"/>
            <a:ext cx="6073639" cy="5456875"/>
          </a:xfrm>
        </p:spPr>
        <p:txBody>
          <a:bodyPr/>
          <a:lstStyle/>
          <a:p>
            <a:pPr>
              <a:lnSpc>
                <a:spcPct val="130000"/>
              </a:lnSpc>
              <a:spcBef>
                <a:spcPct val="0"/>
              </a:spcBef>
            </a:pPr>
            <a:r>
              <a:rPr lang="zh-CN" altLang="en-US" sz="2400" dirty="0" smtClean="0">
                <a:ea typeface="宋体" panose="02010600030101010101" pitchFamily="2" charset="-122"/>
              </a:rPr>
              <a:t>在</a:t>
            </a:r>
            <a:r>
              <a:rPr lang="zh-CN" altLang="en-US" sz="2400" dirty="0">
                <a:ea typeface="宋体" panose="02010600030101010101" pitchFamily="2" charset="-122"/>
              </a:rPr>
              <a:t>具体实现时，往往在原图上附加一个顶点，这个顶点与每个顶点都连接一条，权值为</a:t>
            </a:r>
            <a:r>
              <a:rPr lang="zh-CN" altLang="zh-CN" sz="2400" dirty="0">
                <a:ea typeface="宋体" panose="02010600030101010101" pitchFamily="2" charset="-122"/>
              </a:rPr>
              <a:t>0</a:t>
            </a:r>
            <a:r>
              <a:rPr lang="zh-CN" altLang="en-US" sz="2400" dirty="0" smtClean="0">
                <a:ea typeface="宋体" panose="02010600030101010101" pitchFamily="2" charset="-122"/>
              </a:rPr>
              <a:t>，相当于增加了约束条件（所有数均不大于</a:t>
            </a:r>
            <a:r>
              <a:rPr lang="en-US" altLang="zh-CN" sz="2400" dirty="0" smtClean="0">
                <a:ea typeface="宋体" panose="02010600030101010101" pitchFamily="2" charset="-122"/>
              </a:rPr>
              <a:t>0</a:t>
            </a:r>
            <a:r>
              <a:rPr lang="zh-CN" altLang="en-US" sz="2400" dirty="0" smtClean="0">
                <a:ea typeface="宋体" panose="02010600030101010101" pitchFamily="2" charset="-122"/>
              </a:rPr>
              <a:t>），即</a:t>
            </a:r>
            <a:endParaRPr lang="en-US" altLang="zh-CN" sz="2400" dirty="0" smtClean="0">
              <a:ea typeface="宋体" panose="02010600030101010101" pitchFamily="2" charset="-122"/>
            </a:endParaRPr>
          </a:p>
          <a:p>
            <a:pPr marL="685800" lvl="1">
              <a:lnSpc>
                <a:spcPct val="130000"/>
              </a:lnSpc>
              <a:spcBef>
                <a:spcPct val="0"/>
              </a:spcBef>
              <a:buFont typeface="Wingdings" panose="05000000000000000000" pitchFamily="2" charset="2"/>
              <a:buChar char="Ø"/>
            </a:pPr>
            <a:r>
              <a:rPr lang="en-US" altLang="zh-CN" sz="1800" dirty="0" smtClean="0"/>
              <a:t>X1 </a:t>
            </a:r>
            <a:r>
              <a:rPr lang="en-US" altLang="zh-CN" sz="1800" dirty="0"/>
              <a:t>- X0 &lt;= 0 </a:t>
            </a:r>
            <a:endParaRPr lang="en-US" altLang="zh-CN" sz="1800" dirty="0" smtClean="0"/>
          </a:p>
          <a:p>
            <a:pPr marL="685800" lvl="1">
              <a:lnSpc>
                <a:spcPct val="130000"/>
              </a:lnSpc>
              <a:spcBef>
                <a:spcPct val="0"/>
              </a:spcBef>
              <a:buFont typeface="Wingdings" panose="05000000000000000000" pitchFamily="2" charset="2"/>
              <a:buChar char="Ø"/>
            </a:pPr>
            <a:r>
              <a:rPr lang="en-US" altLang="zh-CN" sz="1800" dirty="0" smtClean="0"/>
              <a:t>X2 </a:t>
            </a:r>
            <a:r>
              <a:rPr lang="en-US" altLang="zh-CN" sz="1800" dirty="0"/>
              <a:t>- X0 &lt;= 0 </a:t>
            </a:r>
            <a:endParaRPr lang="en-US" altLang="zh-CN" sz="1800" dirty="0" smtClean="0"/>
          </a:p>
          <a:p>
            <a:pPr marL="685800" lvl="1">
              <a:lnSpc>
                <a:spcPct val="130000"/>
              </a:lnSpc>
              <a:spcBef>
                <a:spcPct val="0"/>
              </a:spcBef>
              <a:buFont typeface="Wingdings" panose="05000000000000000000" pitchFamily="2" charset="2"/>
              <a:buChar char="Ø"/>
            </a:pPr>
            <a:r>
              <a:rPr lang="en-US" altLang="zh-CN" sz="1800" dirty="0" smtClean="0"/>
              <a:t>X3 </a:t>
            </a:r>
            <a:r>
              <a:rPr lang="en-US" altLang="zh-CN" sz="1800" dirty="0"/>
              <a:t>- X0 &lt;= 0 </a:t>
            </a:r>
            <a:endParaRPr lang="en-US" altLang="zh-CN" sz="1800" dirty="0" smtClean="0"/>
          </a:p>
          <a:p>
            <a:pPr marL="685800" lvl="1">
              <a:lnSpc>
                <a:spcPct val="130000"/>
              </a:lnSpc>
              <a:spcBef>
                <a:spcPct val="0"/>
              </a:spcBef>
              <a:buFont typeface="Wingdings" panose="05000000000000000000" pitchFamily="2" charset="2"/>
              <a:buChar char="Ø"/>
            </a:pPr>
            <a:r>
              <a:rPr lang="en-US" altLang="zh-CN" sz="1800" dirty="0" smtClean="0"/>
              <a:t>X4 </a:t>
            </a:r>
            <a:r>
              <a:rPr lang="en-US" altLang="zh-CN" sz="1800" dirty="0"/>
              <a:t>- X0 &lt;= 0 </a:t>
            </a:r>
            <a:endParaRPr lang="en-US" altLang="zh-CN" sz="1800" dirty="0" smtClean="0"/>
          </a:p>
          <a:p>
            <a:pPr marL="685800" lvl="1">
              <a:lnSpc>
                <a:spcPct val="130000"/>
              </a:lnSpc>
              <a:spcBef>
                <a:spcPct val="0"/>
              </a:spcBef>
              <a:buFont typeface="Wingdings" panose="05000000000000000000" pitchFamily="2" charset="2"/>
              <a:buChar char="Ø"/>
            </a:pPr>
            <a:r>
              <a:rPr lang="en-US" altLang="zh-CN" sz="1800" dirty="0" smtClean="0"/>
              <a:t>X5 </a:t>
            </a:r>
            <a:r>
              <a:rPr lang="en-US" altLang="zh-CN" sz="1800" dirty="0"/>
              <a:t>- X0 &lt;= 0 </a:t>
            </a:r>
            <a:endParaRPr lang="en-US" altLang="zh-CN" sz="1800" dirty="0" smtClean="0"/>
          </a:p>
          <a:p>
            <a:pPr>
              <a:lnSpc>
                <a:spcPct val="130000"/>
              </a:lnSpc>
              <a:spcBef>
                <a:spcPct val="0"/>
              </a:spcBef>
            </a:pPr>
            <a:r>
              <a:rPr lang="zh-CN" altLang="en-US" sz="2400" dirty="0" smtClean="0">
                <a:ea typeface="宋体" panose="02010600030101010101" pitchFamily="2" charset="-122"/>
              </a:rPr>
              <a:t>然后</a:t>
            </a:r>
            <a:r>
              <a:rPr lang="zh-CN" altLang="en-US" sz="2400" dirty="0">
                <a:ea typeface="宋体" panose="02010600030101010101" pitchFamily="2" charset="-122"/>
              </a:rPr>
              <a:t>以附加点为起点，求出</a:t>
            </a:r>
            <a:r>
              <a:rPr lang="zh-CN" altLang="zh-CN" sz="2400" dirty="0" smtClean="0">
                <a:ea typeface="宋体" panose="02010600030101010101" pitchFamily="2" charset="-122"/>
              </a:rPr>
              <a:t>d</a:t>
            </a:r>
            <a:r>
              <a:rPr lang="en-US" altLang="zh-CN" sz="2400" dirty="0" smtClean="0">
                <a:ea typeface="宋体" panose="02010600030101010101" pitchFamily="2" charset="-122"/>
              </a:rPr>
              <a:t>[ ]</a:t>
            </a:r>
            <a:r>
              <a:rPr lang="zh-CN" altLang="en-US" sz="2400" dirty="0" smtClean="0">
                <a:ea typeface="宋体" panose="02010600030101010101" pitchFamily="2" charset="-122"/>
              </a:rPr>
              <a:t>的</a:t>
            </a:r>
            <a:r>
              <a:rPr lang="zh-CN" altLang="en-US" sz="2400" dirty="0">
                <a:ea typeface="宋体" panose="02010600030101010101" pitchFamily="2" charset="-122"/>
              </a:rPr>
              <a:t>值</a:t>
            </a:r>
            <a:r>
              <a:rPr lang="zh-CN" altLang="en-US" sz="2400" dirty="0" smtClean="0">
                <a:ea typeface="宋体" panose="02010600030101010101" pitchFamily="2" charset="-122"/>
              </a:rPr>
              <a:t>。</a:t>
            </a:r>
            <a:endParaRPr lang="en-US" altLang="zh-CN" sz="2400" dirty="0" smtClean="0">
              <a:ea typeface="宋体" panose="02010600030101010101" pitchFamily="2" charset="-122"/>
            </a:endParaRPr>
          </a:p>
          <a:p>
            <a:pPr>
              <a:lnSpc>
                <a:spcPct val="130000"/>
              </a:lnSpc>
              <a:spcBef>
                <a:spcPct val="0"/>
              </a:spcBef>
            </a:pPr>
            <a:r>
              <a:rPr lang="zh-CN" altLang="en-US" sz="2400" dirty="0" smtClean="0">
                <a:ea typeface="宋体" panose="02010600030101010101" pitchFamily="2" charset="-122"/>
              </a:rPr>
              <a:t>因得到的</a:t>
            </a:r>
            <a:r>
              <a:rPr lang="en-US" altLang="zh-CN" sz="2400" dirty="0" smtClean="0">
                <a:ea typeface="宋体" panose="02010600030101010101" pitchFamily="2" charset="-122"/>
              </a:rPr>
              <a:t>d</a:t>
            </a:r>
            <a:r>
              <a:rPr lang="zh-CN" altLang="en-US" sz="2400" dirty="0" smtClean="0">
                <a:ea typeface="宋体" panose="02010600030101010101" pitchFamily="2" charset="-122"/>
              </a:rPr>
              <a:t>值均为不大于</a:t>
            </a:r>
            <a:r>
              <a:rPr lang="en-US" altLang="zh-CN" sz="2400" dirty="0" smtClean="0">
                <a:ea typeface="宋体" panose="02010600030101010101" pitchFamily="2" charset="-122"/>
              </a:rPr>
              <a:t>0</a:t>
            </a:r>
            <a:r>
              <a:rPr lang="zh-CN" altLang="en-US" sz="2400" dirty="0" smtClean="0">
                <a:ea typeface="宋体" panose="02010600030101010101" pitchFamily="2" charset="-122"/>
              </a:rPr>
              <a:t>的数，相当于将实际数值向左偏移了</a:t>
            </a:r>
            <a:r>
              <a:rPr lang="en-US" altLang="zh-CN" sz="2400" dirty="0" smtClean="0">
                <a:ea typeface="宋体" panose="02010600030101010101" pitchFamily="2" charset="-122"/>
              </a:rPr>
              <a:t>abs(min(d[ ]))</a:t>
            </a:r>
            <a:endParaRPr lang="en-US" altLang="zh-CN" sz="2400" dirty="0">
              <a:ea typeface="宋体" panose="02010600030101010101" pitchFamily="2" charset="-122"/>
            </a:endParaRPr>
          </a:p>
          <a:p>
            <a:pPr>
              <a:lnSpc>
                <a:spcPct val="130000"/>
              </a:lnSpc>
              <a:spcBef>
                <a:spcPct val="0"/>
              </a:spcBef>
            </a:pPr>
            <a:r>
              <a:rPr lang="zh-CN" altLang="en-US" sz="2400" dirty="0" smtClean="0"/>
              <a:t>将所有</a:t>
            </a:r>
            <a:r>
              <a:rPr lang="en-US" altLang="zh-CN" sz="2400" dirty="0" smtClean="0"/>
              <a:t>d[ ]</a:t>
            </a:r>
            <a:r>
              <a:rPr lang="zh-CN" altLang="en-US" sz="2400" dirty="0" smtClean="0"/>
              <a:t>加上这个偏移量即为一组解</a:t>
            </a:r>
            <a:endParaRPr lang="zh-CN" altLang="en-US" sz="2400" dirty="0"/>
          </a:p>
        </p:txBody>
      </p:sp>
      <p:sp>
        <p:nvSpPr>
          <p:cNvPr id="5" name="椭圆 4"/>
          <p:cNvSpPr/>
          <p:nvPr/>
        </p:nvSpPr>
        <p:spPr>
          <a:xfrm>
            <a:off x="9034914" y="3534868"/>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a:t>
            </a:r>
            <a:endParaRPr lang="zh-CN" altLang="en-US" dirty="0"/>
          </a:p>
        </p:txBody>
      </p:sp>
      <p:sp>
        <p:nvSpPr>
          <p:cNvPr id="6" name="椭圆 5"/>
          <p:cNvSpPr/>
          <p:nvPr/>
        </p:nvSpPr>
        <p:spPr>
          <a:xfrm>
            <a:off x="10377953" y="2821488"/>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7" name="椭圆 6"/>
          <p:cNvSpPr/>
          <p:nvPr/>
        </p:nvSpPr>
        <p:spPr>
          <a:xfrm>
            <a:off x="11069956" y="4828483"/>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10" name="椭圆 9"/>
          <p:cNvSpPr/>
          <p:nvPr/>
        </p:nvSpPr>
        <p:spPr>
          <a:xfrm>
            <a:off x="9645133" y="4622006"/>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sp>
        <p:nvSpPr>
          <p:cNvPr id="11" name="椭圆 10"/>
          <p:cNvSpPr/>
          <p:nvPr/>
        </p:nvSpPr>
        <p:spPr>
          <a:xfrm>
            <a:off x="9035774" y="5754619"/>
            <a:ext cx="412955" cy="4129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cxnSp>
        <p:nvCxnSpPr>
          <p:cNvPr id="12" name="直接箭头连接符 11"/>
          <p:cNvCxnSpPr>
            <a:stCxn id="6" idx="2"/>
            <a:endCxn id="5" idx="7"/>
          </p:cNvCxnSpPr>
          <p:nvPr/>
        </p:nvCxnSpPr>
        <p:spPr>
          <a:xfrm flipH="1">
            <a:off x="9387393" y="3027966"/>
            <a:ext cx="990560" cy="56737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7" idx="1"/>
            <a:endCxn id="5" idx="6"/>
          </p:cNvCxnSpPr>
          <p:nvPr/>
        </p:nvCxnSpPr>
        <p:spPr>
          <a:xfrm flipH="1" flipV="1">
            <a:off x="9447869" y="3741346"/>
            <a:ext cx="1682563" cy="114761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7" idx="0"/>
            <a:endCxn id="6" idx="5"/>
          </p:cNvCxnSpPr>
          <p:nvPr/>
        </p:nvCxnSpPr>
        <p:spPr>
          <a:xfrm flipH="1" flipV="1">
            <a:off x="10730432" y="3173967"/>
            <a:ext cx="546002" cy="165451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5" idx="4"/>
            <a:endCxn id="11" idx="0"/>
          </p:cNvCxnSpPr>
          <p:nvPr/>
        </p:nvCxnSpPr>
        <p:spPr>
          <a:xfrm>
            <a:off x="9241392" y="3947823"/>
            <a:ext cx="860" cy="180679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5" idx="5"/>
            <a:endCxn id="10" idx="1"/>
          </p:cNvCxnSpPr>
          <p:nvPr/>
        </p:nvCxnSpPr>
        <p:spPr>
          <a:xfrm>
            <a:off x="9387393" y="3887347"/>
            <a:ext cx="318216" cy="7951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1" idx="7"/>
            <a:endCxn id="10" idx="3"/>
          </p:cNvCxnSpPr>
          <p:nvPr/>
        </p:nvCxnSpPr>
        <p:spPr>
          <a:xfrm flipV="1">
            <a:off x="9388253" y="4974485"/>
            <a:ext cx="317356" cy="84061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0" idx="6"/>
            <a:endCxn id="7" idx="2"/>
          </p:cNvCxnSpPr>
          <p:nvPr/>
        </p:nvCxnSpPr>
        <p:spPr>
          <a:xfrm>
            <a:off x="10058088" y="4828484"/>
            <a:ext cx="1011868" cy="20647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1" idx="6"/>
            <a:endCxn id="7" idx="3"/>
          </p:cNvCxnSpPr>
          <p:nvPr/>
        </p:nvCxnSpPr>
        <p:spPr>
          <a:xfrm flipV="1">
            <a:off x="9448729" y="5180962"/>
            <a:ext cx="1681703" cy="78013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9645133" y="2918555"/>
            <a:ext cx="412955" cy="369332"/>
          </a:xfrm>
          <a:prstGeom prst="rect">
            <a:avLst/>
          </a:prstGeom>
          <a:noFill/>
        </p:spPr>
        <p:txBody>
          <a:bodyPr wrap="square" rtlCol="0">
            <a:spAutoFit/>
          </a:bodyPr>
          <a:lstStyle/>
          <a:p>
            <a:r>
              <a:rPr lang="en-US" altLang="zh-CN" dirty="0" smtClean="0"/>
              <a:t>0</a:t>
            </a:r>
            <a:endParaRPr lang="zh-CN" altLang="en-US" dirty="0"/>
          </a:p>
        </p:txBody>
      </p:sp>
      <p:sp>
        <p:nvSpPr>
          <p:cNvPr id="21" name="文本框 20"/>
          <p:cNvSpPr txBox="1"/>
          <p:nvPr/>
        </p:nvSpPr>
        <p:spPr>
          <a:xfrm>
            <a:off x="10120213" y="3915582"/>
            <a:ext cx="412955" cy="369332"/>
          </a:xfrm>
          <a:prstGeom prst="rect">
            <a:avLst/>
          </a:prstGeom>
          <a:noFill/>
        </p:spPr>
        <p:txBody>
          <a:bodyPr wrap="square" rtlCol="0">
            <a:spAutoFit/>
          </a:bodyPr>
          <a:lstStyle/>
          <a:p>
            <a:r>
              <a:rPr lang="en-US" altLang="zh-CN" dirty="0" smtClean="0"/>
              <a:t>-1</a:t>
            </a:r>
            <a:endParaRPr lang="zh-CN" altLang="en-US" dirty="0"/>
          </a:p>
        </p:txBody>
      </p:sp>
      <p:sp>
        <p:nvSpPr>
          <p:cNvPr id="22" name="文本框 21"/>
          <p:cNvSpPr txBox="1"/>
          <p:nvPr/>
        </p:nvSpPr>
        <p:spPr>
          <a:xfrm>
            <a:off x="11006131" y="3631893"/>
            <a:ext cx="412955" cy="369332"/>
          </a:xfrm>
          <a:prstGeom prst="rect">
            <a:avLst/>
          </a:prstGeom>
          <a:noFill/>
        </p:spPr>
        <p:txBody>
          <a:bodyPr wrap="square" rtlCol="0">
            <a:spAutoFit/>
          </a:bodyPr>
          <a:lstStyle/>
          <a:p>
            <a:r>
              <a:rPr lang="en-US" altLang="zh-CN" dirty="0" smtClean="0"/>
              <a:t>1</a:t>
            </a:r>
            <a:endParaRPr lang="zh-CN" altLang="en-US" dirty="0"/>
          </a:p>
        </p:txBody>
      </p:sp>
      <p:sp>
        <p:nvSpPr>
          <p:cNvPr id="23" name="文本框 22"/>
          <p:cNvSpPr txBox="1"/>
          <p:nvPr/>
        </p:nvSpPr>
        <p:spPr>
          <a:xfrm>
            <a:off x="8910530" y="4704293"/>
            <a:ext cx="412955" cy="369332"/>
          </a:xfrm>
          <a:prstGeom prst="rect">
            <a:avLst/>
          </a:prstGeom>
          <a:noFill/>
        </p:spPr>
        <p:txBody>
          <a:bodyPr wrap="square" rtlCol="0">
            <a:spAutoFit/>
          </a:bodyPr>
          <a:lstStyle/>
          <a:p>
            <a:r>
              <a:rPr lang="en-US" altLang="zh-CN" dirty="0" smtClean="0"/>
              <a:t>5</a:t>
            </a:r>
            <a:endParaRPr lang="zh-CN" altLang="en-US" dirty="0"/>
          </a:p>
        </p:txBody>
      </p:sp>
      <p:sp>
        <p:nvSpPr>
          <p:cNvPr id="24" name="文本框 23"/>
          <p:cNvSpPr txBox="1"/>
          <p:nvPr/>
        </p:nvSpPr>
        <p:spPr>
          <a:xfrm>
            <a:off x="9531018" y="4070011"/>
            <a:ext cx="412955" cy="369332"/>
          </a:xfrm>
          <a:prstGeom prst="rect">
            <a:avLst/>
          </a:prstGeom>
          <a:noFill/>
        </p:spPr>
        <p:txBody>
          <a:bodyPr wrap="square" rtlCol="0">
            <a:spAutoFit/>
          </a:bodyPr>
          <a:lstStyle/>
          <a:p>
            <a:r>
              <a:rPr lang="en-US" altLang="zh-CN" dirty="0" smtClean="0"/>
              <a:t>4</a:t>
            </a:r>
            <a:endParaRPr lang="zh-CN" altLang="en-US" dirty="0"/>
          </a:p>
        </p:txBody>
      </p:sp>
      <p:sp>
        <p:nvSpPr>
          <p:cNvPr id="25" name="文本框 24"/>
          <p:cNvSpPr txBox="1"/>
          <p:nvPr/>
        </p:nvSpPr>
        <p:spPr>
          <a:xfrm>
            <a:off x="9499917" y="5242852"/>
            <a:ext cx="412955" cy="369332"/>
          </a:xfrm>
          <a:prstGeom prst="rect">
            <a:avLst/>
          </a:prstGeom>
          <a:noFill/>
        </p:spPr>
        <p:txBody>
          <a:bodyPr wrap="square" rtlCol="0">
            <a:spAutoFit/>
          </a:bodyPr>
          <a:lstStyle/>
          <a:p>
            <a:r>
              <a:rPr lang="en-US" altLang="zh-CN" dirty="0" smtClean="0"/>
              <a:t>-1</a:t>
            </a:r>
            <a:endParaRPr lang="zh-CN" altLang="en-US" dirty="0"/>
          </a:p>
        </p:txBody>
      </p:sp>
      <p:sp>
        <p:nvSpPr>
          <p:cNvPr id="26" name="文本框 25"/>
          <p:cNvSpPr txBox="1"/>
          <p:nvPr/>
        </p:nvSpPr>
        <p:spPr>
          <a:xfrm>
            <a:off x="10130664" y="5612184"/>
            <a:ext cx="412955" cy="369332"/>
          </a:xfrm>
          <a:prstGeom prst="rect">
            <a:avLst/>
          </a:prstGeom>
          <a:noFill/>
        </p:spPr>
        <p:txBody>
          <a:bodyPr wrap="square" rtlCol="0">
            <a:spAutoFit/>
          </a:bodyPr>
          <a:lstStyle/>
          <a:p>
            <a:r>
              <a:rPr lang="en-US" altLang="zh-CN" dirty="0" smtClean="0"/>
              <a:t>-3</a:t>
            </a:r>
            <a:endParaRPr lang="zh-CN" altLang="en-US" dirty="0"/>
          </a:p>
        </p:txBody>
      </p:sp>
      <p:sp>
        <p:nvSpPr>
          <p:cNvPr id="27" name="文本框 26"/>
          <p:cNvSpPr txBox="1"/>
          <p:nvPr/>
        </p:nvSpPr>
        <p:spPr>
          <a:xfrm>
            <a:off x="10159638" y="4872185"/>
            <a:ext cx="412955" cy="369332"/>
          </a:xfrm>
          <a:prstGeom prst="rect">
            <a:avLst/>
          </a:prstGeom>
          <a:noFill/>
        </p:spPr>
        <p:txBody>
          <a:bodyPr wrap="square" rtlCol="0">
            <a:spAutoFit/>
          </a:bodyPr>
          <a:lstStyle/>
          <a:p>
            <a:r>
              <a:rPr lang="en-US" altLang="zh-CN" dirty="0" smtClean="0"/>
              <a:t>-3</a:t>
            </a:r>
            <a:endParaRPr lang="zh-CN" altLang="en-US" dirty="0"/>
          </a:p>
        </p:txBody>
      </p:sp>
      <p:sp>
        <p:nvSpPr>
          <p:cNvPr id="3" name="椭圆 2"/>
          <p:cNvSpPr/>
          <p:nvPr/>
        </p:nvSpPr>
        <p:spPr>
          <a:xfrm>
            <a:off x="6538144" y="2305357"/>
            <a:ext cx="344129" cy="344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a:t>
            </a:r>
            <a:endParaRPr lang="zh-CN" altLang="en-US" dirty="0"/>
          </a:p>
        </p:txBody>
      </p:sp>
      <p:sp>
        <p:nvSpPr>
          <p:cNvPr id="30" name="任意多边形 29"/>
          <p:cNvSpPr/>
          <p:nvPr/>
        </p:nvSpPr>
        <p:spPr>
          <a:xfrm>
            <a:off x="6872441" y="2580660"/>
            <a:ext cx="2162473" cy="1051233"/>
          </a:xfrm>
          <a:custGeom>
            <a:avLst/>
            <a:gdLst>
              <a:gd name="connsiteX0" fmla="*/ 0 w 2231923"/>
              <a:gd name="connsiteY0" fmla="*/ 0 h 1022555"/>
              <a:gd name="connsiteX1" fmla="*/ 78658 w 2231923"/>
              <a:gd name="connsiteY1" fmla="*/ 19665 h 1022555"/>
              <a:gd name="connsiteX2" fmla="*/ 157316 w 2231923"/>
              <a:gd name="connsiteY2" fmla="*/ 78659 h 1022555"/>
              <a:gd name="connsiteX3" fmla="*/ 206478 w 2231923"/>
              <a:gd name="connsiteY3" fmla="*/ 98323 h 1022555"/>
              <a:gd name="connsiteX4" fmla="*/ 275303 w 2231923"/>
              <a:gd name="connsiteY4" fmla="*/ 127820 h 1022555"/>
              <a:gd name="connsiteX5" fmla="*/ 314632 w 2231923"/>
              <a:gd name="connsiteY5" fmla="*/ 157317 h 1022555"/>
              <a:gd name="connsiteX6" fmla="*/ 383458 w 2231923"/>
              <a:gd name="connsiteY6" fmla="*/ 186813 h 1022555"/>
              <a:gd name="connsiteX7" fmla="*/ 521110 w 2231923"/>
              <a:gd name="connsiteY7" fmla="*/ 255639 h 1022555"/>
              <a:gd name="connsiteX8" fmla="*/ 599768 w 2231923"/>
              <a:gd name="connsiteY8" fmla="*/ 294968 h 1022555"/>
              <a:gd name="connsiteX9" fmla="*/ 717755 w 2231923"/>
              <a:gd name="connsiteY9" fmla="*/ 334297 h 1022555"/>
              <a:gd name="connsiteX10" fmla="*/ 766916 w 2231923"/>
              <a:gd name="connsiteY10" fmla="*/ 363794 h 1022555"/>
              <a:gd name="connsiteX11" fmla="*/ 875071 w 2231923"/>
              <a:gd name="connsiteY11" fmla="*/ 403123 h 1022555"/>
              <a:gd name="connsiteX12" fmla="*/ 973394 w 2231923"/>
              <a:gd name="connsiteY12" fmla="*/ 442452 h 1022555"/>
              <a:gd name="connsiteX13" fmla="*/ 1032387 w 2231923"/>
              <a:gd name="connsiteY13" fmla="*/ 462117 h 1022555"/>
              <a:gd name="connsiteX14" fmla="*/ 1081549 w 2231923"/>
              <a:gd name="connsiteY14" fmla="*/ 481781 h 1022555"/>
              <a:gd name="connsiteX15" fmla="*/ 1130710 w 2231923"/>
              <a:gd name="connsiteY15" fmla="*/ 491613 h 1022555"/>
              <a:gd name="connsiteX16" fmla="*/ 1229032 w 2231923"/>
              <a:gd name="connsiteY16" fmla="*/ 540775 h 1022555"/>
              <a:gd name="connsiteX17" fmla="*/ 1317523 w 2231923"/>
              <a:gd name="connsiteY17" fmla="*/ 570271 h 1022555"/>
              <a:gd name="connsiteX18" fmla="*/ 1347019 w 2231923"/>
              <a:gd name="connsiteY18" fmla="*/ 589936 h 1022555"/>
              <a:gd name="connsiteX19" fmla="*/ 1455174 w 2231923"/>
              <a:gd name="connsiteY19" fmla="*/ 629265 h 1022555"/>
              <a:gd name="connsiteX20" fmla="*/ 1573161 w 2231923"/>
              <a:gd name="connsiteY20" fmla="*/ 688259 h 1022555"/>
              <a:gd name="connsiteX21" fmla="*/ 1632155 w 2231923"/>
              <a:gd name="connsiteY21" fmla="*/ 698091 h 1022555"/>
              <a:gd name="connsiteX22" fmla="*/ 1681316 w 2231923"/>
              <a:gd name="connsiteY22" fmla="*/ 737420 h 1022555"/>
              <a:gd name="connsiteX23" fmla="*/ 1730478 w 2231923"/>
              <a:gd name="connsiteY23" fmla="*/ 747252 h 1022555"/>
              <a:gd name="connsiteX24" fmla="*/ 1759974 w 2231923"/>
              <a:gd name="connsiteY24" fmla="*/ 757084 h 1022555"/>
              <a:gd name="connsiteX25" fmla="*/ 1799303 w 2231923"/>
              <a:gd name="connsiteY25" fmla="*/ 766917 h 1022555"/>
              <a:gd name="connsiteX26" fmla="*/ 1877961 w 2231923"/>
              <a:gd name="connsiteY26" fmla="*/ 806246 h 1022555"/>
              <a:gd name="connsiteX27" fmla="*/ 1936955 w 2231923"/>
              <a:gd name="connsiteY27" fmla="*/ 825910 h 1022555"/>
              <a:gd name="connsiteX28" fmla="*/ 2035278 w 2231923"/>
              <a:gd name="connsiteY28" fmla="*/ 884904 h 1022555"/>
              <a:gd name="connsiteX29" fmla="*/ 2094271 w 2231923"/>
              <a:gd name="connsiteY29" fmla="*/ 914400 h 1022555"/>
              <a:gd name="connsiteX30" fmla="*/ 2133600 w 2231923"/>
              <a:gd name="connsiteY30" fmla="*/ 943897 h 1022555"/>
              <a:gd name="connsiteX31" fmla="*/ 2163097 w 2231923"/>
              <a:gd name="connsiteY31" fmla="*/ 953730 h 1022555"/>
              <a:gd name="connsiteX32" fmla="*/ 2192594 w 2231923"/>
              <a:gd name="connsiteY32" fmla="*/ 973394 h 1022555"/>
              <a:gd name="connsiteX33" fmla="*/ 2231923 w 2231923"/>
              <a:gd name="connsiteY33" fmla="*/ 1022555 h 1022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31923" h="1022555">
                <a:moveTo>
                  <a:pt x="0" y="0"/>
                </a:moveTo>
                <a:cubicBezTo>
                  <a:pt x="8538" y="1708"/>
                  <a:pt x="64803" y="10848"/>
                  <a:pt x="78658" y="19665"/>
                </a:cubicBezTo>
                <a:cubicBezTo>
                  <a:pt x="106308" y="37261"/>
                  <a:pt x="126886" y="66487"/>
                  <a:pt x="157316" y="78659"/>
                </a:cubicBezTo>
                <a:cubicBezTo>
                  <a:pt x="173703" y="85214"/>
                  <a:pt x="190350" y="91155"/>
                  <a:pt x="206478" y="98323"/>
                </a:cubicBezTo>
                <a:cubicBezTo>
                  <a:pt x="279384" y="130725"/>
                  <a:pt x="214715" y="107624"/>
                  <a:pt x="275303" y="127820"/>
                </a:cubicBezTo>
                <a:cubicBezTo>
                  <a:pt x="288413" y="137652"/>
                  <a:pt x="300736" y="148632"/>
                  <a:pt x="314632" y="157317"/>
                </a:cubicBezTo>
                <a:cubicBezTo>
                  <a:pt x="342402" y="174673"/>
                  <a:pt x="354785" y="177256"/>
                  <a:pt x="383458" y="186813"/>
                </a:cubicBezTo>
                <a:cubicBezTo>
                  <a:pt x="485854" y="255077"/>
                  <a:pt x="437186" y="238855"/>
                  <a:pt x="521110" y="255639"/>
                </a:cubicBezTo>
                <a:cubicBezTo>
                  <a:pt x="599953" y="314772"/>
                  <a:pt x="520871" y="263409"/>
                  <a:pt x="599768" y="294968"/>
                </a:cubicBezTo>
                <a:cubicBezTo>
                  <a:pt x="709518" y="338868"/>
                  <a:pt x="607218" y="315875"/>
                  <a:pt x="717755" y="334297"/>
                </a:cubicBezTo>
                <a:cubicBezTo>
                  <a:pt x="734142" y="344129"/>
                  <a:pt x="749823" y="355247"/>
                  <a:pt x="766916" y="363794"/>
                </a:cubicBezTo>
                <a:cubicBezTo>
                  <a:pt x="802097" y="381385"/>
                  <a:pt x="838356" y="389355"/>
                  <a:pt x="875071" y="403123"/>
                </a:cubicBezTo>
                <a:cubicBezTo>
                  <a:pt x="908123" y="415517"/>
                  <a:pt x="939907" y="431289"/>
                  <a:pt x="973394" y="442452"/>
                </a:cubicBezTo>
                <a:cubicBezTo>
                  <a:pt x="993058" y="449007"/>
                  <a:pt x="1012907" y="455033"/>
                  <a:pt x="1032387" y="462117"/>
                </a:cubicBezTo>
                <a:cubicBezTo>
                  <a:pt x="1048974" y="468149"/>
                  <a:pt x="1064644" y="476710"/>
                  <a:pt x="1081549" y="481781"/>
                </a:cubicBezTo>
                <a:cubicBezTo>
                  <a:pt x="1097556" y="486583"/>
                  <a:pt x="1114323" y="488336"/>
                  <a:pt x="1130710" y="491613"/>
                </a:cubicBezTo>
                <a:cubicBezTo>
                  <a:pt x="1182217" y="522518"/>
                  <a:pt x="1173938" y="521099"/>
                  <a:pt x="1229032" y="540775"/>
                </a:cubicBezTo>
                <a:cubicBezTo>
                  <a:pt x="1258313" y="551232"/>
                  <a:pt x="1317523" y="570271"/>
                  <a:pt x="1317523" y="570271"/>
                </a:cubicBezTo>
                <a:cubicBezTo>
                  <a:pt x="1327355" y="576826"/>
                  <a:pt x="1336450" y="584651"/>
                  <a:pt x="1347019" y="589936"/>
                </a:cubicBezTo>
                <a:cubicBezTo>
                  <a:pt x="1436870" y="634861"/>
                  <a:pt x="1354254" y="583392"/>
                  <a:pt x="1455174" y="629265"/>
                </a:cubicBezTo>
                <a:cubicBezTo>
                  <a:pt x="1541177" y="668358"/>
                  <a:pt x="1466608" y="655473"/>
                  <a:pt x="1573161" y="688259"/>
                </a:cubicBezTo>
                <a:cubicBezTo>
                  <a:pt x="1592215" y="694122"/>
                  <a:pt x="1612490" y="694814"/>
                  <a:pt x="1632155" y="698091"/>
                </a:cubicBezTo>
                <a:cubicBezTo>
                  <a:pt x="1648542" y="711201"/>
                  <a:pt x="1662546" y="728035"/>
                  <a:pt x="1681316" y="737420"/>
                </a:cubicBezTo>
                <a:cubicBezTo>
                  <a:pt x="1696264" y="744894"/>
                  <a:pt x="1714265" y="743199"/>
                  <a:pt x="1730478" y="747252"/>
                </a:cubicBezTo>
                <a:cubicBezTo>
                  <a:pt x="1740532" y="749766"/>
                  <a:pt x="1750009" y="754237"/>
                  <a:pt x="1759974" y="757084"/>
                </a:cubicBezTo>
                <a:cubicBezTo>
                  <a:pt x="1772967" y="760796"/>
                  <a:pt x="1786829" y="761720"/>
                  <a:pt x="1799303" y="766917"/>
                </a:cubicBezTo>
                <a:cubicBezTo>
                  <a:pt x="1826362" y="778192"/>
                  <a:pt x="1850151" y="796976"/>
                  <a:pt x="1877961" y="806246"/>
                </a:cubicBezTo>
                <a:lnTo>
                  <a:pt x="1936955" y="825910"/>
                </a:lnTo>
                <a:cubicBezTo>
                  <a:pt x="2081273" y="922121"/>
                  <a:pt x="1929458" y="824435"/>
                  <a:pt x="2035278" y="884904"/>
                </a:cubicBezTo>
                <a:cubicBezTo>
                  <a:pt x="2088643" y="915399"/>
                  <a:pt x="2040192" y="896374"/>
                  <a:pt x="2094271" y="914400"/>
                </a:cubicBezTo>
                <a:cubicBezTo>
                  <a:pt x="2107381" y="924232"/>
                  <a:pt x="2119372" y="935767"/>
                  <a:pt x="2133600" y="943897"/>
                </a:cubicBezTo>
                <a:cubicBezTo>
                  <a:pt x="2142599" y="949039"/>
                  <a:pt x="2153827" y="949095"/>
                  <a:pt x="2163097" y="953730"/>
                </a:cubicBezTo>
                <a:cubicBezTo>
                  <a:pt x="2173666" y="959015"/>
                  <a:pt x="2182762" y="966839"/>
                  <a:pt x="2192594" y="973394"/>
                </a:cubicBezTo>
                <a:cubicBezTo>
                  <a:pt x="2217400" y="1010604"/>
                  <a:pt x="2203902" y="994535"/>
                  <a:pt x="2231923" y="102255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6892106" y="2413512"/>
            <a:ext cx="3485847" cy="468452"/>
          </a:xfrm>
          <a:custGeom>
            <a:avLst/>
            <a:gdLst>
              <a:gd name="connsiteX0" fmla="*/ 0 w 3637935"/>
              <a:gd name="connsiteY0" fmla="*/ 137652 h 393290"/>
              <a:gd name="connsiteX1" fmla="*/ 117987 w 3637935"/>
              <a:gd name="connsiteY1" fmla="*/ 88490 h 393290"/>
              <a:gd name="connsiteX2" fmla="*/ 344129 w 3637935"/>
              <a:gd name="connsiteY2" fmla="*/ 68826 h 393290"/>
              <a:gd name="connsiteX3" fmla="*/ 540774 w 3637935"/>
              <a:gd name="connsiteY3" fmla="*/ 39329 h 393290"/>
              <a:gd name="connsiteX4" fmla="*/ 943896 w 3637935"/>
              <a:gd name="connsiteY4" fmla="*/ 0 h 393290"/>
              <a:gd name="connsiteX5" fmla="*/ 2054942 w 3637935"/>
              <a:gd name="connsiteY5" fmla="*/ 19665 h 393290"/>
              <a:gd name="connsiteX6" fmla="*/ 2123767 w 3637935"/>
              <a:gd name="connsiteY6" fmla="*/ 29497 h 393290"/>
              <a:gd name="connsiteX7" fmla="*/ 2241754 w 3637935"/>
              <a:gd name="connsiteY7" fmla="*/ 49161 h 393290"/>
              <a:gd name="connsiteX8" fmla="*/ 2369574 w 3637935"/>
              <a:gd name="connsiteY8" fmla="*/ 58994 h 393290"/>
              <a:gd name="connsiteX9" fmla="*/ 2428567 w 3637935"/>
              <a:gd name="connsiteY9" fmla="*/ 68826 h 393290"/>
              <a:gd name="connsiteX10" fmla="*/ 2487561 w 3637935"/>
              <a:gd name="connsiteY10" fmla="*/ 88490 h 393290"/>
              <a:gd name="connsiteX11" fmla="*/ 2615380 w 3637935"/>
              <a:gd name="connsiteY11" fmla="*/ 98323 h 393290"/>
              <a:gd name="connsiteX12" fmla="*/ 2694038 w 3637935"/>
              <a:gd name="connsiteY12" fmla="*/ 108155 h 393290"/>
              <a:gd name="connsiteX13" fmla="*/ 2871019 w 3637935"/>
              <a:gd name="connsiteY13" fmla="*/ 137652 h 393290"/>
              <a:gd name="connsiteX14" fmla="*/ 2910348 w 3637935"/>
              <a:gd name="connsiteY14" fmla="*/ 147484 h 393290"/>
              <a:gd name="connsiteX15" fmla="*/ 3048000 w 3637935"/>
              <a:gd name="connsiteY15" fmla="*/ 176981 h 393290"/>
              <a:gd name="connsiteX16" fmla="*/ 3077496 w 3637935"/>
              <a:gd name="connsiteY16" fmla="*/ 186813 h 393290"/>
              <a:gd name="connsiteX17" fmla="*/ 3136490 w 3637935"/>
              <a:gd name="connsiteY17" fmla="*/ 196645 h 393290"/>
              <a:gd name="connsiteX18" fmla="*/ 3234813 w 3637935"/>
              <a:gd name="connsiteY18" fmla="*/ 216310 h 393290"/>
              <a:gd name="connsiteX19" fmla="*/ 3293806 w 3637935"/>
              <a:gd name="connsiteY19" fmla="*/ 235974 h 393290"/>
              <a:gd name="connsiteX20" fmla="*/ 3333135 w 3637935"/>
              <a:gd name="connsiteY20" fmla="*/ 245807 h 393290"/>
              <a:gd name="connsiteX21" fmla="*/ 3372464 w 3637935"/>
              <a:gd name="connsiteY21" fmla="*/ 265471 h 393290"/>
              <a:gd name="connsiteX22" fmla="*/ 3401961 w 3637935"/>
              <a:gd name="connsiteY22" fmla="*/ 275303 h 393290"/>
              <a:gd name="connsiteX23" fmla="*/ 3431458 w 3637935"/>
              <a:gd name="connsiteY23" fmla="*/ 294968 h 393290"/>
              <a:gd name="connsiteX24" fmla="*/ 3539613 w 3637935"/>
              <a:gd name="connsiteY24" fmla="*/ 324465 h 393290"/>
              <a:gd name="connsiteX25" fmla="*/ 3618271 w 3637935"/>
              <a:gd name="connsiteY25" fmla="*/ 373626 h 393290"/>
              <a:gd name="connsiteX26" fmla="*/ 3637935 w 3637935"/>
              <a:gd name="connsiteY26" fmla="*/ 393290 h 39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37935" h="393290">
                <a:moveTo>
                  <a:pt x="0" y="137652"/>
                </a:moveTo>
                <a:cubicBezTo>
                  <a:pt x="46814" y="109563"/>
                  <a:pt x="59260" y="96320"/>
                  <a:pt x="117987" y="88490"/>
                </a:cubicBezTo>
                <a:cubicBezTo>
                  <a:pt x="192988" y="78490"/>
                  <a:pt x="344129" y="68826"/>
                  <a:pt x="344129" y="68826"/>
                </a:cubicBezTo>
                <a:cubicBezTo>
                  <a:pt x="529371" y="31776"/>
                  <a:pt x="355365" y="63253"/>
                  <a:pt x="540774" y="39329"/>
                </a:cubicBezTo>
                <a:cubicBezTo>
                  <a:pt x="859710" y="-1824"/>
                  <a:pt x="632985" y="15545"/>
                  <a:pt x="943896" y="0"/>
                </a:cubicBezTo>
                <a:lnTo>
                  <a:pt x="2054942" y="19665"/>
                </a:lnTo>
                <a:cubicBezTo>
                  <a:pt x="2078109" y="20244"/>
                  <a:pt x="2100876" y="25883"/>
                  <a:pt x="2123767" y="29497"/>
                </a:cubicBezTo>
                <a:cubicBezTo>
                  <a:pt x="2163151" y="35715"/>
                  <a:pt x="2202167" y="44410"/>
                  <a:pt x="2241754" y="49161"/>
                </a:cubicBezTo>
                <a:cubicBezTo>
                  <a:pt x="2284182" y="54252"/>
                  <a:pt x="2326967" y="55716"/>
                  <a:pt x="2369574" y="58994"/>
                </a:cubicBezTo>
                <a:cubicBezTo>
                  <a:pt x="2389238" y="62271"/>
                  <a:pt x="2409227" y="63991"/>
                  <a:pt x="2428567" y="68826"/>
                </a:cubicBezTo>
                <a:cubicBezTo>
                  <a:pt x="2448676" y="73853"/>
                  <a:pt x="2467086" y="85257"/>
                  <a:pt x="2487561" y="88490"/>
                </a:cubicBezTo>
                <a:cubicBezTo>
                  <a:pt x="2529770" y="95155"/>
                  <a:pt x="2572840" y="94271"/>
                  <a:pt x="2615380" y="98323"/>
                </a:cubicBezTo>
                <a:cubicBezTo>
                  <a:pt x="2641684" y="100828"/>
                  <a:pt x="2667819" y="104878"/>
                  <a:pt x="2694038" y="108155"/>
                </a:cubicBezTo>
                <a:cubicBezTo>
                  <a:pt x="2791539" y="147154"/>
                  <a:pt x="2704629" y="118076"/>
                  <a:pt x="2871019" y="137652"/>
                </a:cubicBezTo>
                <a:cubicBezTo>
                  <a:pt x="2884440" y="139231"/>
                  <a:pt x="2897157" y="144553"/>
                  <a:pt x="2910348" y="147484"/>
                </a:cubicBezTo>
                <a:cubicBezTo>
                  <a:pt x="2994208" y="166119"/>
                  <a:pt x="2934030" y="148488"/>
                  <a:pt x="3048000" y="176981"/>
                </a:cubicBezTo>
                <a:cubicBezTo>
                  <a:pt x="3058054" y="179495"/>
                  <a:pt x="3067379" y="184565"/>
                  <a:pt x="3077496" y="186813"/>
                </a:cubicBezTo>
                <a:cubicBezTo>
                  <a:pt x="3096957" y="191138"/>
                  <a:pt x="3116941" y="192735"/>
                  <a:pt x="3136490" y="196645"/>
                </a:cubicBezTo>
                <a:cubicBezTo>
                  <a:pt x="3283165" y="225981"/>
                  <a:pt x="3032656" y="182618"/>
                  <a:pt x="3234813" y="216310"/>
                </a:cubicBezTo>
                <a:cubicBezTo>
                  <a:pt x="3254477" y="222865"/>
                  <a:pt x="3273697" y="230946"/>
                  <a:pt x="3293806" y="235974"/>
                </a:cubicBezTo>
                <a:cubicBezTo>
                  <a:pt x="3306916" y="239252"/>
                  <a:pt x="3320482" y="241062"/>
                  <a:pt x="3333135" y="245807"/>
                </a:cubicBezTo>
                <a:cubicBezTo>
                  <a:pt x="3346859" y="250953"/>
                  <a:pt x="3358992" y="259697"/>
                  <a:pt x="3372464" y="265471"/>
                </a:cubicBezTo>
                <a:cubicBezTo>
                  <a:pt x="3381990" y="269554"/>
                  <a:pt x="3392129" y="272026"/>
                  <a:pt x="3401961" y="275303"/>
                </a:cubicBezTo>
                <a:cubicBezTo>
                  <a:pt x="3411793" y="281858"/>
                  <a:pt x="3420352" y="290930"/>
                  <a:pt x="3431458" y="294968"/>
                </a:cubicBezTo>
                <a:cubicBezTo>
                  <a:pt x="3464604" y="307021"/>
                  <a:pt x="3505786" y="309968"/>
                  <a:pt x="3539613" y="324465"/>
                </a:cubicBezTo>
                <a:cubicBezTo>
                  <a:pt x="3574673" y="339491"/>
                  <a:pt x="3588377" y="348714"/>
                  <a:pt x="3618271" y="373626"/>
                </a:cubicBezTo>
                <a:cubicBezTo>
                  <a:pt x="3625392" y="379560"/>
                  <a:pt x="3631380" y="386735"/>
                  <a:pt x="3637935" y="39329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6833112" y="2610157"/>
            <a:ext cx="2271252" cy="3264310"/>
          </a:xfrm>
          <a:custGeom>
            <a:avLst/>
            <a:gdLst>
              <a:gd name="connsiteX0" fmla="*/ 0 w 2271252"/>
              <a:gd name="connsiteY0" fmla="*/ 0 h 3264310"/>
              <a:gd name="connsiteX1" fmla="*/ 29497 w 2271252"/>
              <a:gd name="connsiteY1" fmla="*/ 49162 h 3264310"/>
              <a:gd name="connsiteX2" fmla="*/ 137652 w 2271252"/>
              <a:gd name="connsiteY2" fmla="*/ 245807 h 3264310"/>
              <a:gd name="connsiteX3" fmla="*/ 167148 w 2271252"/>
              <a:gd name="connsiteY3" fmla="*/ 324465 h 3264310"/>
              <a:gd name="connsiteX4" fmla="*/ 176981 w 2271252"/>
              <a:gd name="connsiteY4" fmla="*/ 353962 h 3264310"/>
              <a:gd name="connsiteX5" fmla="*/ 206478 w 2271252"/>
              <a:gd name="connsiteY5" fmla="*/ 403123 h 3264310"/>
              <a:gd name="connsiteX6" fmla="*/ 216310 w 2271252"/>
              <a:gd name="connsiteY6" fmla="*/ 452284 h 3264310"/>
              <a:gd name="connsiteX7" fmla="*/ 235974 w 2271252"/>
              <a:gd name="connsiteY7" fmla="*/ 481781 h 3264310"/>
              <a:gd name="connsiteX8" fmla="*/ 265471 w 2271252"/>
              <a:gd name="connsiteY8" fmla="*/ 540774 h 3264310"/>
              <a:gd name="connsiteX9" fmla="*/ 324465 w 2271252"/>
              <a:gd name="connsiteY9" fmla="*/ 668594 h 3264310"/>
              <a:gd name="connsiteX10" fmla="*/ 373626 w 2271252"/>
              <a:gd name="connsiteY10" fmla="*/ 786581 h 3264310"/>
              <a:gd name="connsiteX11" fmla="*/ 393290 w 2271252"/>
              <a:gd name="connsiteY11" fmla="*/ 845574 h 3264310"/>
              <a:gd name="connsiteX12" fmla="*/ 422787 w 2271252"/>
              <a:gd name="connsiteY12" fmla="*/ 894736 h 3264310"/>
              <a:gd name="connsiteX13" fmla="*/ 442452 w 2271252"/>
              <a:gd name="connsiteY13" fmla="*/ 943897 h 3264310"/>
              <a:gd name="connsiteX14" fmla="*/ 491613 w 2271252"/>
              <a:gd name="connsiteY14" fmla="*/ 1042220 h 3264310"/>
              <a:gd name="connsiteX15" fmla="*/ 540774 w 2271252"/>
              <a:gd name="connsiteY15" fmla="*/ 1170039 h 3264310"/>
              <a:gd name="connsiteX16" fmla="*/ 599768 w 2271252"/>
              <a:gd name="connsiteY16" fmla="*/ 1288026 h 3264310"/>
              <a:gd name="connsiteX17" fmla="*/ 658761 w 2271252"/>
              <a:gd name="connsiteY17" fmla="*/ 1425678 h 3264310"/>
              <a:gd name="connsiteX18" fmla="*/ 707923 w 2271252"/>
              <a:gd name="connsiteY18" fmla="*/ 1543665 h 3264310"/>
              <a:gd name="connsiteX19" fmla="*/ 727587 w 2271252"/>
              <a:gd name="connsiteY19" fmla="*/ 1592826 h 3264310"/>
              <a:gd name="connsiteX20" fmla="*/ 796413 w 2271252"/>
              <a:gd name="connsiteY20" fmla="*/ 1710813 h 3264310"/>
              <a:gd name="connsiteX21" fmla="*/ 855407 w 2271252"/>
              <a:gd name="connsiteY21" fmla="*/ 1828800 h 3264310"/>
              <a:gd name="connsiteX22" fmla="*/ 904568 w 2271252"/>
              <a:gd name="connsiteY22" fmla="*/ 1907458 h 3264310"/>
              <a:gd name="connsiteX23" fmla="*/ 934065 w 2271252"/>
              <a:gd name="connsiteY23" fmla="*/ 1946787 h 3264310"/>
              <a:gd name="connsiteX24" fmla="*/ 983226 w 2271252"/>
              <a:gd name="connsiteY24" fmla="*/ 2054942 h 3264310"/>
              <a:gd name="connsiteX25" fmla="*/ 1022555 w 2271252"/>
              <a:gd name="connsiteY25" fmla="*/ 2104103 h 3264310"/>
              <a:gd name="connsiteX26" fmla="*/ 1081548 w 2271252"/>
              <a:gd name="connsiteY26" fmla="*/ 2202426 h 3264310"/>
              <a:gd name="connsiteX27" fmla="*/ 1111045 w 2271252"/>
              <a:gd name="connsiteY27" fmla="*/ 2251587 h 3264310"/>
              <a:gd name="connsiteX28" fmla="*/ 1140542 w 2271252"/>
              <a:gd name="connsiteY28" fmla="*/ 2300749 h 3264310"/>
              <a:gd name="connsiteX29" fmla="*/ 1179871 w 2271252"/>
              <a:gd name="connsiteY29" fmla="*/ 2349910 h 3264310"/>
              <a:gd name="connsiteX30" fmla="*/ 1219200 w 2271252"/>
              <a:gd name="connsiteY30" fmla="*/ 2418736 h 3264310"/>
              <a:gd name="connsiteX31" fmla="*/ 1337187 w 2271252"/>
              <a:gd name="connsiteY31" fmla="*/ 2556387 h 3264310"/>
              <a:gd name="connsiteX32" fmla="*/ 1376516 w 2271252"/>
              <a:gd name="connsiteY32" fmla="*/ 2615381 h 3264310"/>
              <a:gd name="connsiteX33" fmla="*/ 1406013 w 2271252"/>
              <a:gd name="connsiteY33" fmla="*/ 2664542 h 3264310"/>
              <a:gd name="connsiteX34" fmla="*/ 1465007 w 2271252"/>
              <a:gd name="connsiteY34" fmla="*/ 2713703 h 3264310"/>
              <a:gd name="connsiteX35" fmla="*/ 1494503 w 2271252"/>
              <a:gd name="connsiteY35" fmla="*/ 2743200 h 3264310"/>
              <a:gd name="connsiteX36" fmla="*/ 1553497 w 2271252"/>
              <a:gd name="connsiteY36" fmla="*/ 2782529 h 3264310"/>
              <a:gd name="connsiteX37" fmla="*/ 1622323 w 2271252"/>
              <a:gd name="connsiteY37" fmla="*/ 2831691 h 3264310"/>
              <a:gd name="connsiteX38" fmla="*/ 1661652 w 2271252"/>
              <a:gd name="connsiteY38" fmla="*/ 2851355 h 3264310"/>
              <a:gd name="connsiteX39" fmla="*/ 1710813 w 2271252"/>
              <a:gd name="connsiteY39" fmla="*/ 2910349 h 3264310"/>
              <a:gd name="connsiteX40" fmla="*/ 1740310 w 2271252"/>
              <a:gd name="connsiteY40" fmla="*/ 2920181 h 3264310"/>
              <a:gd name="connsiteX41" fmla="*/ 1818968 w 2271252"/>
              <a:gd name="connsiteY41" fmla="*/ 2979174 h 3264310"/>
              <a:gd name="connsiteX42" fmla="*/ 1858297 w 2271252"/>
              <a:gd name="connsiteY42" fmla="*/ 2998839 h 3264310"/>
              <a:gd name="connsiteX43" fmla="*/ 1887794 w 2271252"/>
              <a:gd name="connsiteY43" fmla="*/ 3028336 h 3264310"/>
              <a:gd name="connsiteX44" fmla="*/ 1956619 w 2271252"/>
              <a:gd name="connsiteY44" fmla="*/ 3067665 h 3264310"/>
              <a:gd name="connsiteX45" fmla="*/ 2005781 w 2271252"/>
              <a:gd name="connsiteY45" fmla="*/ 3106994 h 3264310"/>
              <a:gd name="connsiteX46" fmla="*/ 2035278 w 2271252"/>
              <a:gd name="connsiteY46" fmla="*/ 3146323 h 3264310"/>
              <a:gd name="connsiteX47" fmla="*/ 2064774 w 2271252"/>
              <a:gd name="connsiteY47" fmla="*/ 3165987 h 3264310"/>
              <a:gd name="connsiteX48" fmla="*/ 2143432 w 2271252"/>
              <a:gd name="connsiteY48" fmla="*/ 3205316 h 3264310"/>
              <a:gd name="connsiteX49" fmla="*/ 2202426 w 2271252"/>
              <a:gd name="connsiteY49" fmla="*/ 3234813 h 3264310"/>
              <a:gd name="connsiteX50" fmla="*/ 2271252 w 2271252"/>
              <a:gd name="connsiteY50" fmla="*/ 3264310 h 3264310"/>
              <a:gd name="connsiteX51" fmla="*/ 2212258 w 2271252"/>
              <a:gd name="connsiteY51" fmla="*/ 3244645 h 3264310"/>
              <a:gd name="connsiteX52" fmla="*/ 2202426 w 2271252"/>
              <a:gd name="connsiteY52" fmla="*/ 3244645 h 326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271252" h="3264310">
                <a:moveTo>
                  <a:pt x="0" y="0"/>
                </a:moveTo>
                <a:cubicBezTo>
                  <a:pt x="9832" y="16387"/>
                  <a:pt x="20346" y="32385"/>
                  <a:pt x="29497" y="49162"/>
                </a:cubicBezTo>
                <a:cubicBezTo>
                  <a:pt x="139184" y="250255"/>
                  <a:pt x="80080" y="159451"/>
                  <a:pt x="137652" y="245807"/>
                </a:cubicBezTo>
                <a:cubicBezTo>
                  <a:pt x="159965" y="312746"/>
                  <a:pt x="131885" y="230429"/>
                  <a:pt x="167148" y="324465"/>
                </a:cubicBezTo>
                <a:cubicBezTo>
                  <a:pt x="170787" y="334169"/>
                  <a:pt x="172346" y="344692"/>
                  <a:pt x="176981" y="353962"/>
                </a:cubicBezTo>
                <a:cubicBezTo>
                  <a:pt x="185528" y="371055"/>
                  <a:pt x="196646" y="386736"/>
                  <a:pt x="206478" y="403123"/>
                </a:cubicBezTo>
                <a:cubicBezTo>
                  <a:pt x="209755" y="419510"/>
                  <a:pt x="210442" y="436636"/>
                  <a:pt x="216310" y="452284"/>
                </a:cubicBezTo>
                <a:cubicBezTo>
                  <a:pt x="220459" y="463349"/>
                  <a:pt x="230235" y="471451"/>
                  <a:pt x="235974" y="481781"/>
                </a:cubicBezTo>
                <a:cubicBezTo>
                  <a:pt x="246651" y="501000"/>
                  <a:pt x="256810" y="520566"/>
                  <a:pt x="265471" y="540774"/>
                </a:cubicBezTo>
                <a:cubicBezTo>
                  <a:pt x="319783" y="667500"/>
                  <a:pt x="268205" y="574829"/>
                  <a:pt x="324465" y="668594"/>
                </a:cubicBezTo>
                <a:cubicBezTo>
                  <a:pt x="343495" y="782776"/>
                  <a:pt x="316940" y="673209"/>
                  <a:pt x="373626" y="786581"/>
                </a:cubicBezTo>
                <a:cubicBezTo>
                  <a:pt x="382896" y="805121"/>
                  <a:pt x="384713" y="826704"/>
                  <a:pt x="393290" y="845574"/>
                </a:cubicBezTo>
                <a:cubicBezTo>
                  <a:pt x="401198" y="862972"/>
                  <a:pt x="414240" y="877643"/>
                  <a:pt x="422787" y="894736"/>
                </a:cubicBezTo>
                <a:cubicBezTo>
                  <a:pt x="430680" y="910522"/>
                  <a:pt x="434988" y="927903"/>
                  <a:pt x="442452" y="943897"/>
                </a:cubicBezTo>
                <a:cubicBezTo>
                  <a:pt x="457948" y="977102"/>
                  <a:pt x="480025" y="1007458"/>
                  <a:pt x="491613" y="1042220"/>
                </a:cubicBezTo>
                <a:cubicBezTo>
                  <a:pt x="511349" y="1101427"/>
                  <a:pt x="512532" y="1110417"/>
                  <a:pt x="540774" y="1170039"/>
                </a:cubicBezTo>
                <a:cubicBezTo>
                  <a:pt x="559597" y="1209777"/>
                  <a:pt x="587688" y="1245747"/>
                  <a:pt x="599768" y="1288026"/>
                </a:cubicBezTo>
                <a:cubicBezTo>
                  <a:pt x="638702" y="1424299"/>
                  <a:pt x="594293" y="1289579"/>
                  <a:pt x="658761" y="1425678"/>
                </a:cubicBezTo>
                <a:cubicBezTo>
                  <a:pt x="677000" y="1464183"/>
                  <a:pt x="691701" y="1504268"/>
                  <a:pt x="707923" y="1543665"/>
                </a:cubicBezTo>
                <a:cubicBezTo>
                  <a:pt x="714643" y="1559985"/>
                  <a:pt x="718694" y="1577581"/>
                  <a:pt x="727587" y="1592826"/>
                </a:cubicBezTo>
                <a:cubicBezTo>
                  <a:pt x="750529" y="1632155"/>
                  <a:pt x="776051" y="1670089"/>
                  <a:pt x="796413" y="1710813"/>
                </a:cubicBezTo>
                <a:cubicBezTo>
                  <a:pt x="816078" y="1750142"/>
                  <a:pt x="832102" y="1791512"/>
                  <a:pt x="855407" y="1828800"/>
                </a:cubicBezTo>
                <a:cubicBezTo>
                  <a:pt x="871794" y="1855019"/>
                  <a:pt x="887417" y="1881732"/>
                  <a:pt x="904568" y="1907458"/>
                </a:cubicBezTo>
                <a:cubicBezTo>
                  <a:pt x="913658" y="1921093"/>
                  <a:pt x="926107" y="1932462"/>
                  <a:pt x="934065" y="1946787"/>
                </a:cubicBezTo>
                <a:cubicBezTo>
                  <a:pt x="990846" y="2048994"/>
                  <a:pt x="909771" y="1939515"/>
                  <a:pt x="983226" y="2054942"/>
                </a:cubicBezTo>
                <a:cubicBezTo>
                  <a:pt x="994493" y="2072647"/>
                  <a:pt x="1010914" y="2086642"/>
                  <a:pt x="1022555" y="2104103"/>
                </a:cubicBezTo>
                <a:cubicBezTo>
                  <a:pt x="1043756" y="2135905"/>
                  <a:pt x="1061884" y="2169652"/>
                  <a:pt x="1081548" y="2202426"/>
                </a:cubicBezTo>
                <a:lnTo>
                  <a:pt x="1111045" y="2251587"/>
                </a:lnTo>
                <a:cubicBezTo>
                  <a:pt x="1120877" y="2267974"/>
                  <a:pt x="1128604" y="2285826"/>
                  <a:pt x="1140542" y="2300749"/>
                </a:cubicBezTo>
                <a:cubicBezTo>
                  <a:pt x="1153652" y="2317136"/>
                  <a:pt x="1168230" y="2332449"/>
                  <a:pt x="1179871" y="2349910"/>
                </a:cubicBezTo>
                <a:cubicBezTo>
                  <a:pt x="1205270" y="2388008"/>
                  <a:pt x="1191044" y="2386557"/>
                  <a:pt x="1219200" y="2418736"/>
                </a:cubicBezTo>
                <a:cubicBezTo>
                  <a:pt x="1294113" y="2504352"/>
                  <a:pt x="1255215" y="2433429"/>
                  <a:pt x="1337187" y="2556387"/>
                </a:cubicBezTo>
                <a:cubicBezTo>
                  <a:pt x="1350297" y="2576052"/>
                  <a:pt x="1364356" y="2595115"/>
                  <a:pt x="1376516" y="2615381"/>
                </a:cubicBezTo>
                <a:cubicBezTo>
                  <a:pt x="1386348" y="2631768"/>
                  <a:pt x="1394547" y="2649254"/>
                  <a:pt x="1406013" y="2664542"/>
                </a:cubicBezTo>
                <a:cubicBezTo>
                  <a:pt x="1434742" y="2702846"/>
                  <a:pt x="1431694" y="2685942"/>
                  <a:pt x="1465007" y="2713703"/>
                </a:cubicBezTo>
                <a:cubicBezTo>
                  <a:pt x="1475689" y="2722605"/>
                  <a:pt x="1483527" y="2734663"/>
                  <a:pt x="1494503" y="2743200"/>
                </a:cubicBezTo>
                <a:cubicBezTo>
                  <a:pt x="1513158" y="2757710"/>
                  <a:pt x="1534590" y="2768349"/>
                  <a:pt x="1553497" y="2782529"/>
                </a:cubicBezTo>
                <a:cubicBezTo>
                  <a:pt x="1570377" y="2795189"/>
                  <a:pt x="1602197" y="2820190"/>
                  <a:pt x="1622323" y="2831691"/>
                </a:cubicBezTo>
                <a:cubicBezTo>
                  <a:pt x="1635049" y="2838963"/>
                  <a:pt x="1648542" y="2844800"/>
                  <a:pt x="1661652" y="2851355"/>
                </a:cubicBezTo>
                <a:cubicBezTo>
                  <a:pt x="1676162" y="2873121"/>
                  <a:pt x="1688101" y="2895207"/>
                  <a:pt x="1710813" y="2910349"/>
                </a:cubicBezTo>
                <a:cubicBezTo>
                  <a:pt x="1719437" y="2916098"/>
                  <a:pt x="1730478" y="2916904"/>
                  <a:pt x="1740310" y="2920181"/>
                </a:cubicBezTo>
                <a:cubicBezTo>
                  <a:pt x="1766529" y="2939845"/>
                  <a:pt x="1789654" y="2964517"/>
                  <a:pt x="1818968" y="2979174"/>
                </a:cubicBezTo>
                <a:cubicBezTo>
                  <a:pt x="1832078" y="2985729"/>
                  <a:pt x="1846370" y="2990320"/>
                  <a:pt x="1858297" y="2998839"/>
                </a:cubicBezTo>
                <a:cubicBezTo>
                  <a:pt x="1869612" y="3006921"/>
                  <a:pt x="1877237" y="3019287"/>
                  <a:pt x="1887794" y="3028336"/>
                </a:cubicBezTo>
                <a:cubicBezTo>
                  <a:pt x="1925674" y="3060805"/>
                  <a:pt x="1917737" y="3054704"/>
                  <a:pt x="1956619" y="3067665"/>
                </a:cubicBezTo>
                <a:cubicBezTo>
                  <a:pt x="2016845" y="3158002"/>
                  <a:pt x="1934542" y="3047629"/>
                  <a:pt x="2005781" y="3106994"/>
                </a:cubicBezTo>
                <a:cubicBezTo>
                  <a:pt x="2018370" y="3117485"/>
                  <a:pt x="2023691" y="3134736"/>
                  <a:pt x="2035278" y="3146323"/>
                </a:cubicBezTo>
                <a:cubicBezTo>
                  <a:pt x="2043634" y="3154679"/>
                  <a:pt x="2054754" y="3159724"/>
                  <a:pt x="2064774" y="3165987"/>
                </a:cubicBezTo>
                <a:cubicBezTo>
                  <a:pt x="2117847" y="3199158"/>
                  <a:pt x="2098504" y="3190340"/>
                  <a:pt x="2143432" y="3205316"/>
                </a:cubicBezTo>
                <a:cubicBezTo>
                  <a:pt x="2227967" y="3261673"/>
                  <a:pt x="2121011" y="3194105"/>
                  <a:pt x="2202426" y="3234813"/>
                </a:cubicBezTo>
                <a:cubicBezTo>
                  <a:pt x="2270328" y="3268764"/>
                  <a:pt x="2189399" y="3243847"/>
                  <a:pt x="2271252" y="3264310"/>
                </a:cubicBezTo>
                <a:cubicBezTo>
                  <a:pt x="2271252" y="3264310"/>
                  <a:pt x="2232986" y="3244645"/>
                  <a:pt x="2212258" y="3244645"/>
                </a:cubicBezTo>
                <a:lnTo>
                  <a:pt x="2202426" y="3244645"/>
                </a:ln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6862609" y="2629822"/>
            <a:ext cx="2812026" cy="2113935"/>
          </a:xfrm>
          <a:custGeom>
            <a:avLst/>
            <a:gdLst>
              <a:gd name="connsiteX0" fmla="*/ 0 w 2812026"/>
              <a:gd name="connsiteY0" fmla="*/ 0 h 2113935"/>
              <a:gd name="connsiteX1" fmla="*/ 88490 w 2812026"/>
              <a:gd name="connsiteY1" fmla="*/ 19664 h 2113935"/>
              <a:gd name="connsiteX2" fmla="*/ 147484 w 2812026"/>
              <a:gd name="connsiteY2" fmla="*/ 58993 h 2113935"/>
              <a:gd name="connsiteX3" fmla="*/ 176981 w 2812026"/>
              <a:gd name="connsiteY3" fmla="*/ 78658 h 2113935"/>
              <a:gd name="connsiteX4" fmla="*/ 206477 w 2812026"/>
              <a:gd name="connsiteY4" fmla="*/ 108155 h 2113935"/>
              <a:gd name="connsiteX5" fmla="*/ 294968 w 2812026"/>
              <a:gd name="connsiteY5" fmla="*/ 176980 h 2113935"/>
              <a:gd name="connsiteX6" fmla="*/ 353961 w 2812026"/>
              <a:gd name="connsiteY6" fmla="*/ 265471 h 2113935"/>
              <a:gd name="connsiteX7" fmla="*/ 383458 w 2812026"/>
              <a:gd name="connsiteY7" fmla="*/ 304800 h 2113935"/>
              <a:gd name="connsiteX8" fmla="*/ 422787 w 2812026"/>
              <a:gd name="connsiteY8" fmla="*/ 363793 h 2113935"/>
              <a:gd name="connsiteX9" fmla="*/ 452284 w 2812026"/>
              <a:gd name="connsiteY9" fmla="*/ 442451 h 2113935"/>
              <a:gd name="connsiteX10" fmla="*/ 491613 w 2812026"/>
              <a:gd name="connsiteY10" fmla="*/ 550606 h 2113935"/>
              <a:gd name="connsiteX11" fmla="*/ 521110 w 2812026"/>
              <a:gd name="connsiteY11" fmla="*/ 580103 h 2113935"/>
              <a:gd name="connsiteX12" fmla="*/ 560439 w 2812026"/>
              <a:gd name="connsiteY12" fmla="*/ 648929 h 2113935"/>
              <a:gd name="connsiteX13" fmla="*/ 570271 w 2812026"/>
              <a:gd name="connsiteY13" fmla="*/ 678426 h 2113935"/>
              <a:gd name="connsiteX14" fmla="*/ 609600 w 2812026"/>
              <a:gd name="connsiteY14" fmla="*/ 737419 h 2113935"/>
              <a:gd name="connsiteX15" fmla="*/ 658761 w 2812026"/>
              <a:gd name="connsiteY15" fmla="*/ 806245 h 2113935"/>
              <a:gd name="connsiteX16" fmla="*/ 678426 w 2812026"/>
              <a:gd name="connsiteY16" fmla="*/ 835742 h 2113935"/>
              <a:gd name="connsiteX17" fmla="*/ 717755 w 2812026"/>
              <a:gd name="connsiteY17" fmla="*/ 875071 h 2113935"/>
              <a:gd name="connsiteX18" fmla="*/ 737419 w 2812026"/>
              <a:gd name="connsiteY18" fmla="*/ 904568 h 2113935"/>
              <a:gd name="connsiteX19" fmla="*/ 766916 w 2812026"/>
              <a:gd name="connsiteY19" fmla="*/ 934064 h 2113935"/>
              <a:gd name="connsiteX20" fmla="*/ 835742 w 2812026"/>
              <a:gd name="connsiteY20" fmla="*/ 1032387 h 2113935"/>
              <a:gd name="connsiteX21" fmla="*/ 855406 w 2812026"/>
              <a:gd name="connsiteY21" fmla="*/ 1071716 h 2113935"/>
              <a:gd name="connsiteX22" fmla="*/ 914400 w 2812026"/>
              <a:gd name="connsiteY22" fmla="*/ 1120877 h 2113935"/>
              <a:gd name="connsiteX23" fmla="*/ 934064 w 2812026"/>
              <a:gd name="connsiteY23" fmla="*/ 1150374 h 2113935"/>
              <a:gd name="connsiteX24" fmla="*/ 993058 w 2812026"/>
              <a:gd name="connsiteY24" fmla="*/ 1209368 h 2113935"/>
              <a:gd name="connsiteX25" fmla="*/ 1022555 w 2812026"/>
              <a:gd name="connsiteY25" fmla="*/ 1248697 h 2113935"/>
              <a:gd name="connsiteX26" fmla="*/ 1052051 w 2812026"/>
              <a:gd name="connsiteY26" fmla="*/ 1268361 h 2113935"/>
              <a:gd name="connsiteX27" fmla="*/ 1101213 w 2812026"/>
              <a:gd name="connsiteY27" fmla="*/ 1327355 h 2113935"/>
              <a:gd name="connsiteX28" fmla="*/ 1160206 w 2812026"/>
              <a:gd name="connsiteY28" fmla="*/ 1386348 h 2113935"/>
              <a:gd name="connsiteX29" fmla="*/ 1179871 w 2812026"/>
              <a:gd name="connsiteY29" fmla="*/ 1415845 h 2113935"/>
              <a:gd name="connsiteX30" fmla="*/ 1219200 w 2812026"/>
              <a:gd name="connsiteY30" fmla="*/ 1445342 h 2113935"/>
              <a:gd name="connsiteX31" fmla="*/ 1248697 w 2812026"/>
              <a:gd name="connsiteY31" fmla="*/ 1474838 h 2113935"/>
              <a:gd name="connsiteX32" fmla="*/ 1347019 w 2812026"/>
              <a:gd name="connsiteY32" fmla="*/ 1533832 h 2113935"/>
              <a:gd name="connsiteX33" fmla="*/ 1425677 w 2812026"/>
              <a:gd name="connsiteY33" fmla="*/ 1582993 h 2113935"/>
              <a:gd name="connsiteX34" fmla="*/ 1455174 w 2812026"/>
              <a:gd name="connsiteY34" fmla="*/ 1612490 h 2113935"/>
              <a:gd name="connsiteX35" fmla="*/ 1494503 w 2812026"/>
              <a:gd name="connsiteY35" fmla="*/ 1632155 h 2113935"/>
              <a:gd name="connsiteX36" fmla="*/ 1524000 w 2812026"/>
              <a:gd name="connsiteY36" fmla="*/ 1651819 h 2113935"/>
              <a:gd name="connsiteX37" fmla="*/ 1563329 w 2812026"/>
              <a:gd name="connsiteY37" fmla="*/ 1671484 h 2113935"/>
              <a:gd name="connsiteX38" fmla="*/ 1691148 w 2812026"/>
              <a:gd name="connsiteY38" fmla="*/ 1750142 h 2113935"/>
              <a:gd name="connsiteX39" fmla="*/ 1750142 w 2812026"/>
              <a:gd name="connsiteY39" fmla="*/ 1769806 h 2113935"/>
              <a:gd name="connsiteX40" fmla="*/ 1799303 w 2812026"/>
              <a:gd name="connsiteY40" fmla="*/ 1789471 h 2113935"/>
              <a:gd name="connsiteX41" fmla="*/ 1868129 w 2812026"/>
              <a:gd name="connsiteY41" fmla="*/ 1818968 h 2113935"/>
              <a:gd name="connsiteX42" fmla="*/ 1917290 w 2812026"/>
              <a:gd name="connsiteY42" fmla="*/ 1838632 h 2113935"/>
              <a:gd name="connsiteX43" fmla="*/ 1976284 w 2812026"/>
              <a:gd name="connsiteY43" fmla="*/ 1848464 h 2113935"/>
              <a:gd name="connsiteX44" fmla="*/ 2005781 w 2812026"/>
              <a:gd name="connsiteY44" fmla="*/ 1858297 h 2113935"/>
              <a:gd name="connsiteX45" fmla="*/ 2074606 w 2812026"/>
              <a:gd name="connsiteY45" fmla="*/ 1877961 h 2113935"/>
              <a:gd name="connsiteX46" fmla="*/ 2113935 w 2812026"/>
              <a:gd name="connsiteY46" fmla="*/ 1897626 h 2113935"/>
              <a:gd name="connsiteX47" fmla="*/ 2212258 w 2812026"/>
              <a:gd name="connsiteY47" fmla="*/ 1927122 h 2113935"/>
              <a:gd name="connsiteX48" fmla="*/ 2241755 w 2812026"/>
              <a:gd name="connsiteY48" fmla="*/ 1936955 h 2113935"/>
              <a:gd name="connsiteX49" fmla="*/ 2330245 w 2812026"/>
              <a:gd name="connsiteY49" fmla="*/ 1956619 h 2113935"/>
              <a:gd name="connsiteX50" fmla="*/ 2369574 w 2812026"/>
              <a:gd name="connsiteY50" fmla="*/ 1966451 h 2113935"/>
              <a:gd name="connsiteX51" fmla="*/ 2399071 w 2812026"/>
              <a:gd name="connsiteY51" fmla="*/ 1976284 h 2113935"/>
              <a:gd name="connsiteX52" fmla="*/ 2458064 w 2812026"/>
              <a:gd name="connsiteY52" fmla="*/ 1986116 h 2113935"/>
              <a:gd name="connsiteX53" fmla="*/ 2507226 w 2812026"/>
              <a:gd name="connsiteY53" fmla="*/ 2005780 h 2113935"/>
              <a:gd name="connsiteX54" fmla="*/ 2546555 w 2812026"/>
              <a:gd name="connsiteY54" fmla="*/ 2015613 h 2113935"/>
              <a:gd name="connsiteX55" fmla="*/ 2625213 w 2812026"/>
              <a:gd name="connsiteY55" fmla="*/ 2045109 h 2113935"/>
              <a:gd name="connsiteX56" fmla="*/ 2664542 w 2812026"/>
              <a:gd name="connsiteY56" fmla="*/ 2064774 h 2113935"/>
              <a:gd name="connsiteX57" fmla="*/ 2723535 w 2812026"/>
              <a:gd name="connsiteY57" fmla="*/ 2074606 h 2113935"/>
              <a:gd name="connsiteX58" fmla="*/ 2753032 w 2812026"/>
              <a:gd name="connsiteY58" fmla="*/ 2084438 h 2113935"/>
              <a:gd name="connsiteX59" fmla="*/ 2792361 w 2812026"/>
              <a:gd name="connsiteY59" fmla="*/ 2094271 h 2113935"/>
              <a:gd name="connsiteX60" fmla="*/ 2812026 w 2812026"/>
              <a:gd name="connsiteY60" fmla="*/ 2113935 h 2113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12026" h="2113935">
                <a:moveTo>
                  <a:pt x="0" y="0"/>
                </a:moveTo>
                <a:cubicBezTo>
                  <a:pt x="5172" y="1034"/>
                  <a:pt x="79233" y="15036"/>
                  <a:pt x="88490" y="19664"/>
                </a:cubicBezTo>
                <a:cubicBezTo>
                  <a:pt x="109629" y="30233"/>
                  <a:pt x="127819" y="45883"/>
                  <a:pt x="147484" y="58993"/>
                </a:cubicBezTo>
                <a:cubicBezTo>
                  <a:pt x="157316" y="65548"/>
                  <a:pt x="168625" y="70302"/>
                  <a:pt x="176981" y="78658"/>
                </a:cubicBezTo>
                <a:cubicBezTo>
                  <a:pt x="186813" y="88490"/>
                  <a:pt x="195501" y="99618"/>
                  <a:pt x="206477" y="108155"/>
                </a:cubicBezTo>
                <a:cubicBezTo>
                  <a:pt x="248294" y="140679"/>
                  <a:pt x="265672" y="139314"/>
                  <a:pt x="294968" y="176980"/>
                </a:cubicBezTo>
                <a:cubicBezTo>
                  <a:pt x="363857" y="265551"/>
                  <a:pt x="309685" y="206437"/>
                  <a:pt x="353961" y="265471"/>
                </a:cubicBezTo>
                <a:cubicBezTo>
                  <a:pt x="363793" y="278581"/>
                  <a:pt x="374061" y="291375"/>
                  <a:pt x="383458" y="304800"/>
                </a:cubicBezTo>
                <a:cubicBezTo>
                  <a:pt x="397011" y="324161"/>
                  <a:pt x="422787" y="363793"/>
                  <a:pt x="422787" y="363793"/>
                </a:cubicBezTo>
                <a:cubicBezTo>
                  <a:pt x="444075" y="448947"/>
                  <a:pt x="418006" y="356755"/>
                  <a:pt x="452284" y="442451"/>
                </a:cubicBezTo>
                <a:cubicBezTo>
                  <a:pt x="459422" y="460297"/>
                  <a:pt x="479667" y="531492"/>
                  <a:pt x="491613" y="550606"/>
                </a:cubicBezTo>
                <a:cubicBezTo>
                  <a:pt x="498983" y="562397"/>
                  <a:pt x="511278" y="570271"/>
                  <a:pt x="521110" y="580103"/>
                </a:cubicBezTo>
                <a:cubicBezTo>
                  <a:pt x="541905" y="663284"/>
                  <a:pt x="513576" y="578635"/>
                  <a:pt x="560439" y="648929"/>
                </a:cubicBezTo>
                <a:cubicBezTo>
                  <a:pt x="566188" y="657553"/>
                  <a:pt x="565238" y="669366"/>
                  <a:pt x="570271" y="678426"/>
                </a:cubicBezTo>
                <a:cubicBezTo>
                  <a:pt x="581748" y="699086"/>
                  <a:pt x="596490" y="717755"/>
                  <a:pt x="609600" y="737419"/>
                </a:cubicBezTo>
                <a:cubicBezTo>
                  <a:pt x="655949" y="806943"/>
                  <a:pt x="597773" y="720863"/>
                  <a:pt x="658761" y="806245"/>
                </a:cubicBezTo>
                <a:cubicBezTo>
                  <a:pt x="665630" y="815861"/>
                  <a:pt x="670736" y="826770"/>
                  <a:pt x="678426" y="835742"/>
                </a:cubicBezTo>
                <a:cubicBezTo>
                  <a:pt x="690492" y="849818"/>
                  <a:pt x="705689" y="860994"/>
                  <a:pt x="717755" y="875071"/>
                </a:cubicBezTo>
                <a:cubicBezTo>
                  <a:pt x="725445" y="884043"/>
                  <a:pt x="729854" y="895490"/>
                  <a:pt x="737419" y="904568"/>
                </a:cubicBezTo>
                <a:cubicBezTo>
                  <a:pt x="746321" y="915250"/>
                  <a:pt x="758438" y="923043"/>
                  <a:pt x="766916" y="934064"/>
                </a:cubicBezTo>
                <a:cubicBezTo>
                  <a:pt x="791308" y="965774"/>
                  <a:pt x="817851" y="996604"/>
                  <a:pt x="835742" y="1032387"/>
                </a:cubicBezTo>
                <a:cubicBezTo>
                  <a:pt x="842297" y="1045497"/>
                  <a:pt x="846887" y="1059789"/>
                  <a:pt x="855406" y="1071716"/>
                </a:cubicBezTo>
                <a:cubicBezTo>
                  <a:pt x="872612" y="1095805"/>
                  <a:pt x="890879" y="1105197"/>
                  <a:pt x="914400" y="1120877"/>
                </a:cubicBezTo>
                <a:cubicBezTo>
                  <a:pt x="920955" y="1130709"/>
                  <a:pt x="926213" y="1141542"/>
                  <a:pt x="934064" y="1150374"/>
                </a:cubicBezTo>
                <a:cubicBezTo>
                  <a:pt x="952540" y="1171160"/>
                  <a:pt x="976372" y="1187120"/>
                  <a:pt x="993058" y="1209368"/>
                </a:cubicBezTo>
                <a:cubicBezTo>
                  <a:pt x="1002890" y="1222478"/>
                  <a:pt x="1010968" y="1237110"/>
                  <a:pt x="1022555" y="1248697"/>
                </a:cubicBezTo>
                <a:cubicBezTo>
                  <a:pt x="1030911" y="1257053"/>
                  <a:pt x="1043695" y="1260005"/>
                  <a:pt x="1052051" y="1268361"/>
                </a:cubicBezTo>
                <a:cubicBezTo>
                  <a:pt x="1070151" y="1286461"/>
                  <a:pt x="1083916" y="1308486"/>
                  <a:pt x="1101213" y="1327355"/>
                </a:cubicBezTo>
                <a:cubicBezTo>
                  <a:pt x="1120005" y="1347855"/>
                  <a:pt x="1144780" y="1363209"/>
                  <a:pt x="1160206" y="1386348"/>
                </a:cubicBezTo>
                <a:cubicBezTo>
                  <a:pt x="1166761" y="1396180"/>
                  <a:pt x="1171515" y="1407489"/>
                  <a:pt x="1179871" y="1415845"/>
                </a:cubicBezTo>
                <a:cubicBezTo>
                  <a:pt x="1191458" y="1427432"/>
                  <a:pt x="1206758" y="1434677"/>
                  <a:pt x="1219200" y="1445342"/>
                </a:cubicBezTo>
                <a:cubicBezTo>
                  <a:pt x="1229757" y="1454391"/>
                  <a:pt x="1237265" y="1466923"/>
                  <a:pt x="1248697" y="1474838"/>
                </a:cubicBezTo>
                <a:cubicBezTo>
                  <a:pt x="1280122" y="1496594"/>
                  <a:pt x="1316442" y="1510899"/>
                  <a:pt x="1347019" y="1533832"/>
                </a:cubicBezTo>
                <a:cubicBezTo>
                  <a:pt x="1398074" y="1572123"/>
                  <a:pt x="1371691" y="1556001"/>
                  <a:pt x="1425677" y="1582993"/>
                </a:cubicBezTo>
                <a:cubicBezTo>
                  <a:pt x="1435509" y="1592825"/>
                  <a:pt x="1443859" y="1604408"/>
                  <a:pt x="1455174" y="1612490"/>
                </a:cubicBezTo>
                <a:cubicBezTo>
                  <a:pt x="1467101" y="1621009"/>
                  <a:pt x="1481777" y="1624883"/>
                  <a:pt x="1494503" y="1632155"/>
                </a:cubicBezTo>
                <a:cubicBezTo>
                  <a:pt x="1504763" y="1638018"/>
                  <a:pt x="1513740" y="1645956"/>
                  <a:pt x="1524000" y="1651819"/>
                </a:cubicBezTo>
                <a:cubicBezTo>
                  <a:pt x="1536726" y="1659091"/>
                  <a:pt x="1550696" y="1664053"/>
                  <a:pt x="1563329" y="1671484"/>
                </a:cubicBezTo>
                <a:cubicBezTo>
                  <a:pt x="1606449" y="1696849"/>
                  <a:pt x="1646878" y="1726842"/>
                  <a:pt x="1691148" y="1750142"/>
                </a:cubicBezTo>
                <a:cubicBezTo>
                  <a:pt x="1709491" y="1759796"/>
                  <a:pt x="1730662" y="1762722"/>
                  <a:pt x="1750142" y="1769806"/>
                </a:cubicBezTo>
                <a:cubicBezTo>
                  <a:pt x="1766729" y="1775838"/>
                  <a:pt x="1783175" y="1782303"/>
                  <a:pt x="1799303" y="1789471"/>
                </a:cubicBezTo>
                <a:cubicBezTo>
                  <a:pt x="1923583" y="1844707"/>
                  <a:pt x="1771211" y="1782624"/>
                  <a:pt x="1868129" y="1818968"/>
                </a:cubicBezTo>
                <a:cubicBezTo>
                  <a:pt x="1884655" y="1825165"/>
                  <a:pt x="1900263" y="1833988"/>
                  <a:pt x="1917290" y="1838632"/>
                </a:cubicBezTo>
                <a:cubicBezTo>
                  <a:pt x="1936523" y="1843877"/>
                  <a:pt x="1956619" y="1845187"/>
                  <a:pt x="1976284" y="1848464"/>
                </a:cubicBezTo>
                <a:cubicBezTo>
                  <a:pt x="1986116" y="1851742"/>
                  <a:pt x="1995816" y="1855450"/>
                  <a:pt x="2005781" y="1858297"/>
                </a:cubicBezTo>
                <a:cubicBezTo>
                  <a:pt x="2030729" y="1865425"/>
                  <a:pt x="2051031" y="1867857"/>
                  <a:pt x="2074606" y="1877961"/>
                </a:cubicBezTo>
                <a:cubicBezTo>
                  <a:pt x="2088078" y="1883735"/>
                  <a:pt x="2100326" y="1892183"/>
                  <a:pt x="2113935" y="1897626"/>
                </a:cubicBezTo>
                <a:cubicBezTo>
                  <a:pt x="2172353" y="1920993"/>
                  <a:pt x="2161553" y="1912634"/>
                  <a:pt x="2212258" y="1927122"/>
                </a:cubicBezTo>
                <a:cubicBezTo>
                  <a:pt x="2222223" y="1929969"/>
                  <a:pt x="2231790" y="1934108"/>
                  <a:pt x="2241755" y="1936955"/>
                </a:cubicBezTo>
                <a:cubicBezTo>
                  <a:pt x="2283708" y="1948942"/>
                  <a:pt x="2284638" y="1946484"/>
                  <a:pt x="2330245" y="1956619"/>
                </a:cubicBezTo>
                <a:cubicBezTo>
                  <a:pt x="2343436" y="1959550"/>
                  <a:pt x="2356581" y="1962739"/>
                  <a:pt x="2369574" y="1966451"/>
                </a:cubicBezTo>
                <a:cubicBezTo>
                  <a:pt x="2379539" y="1969298"/>
                  <a:pt x="2388954" y="1974036"/>
                  <a:pt x="2399071" y="1976284"/>
                </a:cubicBezTo>
                <a:cubicBezTo>
                  <a:pt x="2418532" y="1980609"/>
                  <a:pt x="2438400" y="1982839"/>
                  <a:pt x="2458064" y="1986116"/>
                </a:cubicBezTo>
                <a:cubicBezTo>
                  <a:pt x="2474451" y="1992671"/>
                  <a:pt x="2490482" y="2000199"/>
                  <a:pt x="2507226" y="2005780"/>
                </a:cubicBezTo>
                <a:cubicBezTo>
                  <a:pt x="2520046" y="2010053"/>
                  <a:pt x="2534134" y="2010290"/>
                  <a:pt x="2546555" y="2015613"/>
                </a:cubicBezTo>
                <a:cubicBezTo>
                  <a:pt x="2635161" y="2053588"/>
                  <a:pt x="2500532" y="2020174"/>
                  <a:pt x="2625213" y="2045109"/>
                </a:cubicBezTo>
                <a:cubicBezTo>
                  <a:pt x="2638323" y="2051664"/>
                  <a:pt x="2650503" y="2060562"/>
                  <a:pt x="2664542" y="2064774"/>
                </a:cubicBezTo>
                <a:cubicBezTo>
                  <a:pt x="2683637" y="2070503"/>
                  <a:pt x="2704074" y="2070281"/>
                  <a:pt x="2723535" y="2074606"/>
                </a:cubicBezTo>
                <a:cubicBezTo>
                  <a:pt x="2733652" y="2076854"/>
                  <a:pt x="2743067" y="2081591"/>
                  <a:pt x="2753032" y="2084438"/>
                </a:cubicBezTo>
                <a:cubicBezTo>
                  <a:pt x="2766025" y="2088150"/>
                  <a:pt x="2780274" y="2088228"/>
                  <a:pt x="2792361" y="2094271"/>
                </a:cubicBezTo>
                <a:cubicBezTo>
                  <a:pt x="2800652" y="2098417"/>
                  <a:pt x="2805471" y="2107380"/>
                  <a:pt x="2812026" y="2113935"/>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6921602" y="2187370"/>
            <a:ext cx="4739575" cy="2703871"/>
          </a:xfrm>
          <a:custGeom>
            <a:avLst/>
            <a:gdLst>
              <a:gd name="connsiteX0" fmla="*/ 0 w 4739575"/>
              <a:gd name="connsiteY0" fmla="*/ 353961 h 2703871"/>
              <a:gd name="connsiteX1" fmla="*/ 108155 w 4739575"/>
              <a:gd name="connsiteY1" fmla="*/ 344129 h 2703871"/>
              <a:gd name="connsiteX2" fmla="*/ 167149 w 4739575"/>
              <a:gd name="connsiteY2" fmla="*/ 334297 h 2703871"/>
              <a:gd name="connsiteX3" fmla="*/ 206478 w 4739575"/>
              <a:gd name="connsiteY3" fmla="*/ 304800 h 2703871"/>
              <a:gd name="connsiteX4" fmla="*/ 314633 w 4739575"/>
              <a:gd name="connsiteY4" fmla="*/ 285136 h 2703871"/>
              <a:gd name="connsiteX5" fmla="*/ 383458 w 4739575"/>
              <a:gd name="connsiteY5" fmla="*/ 265471 h 2703871"/>
              <a:gd name="connsiteX6" fmla="*/ 521110 w 4739575"/>
              <a:gd name="connsiteY6" fmla="*/ 245807 h 2703871"/>
              <a:gd name="connsiteX7" fmla="*/ 589936 w 4739575"/>
              <a:gd name="connsiteY7" fmla="*/ 226142 h 2703871"/>
              <a:gd name="connsiteX8" fmla="*/ 668594 w 4739575"/>
              <a:gd name="connsiteY8" fmla="*/ 206478 h 2703871"/>
              <a:gd name="connsiteX9" fmla="*/ 806246 w 4739575"/>
              <a:gd name="connsiteY9" fmla="*/ 167149 h 2703871"/>
              <a:gd name="connsiteX10" fmla="*/ 875071 w 4739575"/>
              <a:gd name="connsiteY10" fmla="*/ 157316 h 2703871"/>
              <a:gd name="connsiteX11" fmla="*/ 943897 w 4739575"/>
              <a:gd name="connsiteY11" fmla="*/ 137652 h 2703871"/>
              <a:gd name="connsiteX12" fmla="*/ 1032388 w 4739575"/>
              <a:gd name="connsiteY12" fmla="*/ 108155 h 2703871"/>
              <a:gd name="connsiteX13" fmla="*/ 1120878 w 4739575"/>
              <a:gd name="connsiteY13" fmla="*/ 98323 h 2703871"/>
              <a:gd name="connsiteX14" fmla="*/ 1189704 w 4739575"/>
              <a:gd name="connsiteY14" fmla="*/ 88490 h 2703871"/>
              <a:gd name="connsiteX15" fmla="*/ 1278194 w 4739575"/>
              <a:gd name="connsiteY15" fmla="*/ 78658 h 2703871"/>
              <a:gd name="connsiteX16" fmla="*/ 1366684 w 4739575"/>
              <a:gd name="connsiteY16" fmla="*/ 58994 h 2703871"/>
              <a:gd name="connsiteX17" fmla="*/ 1435510 w 4739575"/>
              <a:gd name="connsiteY17" fmla="*/ 49161 h 2703871"/>
              <a:gd name="connsiteX18" fmla="*/ 1700981 w 4739575"/>
              <a:gd name="connsiteY18" fmla="*/ 29497 h 2703871"/>
              <a:gd name="connsiteX19" fmla="*/ 1779639 w 4739575"/>
              <a:gd name="connsiteY19" fmla="*/ 19665 h 2703871"/>
              <a:gd name="connsiteX20" fmla="*/ 2143433 w 4739575"/>
              <a:gd name="connsiteY20" fmla="*/ 0 h 2703871"/>
              <a:gd name="connsiteX21" fmla="*/ 3569110 w 4739575"/>
              <a:gd name="connsiteY21" fmla="*/ 9832 h 2703871"/>
              <a:gd name="connsiteX22" fmla="*/ 3824749 w 4739575"/>
              <a:gd name="connsiteY22" fmla="*/ 49161 h 2703871"/>
              <a:gd name="connsiteX23" fmla="*/ 3913239 w 4739575"/>
              <a:gd name="connsiteY23" fmla="*/ 58994 h 2703871"/>
              <a:gd name="connsiteX24" fmla="*/ 4090220 w 4739575"/>
              <a:gd name="connsiteY24" fmla="*/ 88490 h 2703871"/>
              <a:gd name="connsiteX25" fmla="*/ 4149213 w 4739575"/>
              <a:gd name="connsiteY25" fmla="*/ 108155 h 2703871"/>
              <a:gd name="connsiteX26" fmla="*/ 4306529 w 4739575"/>
              <a:gd name="connsiteY26" fmla="*/ 206478 h 2703871"/>
              <a:gd name="connsiteX27" fmla="*/ 4375355 w 4739575"/>
              <a:gd name="connsiteY27" fmla="*/ 265471 h 2703871"/>
              <a:gd name="connsiteX28" fmla="*/ 4434349 w 4739575"/>
              <a:gd name="connsiteY28" fmla="*/ 353961 h 2703871"/>
              <a:gd name="connsiteX29" fmla="*/ 4454013 w 4739575"/>
              <a:gd name="connsiteY29" fmla="*/ 393290 h 2703871"/>
              <a:gd name="connsiteX30" fmla="*/ 4503175 w 4739575"/>
              <a:gd name="connsiteY30" fmla="*/ 462116 h 2703871"/>
              <a:gd name="connsiteX31" fmla="*/ 4532671 w 4739575"/>
              <a:gd name="connsiteY31" fmla="*/ 521110 h 2703871"/>
              <a:gd name="connsiteX32" fmla="*/ 4542504 w 4739575"/>
              <a:gd name="connsiteY32" fmla="*/ 560439 h 2703871"/>
              <a:gd name="connsiteX33" fmla="*/ 4581833 w 4739575"/>
              <a:gd name="connsiteY33" fmla="*/ 639097 h 2703871"/>
              <a:gd name="connsiteX34" fmla="*/ 4621162 w 4739575"/>
              <a:gd name="connsiteY34" fmla="*/ 757084 h 2703871"/>
              <a:gd name="connsiteX35" fmla="*/ 4660491 w 4739575"/>
              <a:gd name="connsiteY35" fmla="*/ 825910 h 2703871"/>
              <a:gd name="connsiteX36" fmla="*/ 4670323 w 4739575"/>
              <a:gd name="connsiteY36" fmla="*/ 875071 h 2703871"/>
              <a:gd name="connsiteX37" fmla="*/ 4689988 w 4739575"/>
              <a:gd name="connsiteY37" fmla="*/ 934065 h 2703871"/>
              <a:gd name="connsiteX38" fmla="*/ 4709652 w 4739575"/>
              <a:gd name="connsiteY38" fmla="*/ 1002890 h 2703871"/>
              <a:gd name="connsiteX39" fmla="*/ 4739149 w 4739575"/>
              <a:gd name="connsiteY39" fmla="*/ 1347020 h 2703871"/>
              <a:gd name="connsiteX40" fmla="*/ 4729317 w 4739575"/>
              <a:gd name="connsiteY40" fmla="*/ 1858297 h 2703871"/>
              <a:gd name="connsiteX41" fmla="*/ 4719484 w 4739575"/>
              <a:gd name="connsiteY41" fmla="*/ 1995949 h 2703871"/>
              <a:gd name="connsiteX42" fmla="*/ 4699820 w 4739575"/>
              <a:gd name="connsiteY42" fmla="*/ 2054942 h 2703871"/>
              <a:gd name="connsiteX43" fmla="*/ 4670323 w 4739575"/>
              <a:gd name="connsiteY43" fmla="*/ 2192594 h 2703871"/>
              <a:gd name="connsiteX44" fmla="*/ 4650658 w 4739575"/>
              <a:gd name="connsiteY44" fmla="*/ 2271252 h 2703871"/>
              <a:gd name="connsiteX45" fmla="*/ 4640826 w 4739575"/>
              <a:gd name="connsiteY45" fmla="*/ 2320413 h 2703871"/>
              <a:gd name="connsiteX46" fmla="*/ 4621162 w 4739575"/>
              <a:gd name="connsiteY46" fmla="*/ 2379407 h 2703871"/>
              <a:gd name="connsiteX47" fmla="*/ 4611329 w 4739575"/>
              <a:gd name="connsiteY47" fmla="*/ 2418736 h 2703871"/>
              <a:gd name="connsiteX48" fmla="*/ 4601497 w 4739575"/>
              <a:gd name="connsiteY48" fmla="*/ 2448232 h 2703871"/>
              <a:gd name="connsiteX49" fmla="*/ 4581833 w 4739575"/>
              <a:gd name="connsiteY49" fmla="*/ 2536723 h 2703871"/>
              <a:gd name="connsiteX50" fmla="*/ 4572000 w 4739575"/>
              <a:gd name="connsiteY50" fmla="*/ 2566220 h 2703871"/>
              <a:gd name="connsiteX51" fmla="*/ 4552336 w 4739575"/>
              <a:gd name="connsiteY51" fmla="*/ 2595716 h 2703871"/>
              <a:gd name="connsiteX52" fmla="*/ 4522839 w 4739575"/>
              <a:gd name="connsiteY52" fmla="*/ 2654710 h 2703871"/>
              <a:gd name="connsiteX53" fmla="*/ 4493342 w 4739575"/>
              <a:gd name="connsiteY53" fmla="*/ 2703871 h 27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739575" h="2703871">
                <a:moveTo>
                  <a:pt x="0" y="353961"/>
                </a:moveTo>
                <a:cubicBezTo>
                  <a:pt x="36052" y="350684"/>
                  <a:pt x="72203" y="348359"/>
                  <a:pt x="108155" y="344129"/>
                </a:cubicBezTo>
                <a:cubicBezTo>
                  <a:pt x="127954" y="341800"/>
                  <a:pt x="148639" y="341701"/>
                  <a:pt x="167149" y="334297"/>
                </a:cubicBezTo>
                <a:cubicBezTo>
                  <a:pt x="182364" y="328211"/>
                  <a:pt x="190932" y="309982"/>
                  <a:pt x="206478" y="304800"/>
                </a:cubicBezTo>
                <a:cubicBezTo>
                  <a:pt x="241240" y="293213"/>
                  <a:pt x="278863" y="293085"/>
                  <a:pt x="314633" y="285136"/>
                </a:cubicBezTo>
                <a:cubicBezTo>
                  <a:pt x="337925" y="279960"/>
                  <a:pt x="360209" y="270836"/>
                  <a:pt x="383458" y="265471"/>
                </a:cubicBezTo>
                <a:cubicBezTo>
                  <a:pt x="416962" y="257739"/>
                  <a:pt x="491001" y="249571"/>
                  <a:pt x="521110" y="245807"/>
                </a:cubicBezTo>
                <a:lnTo>
                  <a:pt x="589936" y="226142"/>
                </a:lnTo>
                <a:cubicBezTo>
                  <a:pt x="616050" y="219178"/>
                  <a:pt x="642608" y="213903"/>
                  <a:pt x="668594" y="206478"/>
                </a:cubicBezTo>
                <a:cubicBezTo>
                  <a:pt x="756072" y="181484"/>
                  <a:pt x="703770" y="187645"/>
                  <a:pt x="806246" y="167149"/>
                </a:cubicBezTo>
                <a:cubicBezTo>
                  <a:pt x="828971" y="162604"/>
                  <a:pt x="852411" y="162172"/>
                  <a:pt x="875071" y="157316"/>
                </a:cubicBezTo>
                <a:cubicBezTo>
                  <a:pt x="898401" y="152317"/>
                  <a:pt x="921123" y="144769"/>
                  <a:pt x="943897" y="137652"/>
                </a:cubicBezTo>
                <a:cubicBezTo>
                  <a:pt x="973574" y="128378"/>
                  <a:pt x="1002036" y="114900"/>
                  <a:pt x="1032388" y="108155"/>
                </a:cubicBezTo>
                <a:cubicBezTo>
                  <a:pt x="1061359" y="101717"/>
                  <a:pt x="1091429" y="102004"/>
                  <a:pt x="1120878" y="98323"/>
                </a:cubicBezTo>
                <a:cubicBezTo>
                  <a:pt x="1143874" y="95448"/>
                  <a:pt x="1166708" y="91365"/>
                  <a:pt x="1189704" y="88490"/>
                </a:cubicBezTo>
                <a:cubicBezTo>
                  <a:pt x="1219153" y="84809"/>
                  <a:pt x="1248920" y="83537"/>
                  <a:pt x="1278194" y="78658"/>
                </a:cubicBezTo>
                <a:cubicBezTo>
                  <a:pt x="1307999" y="73691"/>
                  <a:pt x="1336985" y="64563"/>
                  <a:pt x="1366684" y="58994"/>
                </a:cubicBezTo>
                <a:cubicBezTo>
                  <a:pt x="1389462" y="54723"/>
                  <a:pt x="1412514" y="52036"/>
                  <a:pt x="1435510" y="49161"/>
                </a:cubicBezTo>
                <a:cubicBezTo>
                  <a:pt x="1553271" y="34441"/>
                  <a:pt x="1553003" y="37718"/>
                  <a:pt x="1700981" y="29497"/>
                </a:cubicBezTo>
                <a:cubicBezTo>
                  <a:pt x="1727200" y="26220"/>
                  <a:pt x="1753274" y="21423"/>
                  <a:pt x="1779639" y="19665"/>
                </a:cubicBezTo>
                <a:cubicBezTo>
                  <a:pt x="1900812" y="11587"/>
                  <a:pt x="2143433" y="0"/>
                  <a:pt x="2143433" y="0"/>
                </a:cubicBezTo>
                <a:lnTo>
                  <a:pt x="3569110" y="9832"/>
                </a:lnTo>
                <a:cubicBezTo>
                  <a:pt x="3721058" y="11780"/>
                  <a:pt x="3650265" y="29772"/>
                  <a:pt x="3824749" y="49161"/>
                </a:cubicBezTo>
                <a:lnTo>
                  <a:pt x="3913239" y="58994"/>
                </a:lnTo>
                <a:cubicBezTo>
                  <a:pt x="3967936" y="66128"/>
                  <a:pt x="4034010" y="71627"/>
                  <a:pt x="4090220" y="88490"/>
                </a:cubicBezTo>
                <a:cubicBezTo>
                  <a:pt x="4110074" y="94446"/>
                  <a:pt x="4130161" y="99990"/>
                  <a:pt x="4149213" y="108155"/>
                </a:cubicBezTo>
                <a:cubicBezTo>
                  <a:pt x="4256772" y="154252"/>
                  <a:pt x="4204882" y="138715"/>
                  <a:pt x="4306529" y="206478"/>
                </a:cubicBezTo>
                <a:cubicBezTo>
                  <a:pt x="4342335" y="230348"/>
                  <a:pt x="4341975" y="227322"/>
                  <a:pt x="4375355" y="265471"/>
                </a:cubicBezTo>
                <a:cubicBezTo>
                  <a:pt x="4397845" y="291174"/>
                  <a:pt x="4417964" y="324467"/>
                  <a:pt x="4434349" y="353961"/>
                </a:cubicBezTo>
                <a:cubicBezTo>
                  <a:pt x="4441467" y="366774"/>
                  <a:pt x="4446741" y="380564"/>
                  <a:pt x="4454013" y="393290"/>
                </a:cubicBezTo>
                <a:cubicBezTo>
                  <a:pt x="4502041" y="477340"/>
                  <a:pt x="4439861" y="356591"/>
                  <a:pt x="4503175" y="462116"/>
                </a:cubicBezTo>
                <a:cubicBezTo>
                  <a:pt x="4514486" y="480969"/>
                  <a:pt x="4524506" y="500697"/>
                  <a:pt x="4532671" y="521110"/>
                </a:cubicBezTo>
                <a:cubicBezTo>
                  <a:pt x="4537690" y="533657"/>
                  <a:pt x="4537307" y="547965"/>
                  <a:pt x="4542504" y="560439"/>
                </a:cubicBezTo>
                <a:cubicBezTo>
                  <a:pt x="4553779" y="587498"/>
                  <a:pt x="4572563" y="611287"/>
                  <a:pt x="4581833" y="639097"/>
                </a:cubicBezTo>
                <a:cubicBezTo>
                  <a:pt x="4594943" y="678426"/>
                  <a:pt x="4598167" y="722590"/>
                  <a:pt x="4621162" y="757084"/>
                </a:cubicBezTo>
                <a:cubicBezTo>
                  <a:pt x="4648956" y="798777"/>
                  <a:pt x="4635541" y="776012"/>
                  <a:pt x="4660491" y="825910"/>
                </a:cubicBezTo>
                <a:cubicBezTo>
                  <a:pt x="4663768" y="842297"/>
                  <a:pt x="4665926" y="858948"/>
                  <a:pt x="4670323" y="875071"/>
                </a:cubicBezTo>
                <a:cubicBezTo>
                  <a:pt x="4675777" y="895069"/>
                  <a:pt x="4684294" y="914134"/>
                  <a:pt x="4689988" y="934065"/>
                </a:cubicBezTo>
                <a:lnTo>
                  <a:pt x="4709652" y="1002890"/>
                </a:lnTo>
                <a:cubicBezTo>
                  <a:pt x="4719063" y="1097006"/>
                  <a:pt x="4738317" y="1282987"/>
                  <a:pt x="4739149" y="1347020"/>
                </a:cubicBezTo>
                <a:cubicBezTo>
                  <a:pt x="4741363" y="1517463"/>
                  <a:pt x="4734480" y="1687918"/>
                  <a:pt x="4729317" y="1858297"/>
                </a:cubicBezTo>
                <a:cubicBezTo>
                  <a:pt x="4727924" y="1904277"/>
                  <a:pt x="4726308" y="1950457"/>
                  <a:pt x="4719484" y="1995949"/>
                </a:cubicBezTo>
                <a:cubicBezTo>
                  <a:pt x="4716409" y="2016448"/>
                  <a:pt x="4699820" y="2054942"/>
                  <a:pt x="4699820" y="2054942"/>
                </a:cubicBezTo>
                <a:cubicBezTo>
                  <a:pt x="4678488" y="2225600"/>
                  <a:pt x="4705348" y="2052496"/>
                  <a:pt x="4670323" y="2192594"/>
                </a:cubicBezTo>
                <a:cubicBezTo>
                  <a:pt x="4663768" y="2218813"/>
                  <a:pt x="4655958" y="2244751"/>
                  <a:pt x="4650658" y="2271252"/>
                </a:cubicBezTo>
                <a:cubicBezTo>
                  <a:pt x="4647381" y="2287639"/>
                  <a:pt x="4645223" y="2304290"/>
                  <a:pt x="4640826" y="2320413"/>
                </a:cubicBezTo>
                <a:cubicBezTo>
                  <a:pt x="4635372" y="2340411"/>
                  <a:pt x="4626190" y="2359298"/>
                  <a:pt x="4621162" y="2379407"/>
                </a:cubicBezTo>
                <a:cubicBezTo>
                  <a:pt x="4617884" y="2392517"/>
                  <a:pt x="4615041" y="2405743"/>
                  <a:pt x="4611329" y="2418736"/>
                </a:cubicBezTo>
                <a:cubicBezTo>
                  <a:pt x="4608482" y="2428701"/>
                  <a:pt x="4604011" y="2438178"/>
                  <a:pt x="4601497" y="2448232"/>
                </a:cubicBezTo>
                <a:cubicBezTo>
                  <a:pt x="4581229" y="2529306"/>
                  <a:pt x="4602014" y="2466092"/>
                  <a:pt x="4581833" y="2536723"/>
                </a:cubicBezTo>
                <a:cubicBezTo>
                  <a:pt x="4578986" y="2546688"/>
                  <a:pt x="4576635" y="2556950"/>
                  <a:pt x="4572000" y="2566220"/>
                </a:cubicBezTo>
                <a:cubicBezTo>
                  <a:pt x="4566715" y="2576789"/>
                  <a:pt x="4558891" y="2585884"/>
                  <a:pt x="4552336" y="2595716"/>
                </a:cubicBezTo>
                <a:cubicBezTo>
                  <a:pt x="4527623" y="2669857"/>
                  <a:pt x="4560959" y="2578469"/>
                  <a:pt x="4522839" y="2654710"/>
                </a:cubicBezTo>
                <a:cubicBezTo>
                  <a:pt x="4497312" y="2705765"/>
                  <a:pt x="4531752" y="2665463"/>
                  <a:pt x="4493342" y="2703871"/>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8750402" y="2458696"/>
            <a:ext cx="412955" cy="369332"/>
          </a:xfrm>
          <a:prstGeom prst="rect">
            <a:avLst/>
          </a:prstGeom>
          <a:noFill/>
        </p:spPr>
        <p:txBody>
          <a:bodyPr wrap="square" rtlCol="0">
            <a:spAutoFit/>
          </a:bodyPr>
          <a:lstStyle/>
          <a:p>
            <a:r>
              <a:rPr lang="en-US" altLang="zh-CN" dirty="0" smtClean="0"/>
              <a:t>0</a:t>
            </a:r>
            <a:endParaRPr lang="zh-CN" altLang="en-US" dirty="0"/>
          </a:p>
        </p:txBody>
      </p:sp>
      <p:sp>
        <p:nvSpPr>
          <p:cNvPr id="38" name="文本框 37"/>
          <p:cNvSpPr txBox="1"/>
          <p:nvPr/>
        </p:nvSpPr>
        <p:spPr>
          <a:xfrm>
            <a:off x="9645133" y="1801041"/>
            <a:ext cx="412955" cy="369332"/>
          </a:xfrm>
          <a:prstGeom prst="rect">
            <a:avLst/>
          </a:prstGeom>
          <a:noFill/>
        </p:spPr>
        <p:txBody>
          <a:bodyPr wrap="square" rtlCol="0">
            <a:spAutoFit/>
          </a:bodyPr>
          <a:lstStyle/>
          <a:p>
            <a:r>
              <a:rPr lang="en-US" altLang="zh-CN" dirty="0" smtClean="0"/>
              <a:t>0</a:t>
            </a:r>
            <a:endParaRPr lang="zh-CN" altLang="en-US" dirty="0"/>
          </a:p>
        </p:txBody>
      </p:sp>
      <p:sp>
        <p:nvSpPr>
          <p:cNvPr id="39" name="文本框 38"/>
          <p:cNvSpPr txBox="1"/>
          <p:nvPr/>
        </p:nvSpPr>
        <p:spPr>
          <a:xfrm>
            <a:off x="8040373" y="3253230"/>
            <a:ext cx="412955" cy="369332"/>
          </a:xfrm>
          <a:prstGeom prst="rect">
            <a:avLst/>
          </a:prstGeom>
          <a:noFill/>
        </p:spPr>
        <p:txBody>
          <a:bodyPr wrap="square" rtlCol="0">
            <a:spAutoFit/>
          </a:bodyPr>
          <a:lstStyle/>
          <a:p>
            <a:r>
              <a:rPr lang="en-US" altLang="zh-CN" dirty="0" smtClean="0"/>
              <a:t>0</a:t>
            </a:r>
            <a:endParaRPr lang="zh-CN" altLang="en-US" dirty="0"/>
          </a:p>
        </p:txBody>
      </p:sp>
      <p:sp>
        <p:nvSpPr>
          <p:cNvPr id="40" name="文本框 39"/>
          <p:cNvSpPr txBox="1"/>
          <p:nvPr/>
        </p:nvSpPr>
        <p:spPr>
          <a:xfrm>
            <a:off x="7949615" y="4104277"/>
            <a:ext cx="412955" cy="369332"/>
          </a:xfrm>
          <a:prstGeom prst="rect">
            <a:avLst/>
          </a:prstGeom>
          <a:noFill/>
        </p:spPr>
        <p:txBody>
          <a:bodyPr wrap="square" rtlCol="0">
            <a:spAutoFit/>
          </a:bodyPr>
          <a:lstStyle/>
          <a:p>
            <a:r>
              <a:rPr lang="en-US" altLang="zh-CN" dirty="0" smtClean="0"/>
              <a:t>0</a:t>
            </a:r>
            <a:endParaRPr lang="zh-CN" altLang="en-US" dirty="0"/>
          </a:p>
        </p:txBody>
      </p:sp>
      <p:sp>
        <p:nvSpPr>
          <p:cNvPr id="41" name="文本框 40"/>
          <p:cNvSpPr txBox="1"/>
          <p:nvPr/>
        </p:nvSpPr>
        <p:spPr>
          <a:xfrm>
            <a:off x="7610951" y="4714191"/>
            <a:ext cx="412955" cy="369332"/>
          </a:xfrm>
          <a:prstGeom prst="rect">
            <a:avLst/>
          </a:prstGeom>
          <a:noFill/>
        </p:spPr>
        <p:txBody>
          <a:bodyPr wrap="square" rtlCol="0">
            <a:spAutoFit/>
          </a:bodyPr>
          <a:lstStyle/>
          <a:p>
            <a:r>
              <a:rPr lang="en-US" altLang="zh-CN" dirty="0" smtClean="0"/>
              <a:t>0</a:t>
            </a:r>
            <a:endParaRPr lang="zh-CN"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差分约束系统</a:t>
            </a:r>
            <a:r>
              <a:rPr lang="zh-CN" altLang="en-US" dirty="0" smtClean="0"/>
              <a:t>的</a:t>
            </a:r>
            <a:r>
              <a:rPr lang="zh-CN" altLang="en-US" dirty="0"/>
              <a:t>应用</a:t>
            </a:r>
            <a:endParaRPr lang="zh-CN" altLang="en-US" dirty="0"/>
          </a:p>
        </p:txBody>
      </p:sp>
      <p:sp>
        <p:nvSpPr>
          <p:cNvPr id="3" name="内容占位符 2"/>
          <p:cNvSpPr>
            <a:spLocks noGrp="1"/>
          </p:cNvSpPr>
          <p:nvPr>
            <p:ph idx="1"/>
          </p:nvPr>
        </p:nvSpPr>
        <p:spPr>
          <a:xfrm>
            <a:off x="511277" y="963590"/>
            <a:ext cx="11100620" cy="5456875"/>
          </a:xfrm>
        </p:spPr>
        <p:txBody>
          <a:bodyPr/>
          <a:lstStyle/>
          <a:p>
            <a:pPr marL="457200" indent="-457200">
              <a:buFont typeface="+mj-lt"/>
              <a:buAutoNum type="arabicPeriod"/>
            </a:pPr>
            <a:r>
              <a:rPr lang="zh-CN" altLang="en-US" sz="2800" dirty="0" smtClean="0"/>
              <a:t>理解题意发掘出所有隐含的约束不等式关系</a:t>
            </a:r>
            <a:endParaRPr lang="en-US" altLang="zh-CN" sz="2800" dirty="0" smtClean="0"/>
          </a:p>
          <a:p>
            <a:pPr marL="457200" indent="-457200">
              <a:buFont typeface="+mj-lt"/>
              <a:buAutoNum type="arabicPeriod"/>
            </a:pPr>
            <a:r>
              <a:rPr lang="zh-CN" altLang="en-US" sz="2800" dirty="0" smtClean="0"/>
              <a:t>建</a:t>
            </a:r>
            <a:r>
              <a:rPr lang="zh-CN" altLang="en-US" sz="2800" dirty="0"/>
              <a:t>图：首先根据题目的要求进行不等式组的标准化</a:t>
            </a:r>
            <a:r>
              <a:rPr lang="zh-CN" altLang="en-US" sz="2800" dirty="0" smtClean="0"/>
              <a:t>。</a:t>
            </a:r>
            <a:endParaRPr lang="en-US" altLang="zh-CN" sz="2800" dirty="0" smtClean="0"/>
          </a:p>
          <a:p>
            <a:pPr marL="800100" lvl="1" indent="-342900">
              <a:buFont typeface="+mj-ea"/>
              <a:buAutoNum type="circleNumDbPlain"/>
            </a:pPr>
            <a:r>
              <a:rPr lang="zh-CN" altLang="en-US" sz="2000" dirty="0" smtClean="0"/>
              <a:t>如果</a:t>
            </a:r>
            <a:r>
              <a:rPr lang="zh-CN" altLang="en-US" sz="2000" dirty="0"/>
              <a:t>要求取最小值</a:t>
            </a:r>
            <a:r>
              <a:rPr lang="zh-CN" altLang="en-US" sz="2000" dirty="0" smtClean="0"/>
              <a:t>，则求最</a:t>
            </a:r>
            <a:r>
              <a:rPr lang="zh-CN" altLang="en-US" sz="2000" dirty="0"/>
              <a:t>长路将不等式全部化成</a:t>
            </a:r>
            <a:r>
              <a:rPr lang="en-US" altLang="zh-CN" sz="2000" dirty="0"/>
              <a:t>xi – </a:t>
            </a:r>
            <a:r>
              <a:rPr lang="en-US" altLang="zh-CN" sz="2000" dirty="0" err="1"/>
              <a:t>xj</a:t>
            </a:r>
            <a:r>
              <a:rPr lang="en-US" altLang="zh-CN" sz="2000" dirty="0"/>
              <a:t> &gt;= k</a:t>
            </a:r>
            <a:r>
              <a:rPr lang="zh-CN" altLang="en-US" sz="2000" dirty="0"/>
              <a:t>的形式</a:t>
            </a:r>
            <a:endParaRPr lang="en-US" altLang="zh-CN" sz="2000" dirty="0" smtClean="0"/>
          </a:p>
          <a:p>
            <a:pPr marL="857250" lvl="2" indent="0">
              <a:buNone/>
            </a:pPr>
            <a:r>
              <a:rPr lang="zh-CN" altLang="en-US" sz="2000" dirty="0" smtClean="0"/>
              <a:t>建立 </a:t>
            </a:r>
            <a:r>
              <a:rPr lang="en-US" altLang="zh-CN" sz="2000" dirty="0" smtClean="0"/>
              <a:t>j </a:t>
            </a:r>
            <a:r>
              <a:rPr lang="en-US" altLang="zh-CN" sz="2000" dirty="0" smtClean="0">
                <a:sym typeface="Wingdings" panose="05000000000000000000" pitchFamily="2" charset="2"/>
              </a:rPr>
              <a:t> </a:t>
            </a:r>
            <a:r>
              <a:rPr lang="en-US" altLang="zh-CN" sz="2000" dirty="0" err="1" smtClean="0"/>
              <a:t>i</a:t>
            </a:r>
            <a:r>
              <a:rPr lang="en-US" altLang="zh-CN" sz="2000" dirty="0" smtClean="0"/>
              <a:t> </a:t>
            </a:r>
            <a:r>
              <a:rPr lang="zh-CN" altLang="en-US" sz="2000" dirty="0" smtClean="0"/>
              <a:t>权</a:t>
            </a:r>
            <a:r>
              <a:rPr lang="zh-CN" altLang="en-US" sz="2000" dirty="0"/>
              <a:t>值为</a:t>
            </a:r>
            <a:r>
              <a:rPr lang="en-US" altLang="zh-CN" sz="2000" dirty="0"/>
              <a:t>k</a:t>
            </a:r>
            <a:r>
              <a:rPr lang="zh-CN" altLang="en-US" sz="2000" dirty="0"/>
              <a:t>的</a:t>
            </a:r>
            <a:r>
              <a:rPr lang="zh-CN" altLang="en-US" sz="2000" dirty="0" smtClean="0"/>
              <a:t>边</a:t>
            </a:r>
            <a:endParaRPr lang="en-US" altLang="zh-CN" sz="2000" dirty="0" smtClean="0"/>
          </a:p>
          <a:p>
            <a:pPr marL="857250" lvl="2" indent="0">
              <a:buNone/>
            </a:pPr>
            <a:r>
              <a:rPr lang="zh-CN" altLang="en-US" sz="2000" dirty="0" smtClean="0"/>
              <a:t>如果</a:t>
            </a:r>
            <a:r>
              <a:rPr lang="zh-CN" altLang="en-US" sz="2000" dirty="0"/>
              <a:t>不等式组中有</a:t>
            </a:r>
            <a:r>
              <a:rPr lang="en-US" altLang="zh-CN" sz="2000" dirty="0"/>
              <a:t>xi – </a:t>
            </a:r>
            <a:r>
              <a:rPr lang="en-US" altLang="zh-CN" sz="2000" dirty="0" err="1"/>
              <a:t>xj</a:t>
            </a:r>
            <a:r>
              <a:rPr lang="en-US" altLang="zh-CN" sz="2000" dirty="0"/>
              <a:t> &gt; k</a:t>
            </a:r>
            <a:r>
              <a:rPr lang="zh-CN" altLang="en-US" sz="2000" dirty="0" smtClean="0"/>
              <a:t>，化为</a:t>
            </a:r>
            <a:r>
              <a:rPr lang="en-US" altLang="zh-CN" sz="2000" dirty="0"/>
              <a:t>xi – </a:t>
            </a:r>
            <a:r>
              <a:rPr lang="en-US" altLang="zh-CN" sz="2000" dirty="0" err="1"/>
              <a:t>xj</a:t>
            </a:r>
            <a:r>
              <a:rPr lang="en-US" altLang="zh-CN" sz="2000" dirty="0"/>
              <a:t> &gt;= k+1</a:t>
            </a:r>
            <a:r>
              <a:rPr lang="zh-CN" altLang="en-US" sz="2000" dirty="0"/>
              <a:t>即可</a:t>
            </a:r>
            <a:r>
              <a:rPr lang="zh-CN" altLang="en-US" sz="2000" dirty="0" smtClean="0"/>
              <a:t>，</a:t>
            </a:r>
            <a:endParaRPr lang="en-US" altLang="zh-CN" sz="2000" dirty="0" smtClean="0"/>
          </a:p>
          <a:p>
            <a:pPr marL="857250" lvl="2" indent="0">
              <a:buNone/>
            </a:pPr>
            <a:r>
              <a:rPr lang="zh-CN" altLang="en-US" sz="2000" dirty="0" smtClean="0"/>
              <a:t>如果</a:t>
            </a:r>
            <a:r>
              <a:rPr lang="en-US" altLang="zh-CN" sz="2000" dirty="0"/>
              <a:t>xi – </a:t>
            </a:r>
            <a:r>
              <a:rPr lang="en-US" altLang="zh-CN" sz="2000" dirty="0" err="1"/>
              <a:t>xj</a:t>
            </a:r>
            <a:r>
              <a:rPr lang="en-US" altLang="zh-CN" sz="2000" dirty="0"/>
              <a:t> = </a:t>
            </a:r>
            <a:r>
              <a:rPr lang="en-US" altLang="zh-CN" sz="2000" dirty="0" smtClean="0"/>
              <a:t>k</a:t>
            </a:r>
            <a:r>
              <a:rPr lang="zh-CN" altLang="en-US" sz="2000" dirty="0" smtClean="0"/>
              <a:t>，转化为如下</a:t>
            </a:r>
            <a:r>
              <a:rPr lang="zh-CN" altLang="en-US" sz="2000" dirty="0"/>
              <a:t>两个：</a:t>
            </a:r>
            <a:r>
              <a:rPr lang="en-US" altLang="zh-CN" sz="2000" dirty="0"/>
              <a:t>xi – </a:t>
            </a:r>
            <a:r>
              <a:rPr lang="en-US" altLang="zh-CN" sz="2000" dirty="0" err="1"/>
              <a:t>xj</a:t>
            </a:r>
            <a:r>
              <a:rPr lang="en-US" altLang="zh-CN" sz="2000" dirty="0"/>
              <a:t> &gt;= k, </a:t>
            </a:r>
            <a:r>
              <a:rPr lang="en-US" altLang="zh-CN" sz="2000" dirty="0" err="1" smtClean="0"/>
              <a:t>xj</a:t>
            </a:r>
            <a:r>
              <a:rPr lang="en-US" altLang="zh-CN" sz="2000" dirty="0" smtClean="0"/>
              <a:t> </a:t>
            </a:r>
            <a:r>
              <a:rPr lang="en-US" altLang="zh-CN" sz="2000" dirty="0"/>
              <a:t>– xi &gt;= -k</a:t>
            </a:r>
            <a:r>
              <a:rPr lang="zh-CN" altLang="en-US" sz="2000" dirty="0"/>
              <a:t>，建立两条边即可</a:t>
            </a:r>
            <a:r>
              <a:rPr lang="zh-CN" altLang="en-US" sz="2000" dirty="0" smtClean="0"/>
              <a:t>。</a:t>
            </a:r>
            <a:endParaRPr lang="en-US" altLang="zh-CN" sz="2000" dirty="0" smtClean="0"/>
          </a:p>
          <a:p>
            <a:pPr marL="800100" lvl="1" indent="-342900">
              <a:buFont typeface="+mj-ea"/>
              <a:buAutoNum type="circleNumDbPlain"/>
            </a:pPr>
            <a:r>
              <a:rPr lang="zh-CN" altLang="en-US" sz="2000" dirty="0" smtClean="0"/>
              <a:t>如果</a:t>
            </a:r>
            <a:r>
              <a:rPr lang="zh-CN" altLang="en-US" sz="2000" dirty="0"/>
              <a:t>求取的是最大值</a:t>
            </a:r>
            <a:r>
              <a:rPr lang="zh-CN" altLang="en-US" sz="2000" dirty="0" smtClean="0"/>
              <a:t>，</a:t>
            </a:r>
            <a:r>
              <a:rPr lang="zh-CN" altLang="en-US" sz="2000" dirty="0"/>
              <a:t>则</a:t>
            </a:r>
            <a:r>
              <a:rPr lang="zh-CN" altLang="en-US" sz="2000" dirty="0" smtClean="0"/>
              <a:t>求最</a:t>
            </a:r>
            <a:r>
              <a:rPr lang="zh-CN" altLang="en-US" sz="2000" dirty="0"/>
              <a:t>短路，将不等式全部化成</a:t>
            </a:r>
            <a:r>
              <a:rPr lang="en-US" altLang="zh-CN" sz="2000" dirty="0"/>
              <a:t>xi – </a:t>
            </a:r>
            <a:r>
              <a:rPr lang="en-US" altLang="zh-CN" sz="2000" dirty="0" err="1"/>
              <a:t>xj</a:t>
            </a:r>
            <a:r>
              <a:rPr lang="en-US" altLang="zh-CN" sz="2000" dirty="0"/>
              <a:t> &lt;= k</a:t>
            </a:r>
            <a:r>
              <a:rPr lang="zh-CN" altLang="en-US" sz="2000" dirty="0"/>
              <a:t>的</a:t>
            </a:r>
            <a:r>
              <a:rPr lang="zh-CN" altLang="en-US" sz="2000" dirty="0" smtClean="0"/>
              <a:t>形式</a:t>
            </a:r>
            <a:endParaRPr lang="en-US" altLang="zh-CN" sz="2000" dirty="0" smtClean="0"/>
          </a:p>
          <a:p>
            <a:pPr marL="857250" lvl="2" indent="0">
              <a:buNone/>
            </a:pPr>
            <a:r>
              <a:rPr lang="zh-CN" altLang="en-US" sz="2000" dirty="0" smtClean="0"/>
              <a:t>建立 </a:t>
            </a:r>
            <a:r>
              <a:rPr lang="en-US" altLang="zh-CN" sz="2000" dirty="0" smtClean="0"/>
              <a:t>j </a:t>
            </a:r>
            <a:r>
              <a:rPr lang="en-US" altLang="zh-CN" sz="2000" dirty="0" smtClean="0">
                <a:sym typeface="Wingdings" panose="05000000000000000000" pitchFamily="2" charset="2"/>
              </a:rPr>
              <a:t> </a:t>
            </a:r>
            <a:r>
              <a:rPr lang="en-US" altLang="zh-CN" sz="2000" dirty="0" err="1" smtClean="0"/>
              <a:t>i</a:t>
            </a:r>
            <a:r>
              <a:rPr lang="en-US" altLang="zh-CN" sz="2000" dirty="0" smtClean="0"/>
              <a:t> </a:t>
            </a:r>
            <a:r>
              <a:rPr lang="zh-CN" altLang="en-US" sz="2000" dirty="0" smtClean="0"/>
              <a:t>权</a:t>
            </a:r>
            <a:r>
              <a:rPr lang="zh-CN" altLang="en-US" sz="2000" dirty="0"/>
              <a:t>值为</a:t>
            </a:r>
            <a:r>
              <a:rPr lang="en-US" altLang="zh-CN" sz="2000" dirty="0"/>
              <a:t>k</a:t>
            </a:r>
            <a:r>
              <a:rPr lang="zh-CN" altLang="en-US" sz="2000" dirty="0"/>
              <a:t>的</a:t>
            </a:r>
            <a:r>
              <a:rPr lang="zh-CN" altLang="en-US" sz="2000" dirty="0" smtClean="0"/>
              <a:t>边</a:t>
            </a:r>
            <a:endParaRPr lang="en-US" altLang="zh-CN" sz="2000" dirty="0" smtClean="0"/>
          </a:p>
          <a:p>
            <a:pPr marL="857250" lvl="2" indent="0">
              <a:buNone/>
            </a:pPr>
            <a:r>
              <a:rPr lang="zh-CN" altLang="en-US" sz="2000" dirty="0" smtClean="0"/>
              <a:t>如果</a:t>
            </a:r>
            <a:r>
              <a:rPr lang="zh-CN" altLang="en-US" sz="2000" dirty="0"/>
              <a:t>像上面的两种情况，那么同样地标准化就行了</a:t>
            </a:r>
            <a:r>
              <a:rPr lang="zh-CN" altLang="en-US" sz="2000" dirty="0" smtClean="0"/>
              <a:t>。</a:t>
            </a:r>
            <a:endParaRPr lang="en-US" altLang="zh-CN" sz="2000" dirty="0" smtClean="0"/>
          </a:p>
          <a:p>
            <a:pPr marL="800100" lvl="1" indent="-342900">
              <a:buFont typeface="+mj-ea"/>
              <a:buAutoNum type="circleNumDbPlain"/>
            </a:pPr>
            <a:r>
              <a:rPr lang="zh-CN" altLang="en-US" sz="2000" dirty="0" smtClean="0"/>
              <a:t>如果</a:t>
            </a:r>
            <a:r>
              <a:rPr lang="zh-CN" altLang="en-US" sz="2000" dirty="0"/>
              <a:t>要判断差分约束系统是否存在解，一般都是判断环</a:t>
            </a:r>
            <a:r>
              <a:rPr lang="zh-CN" altLang="en-US" sz="2000" dirty="0" smtClean="0"/>
              <a:t>，</a:t>
            </a:r>
            <a:endParaRPr lang="en-US" altLang="zh-CN" sz="2000" dirty="0" smtClean="0"/>
          </a:p>
          <a:p>
            <a:pPr marL="800100" lvl="1" indent="-342900">
              <a:buFont typeface="+mj-ea"/>
              <a:buAutoNum type="circleNumDbPlain"/>
            </a:pPr>
            <a:r>
              <a:rPr lang="zh-CN" altLang="en-US" sz="2000" dirty="0" smtClean="0">
                <a:solidFill>
                  <a:srgbClr val="FF0000"/>
                </a:solidFill>
              </a:rPr>
              <a:t>注意</a:t>
            </a:r>
            <a:r>
              <a:rPr lang="zh-CN" altLang="en-US" sz="2000" dirty="0" smtClean="0"/>
              <a:t>：</a:t>
            </a:r>
            <a:r>
              <a:rPr lang="zh-CN" altLang="en-US" sz="2000" dirty="0"/>
              <a:t>建立的图可能不联通</a:t>
            </a:r>
            <a:r>
              <a:rPr lang="zh-CN" altLang="en-US" sz="2000" dirty="0" smtClean="0"/>
              <a:t>，需要</a:t>
            </a:r>
            <a:r>
              <a:rPr lang="zh-CN" altLang="en-US" sz="2000" dirty="0"/>
              <a:t>加入一个超级源点，比如说求取最长路时图不联通的话，我们只需要加入一个点</a:t>
            </a:r>
            <a:r>
              <a:rPr lang="en-US" altLang="zh-CN" sz="2000" dirty="0"/>
              <a:t>S</a:t>
            </a:r>
            <a:r>
              <a:rPr lang="zh-CN" altLang="en-US" sz="2000" dirty="0"/>
              <a:t>，对其他的每个点建立一条权值为</a:t>
            </a:r>
            <a:r>
              <a:rPr lang="en-US" altLang="zh-CN" sz="2000" dirty="0"/>
              <a:t>0</a:t>
            </a:r>
            <a:r>
              <a:rPr lang="zh-CN" altLang="en-US" sz="2000" dirty="0"/>
              <a:t>的边图就联通</a:t>
            </a:r>
            <a:r>
              <a:rPr lang="zh-CN" altLang="en-US" sz="2000" dirty="0" smtClean="0"/>
              <a:t>了</a:t>
            </a:r>
            <a:endParaRPr lang="en-US" altLang="zh-CN" sz="2000" dirty="0" smtClean="0"/>
          </a:p>
          <a:p>
            <a:pPr marL="457200" indent="-457200">
              <a:buFont typeface="+mj-lt"/>
              <a:buAutoNum type="arabicPeriod"/>
            </a:pPr>
            <a:r>
              <a:rPr lang="zh-CN" altLang="en-US" sz="2800" dirty="0" smtClean="0"/>
              <a:t>建</a:t>
            </a:r>
            <a:r>
              <a:rPr lang="zh-CN" altLang="en-US" sz="2800" dirty="0"/>
              <a:t>好图之后直接</a:t>
            </a:r>
            <a:r>
              <a:rPr lang="en-US" altLang="zh-CN" sz="2800" dirty="0" err="1" smtClean="0"/>
              <a:t>spfa</a:t>
            </a:r>
            <a:r>
              <a:rPr lang="zh-CN" altLang="en-US" sz="2800" dirty="0" smtClean="0"/>
              <a:t>求解，如果没负边且无环可用</a:t>
            </a:r>
            <a:r>
              <a:rPr lang="en-US" altLang="zh-CN" sz="2800" dirty="0" err="1"/>
              <a:t>dijstra</a:t>
            </a:r>
            <a:r>
              <a:rPr lang="zh-CN" altLang="en-US" sz="2800" dirty="0"/>
              <a:t>算法</a:t>
            </a:r>
            <a:r>
              <a:rPr lang="zh-CN" altLang="en-US" sz="2800" dirty="0" smtClean="0"/>
              <a:t>，</a:t>
            </a:r>
            <a:endParaRPr lang="en-US" altLang="zh-CN" sz="2800" dirty="0" smtClean="0"/>
          </a:p>
          <a:p>
            <a:r>
              <a:rPr lang="zh-CN" altLang="en-US" sz="2800" dirty="0" smtClean="0"/>
              <a:t>注意</a:t>
            </a:r>
            <a:r>
              <a:rPr lang="zh-CN" altLang="en-US" sz="2800" dirty="0"/>
              <a:t>初始化的问题</a:t>
            </a:r>
            <a:r>
              <a:rPr lang="zh-CN" altLang="en-US" sz="2800" dirty="0" smtClean="0"/>
              <a:t>。</a:t>
            </a:r>
            <a:endParaRPr lang="zh-CN" alt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3066. [POJ 1201]</a:t>
            </a:r>
            <a:r>
              <a:rPr lang="zh-CN" altLang="en-US" dirty="0"/>
              <a:t>区间</a:t>
            </a:r>
            <a:endParaRPr lang="zh-CN" altLang="en-US" dirty="0"/>
          </a:p>
        </p:txBody>
      </p:sp>
      <p:sp>
        <p:nvSpPr>
          <p:cNvPr id="5" name="文本占位符 4"/>
          <p:cNvSpPr>
            <a:spLocks noGrp="1"/>
          </p:cNvSpPr>
          <p:nvPr>
            <p:ph type="body" idx="1"/>
          </p:nvPr>
        </p:nvSpPr>
        <p:spPr/>
        <p:txBody>
          <a:bodyPr/>
          <a:lstStyle/>
          <a:p>
            <a:r>
              <a:rPr lang="zh-CN" altLang="en-US" dirty="0"/>
              <a:t>差分约束</a:t>
            </a:r>
            <a:r>
              <a:rPr lang="zh-CN" altLang="en-US" dirty="0" smtClean="0"/>
              <a:t>系统及其</a:t>
            </a:r>
            <a:r>
              <a:rPr lang="zh-CN" altLang="en-US" dirty="0"/>
              <a:t>应用</a:t>
            </a:r>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zh-CN" dirty="0"/>
              <a:t>【</a:t>
            </a:r>
            <a:r>
              <a:rPr lang="zh-CN" altLang="en-US" dirty="0"/>
              <a:t>题目描述</a:t>
            </a:r>
            <a:r>
              <a:rPr lang="en-US" altLang="zh-CN" dirty="0"/>
              <a:t>】</a:t>
            </a:r>
            <a:endParaRPr lang="en-US" altLang="zh-CN" dirty="0"/>
          </a:p>
        </p:txBody>
      </p:sp>
      <p:sp>
        <p:nvSpPr>
          <p:cNvPr id="21507" name="Rectangle 3"/>
          <p:cNvSpPr>
            <a:spLocks noGrp="1" noChangeArrowheads="1"/>
          </p:cNvSpPr>
          <p:nvPr>
            <p:ph idx="1"/>
          </p:nvPr>
        </p:nvSpPr>
        <p:spPr/>
        <p:txBody>
          <a:bodyPr/>
          <a:lstStyle/>
          <a:p>
            <a:pPr>
              <a:lnSpc>
                <a:spcPct val="115000"/>
              </a:lnSpc>
            </a:pPr>
            <a:r>
              <a:rPr lang="zh-CN" altLang="en-US" sz="3200" dirty="0">
                <a:ea typeface="宋体" panose="02010600030101010101" pitchFamily="2" charset="-122"/>
              </a:rPr>
              <a:t>在一条长为</a:t>
            </a:r>
            <a:r>
              <a:rPr lang="en-US" altLang="zh-CN" sz="3200" dirty="0">
                <a:ea typeface="宋体" panose="02010600030101010101" pitchFamily="2" charset="-122"/>
              </a:rPr>
              <a:t>n</a:t>
            </a:r>
            <a:r>
              <a:rPr lang="zh-CN" altLang="en-US" sz="3200" dirty="0">
                <a:ea typeface="宋体" panose="02010600030101010101" pitchFamily="2" charset="-122"/>
              </a:rPr>
              <a:t>的线段上，给定</a:t>
            </a:r>
            <a:r>
              <a:rPr lang="en-US" altLang="zh-CN" sz="3200" dirty="0">
                <a:ea typeface="宋体" panose="02010600030101010101" pitchFamily="2" charset="-122"/>
              </a:rPr>
              <a:t>m</a:t>
            </a:r>
            <a:r>
              <a:rPr lang="zh-CN" altLang="en-US" sz="3200" dirty="0">
                <a:ea typeface="宋体" panose="02010600030101010101" pitchFamily="2" charset="-122"/>
              </a:rPr>
              <a:t>个闭区间</a:t>
            </a:r>
            <a:r>
              <a:rPr lang="en-US" altLang="zh-CN" sz="3200" dirty="0">
                <a:ea typeface="宋体" panose="02010600030101010101" pitchFamily="2" charset="-122"/>
              </a:rPr>
              <a:t>[</a:t>
            </a:r>
            <a:r>
              <a:rPr lang="en-US" altLang="zh-CN" sz="3200" dirty="0" err="1">
                <a:ea typeface="宋体" panose="02010600030101010101" pitchFamily="2" charset="-122"/>
              </a:rPr>
              <a:t>ai,bi</a:t>
            </a:r>
            <a:r>
              <a:rPr lang="en-US" altLang="zh-CN" sz="3200" dirty="0">
                <a:ea typeface="宋体" panose="02010600030101010101" pitchFamily="2" charset="-122"/>
              </a:rPr>
              <a:t>]</a:t>
            </a:r>
            <a:r>
              <a:rPr lang="zh-CN" altLang="en-US" sz="3200" dirty="0">
                <a:ea typeface="宋体" panose="02010600030101010101" pitchFamily="2" charset="-122"/>
              </a:rPr>
              <a:t>和</a:t>
            </a:r>
            <a:r>
              <a:rPr lang="en-US" altLang="zh-CN" sz="3200" dirty="0">
                <a:ea typeface="宋体" panose="02010600030101010101" pitchFamily="2" charset="-122"/>
              </a:rPr>
              <a:t>m</a:t>
            </a:r>
            <a:r>
              <a:rPr lang="zh-CN" altLang="en-US" sz="3200" dirty="0">
                <a:ea typeface="宋体" panose="02010600030101010101" pitchFamily="2" charset="-122"/>
              </a:rPr>
              <a:t>个整数</a:t>
            </a:r>
            <a:r>
              <a:rPr lang="en-US" altLang="zh-CN" sz="3200" dirty="0">
                <a:ea typeface="宋体" panose="02010600030101010101" pitchFamily="2" charset="-122"/>
              </a:rPr>
              <a:t>ci</a:t>
            </a:r>
            <a:r>
              <a:rPr lang="zh-CN" altLang="en-US" sz="3200" dirty="0">
                <a:ea typeface="宋体" panose="02010600030101010101" pitchFamily="2" charset="-122"/>
              </a:rPr>
              <a:t>。你需要构造一个整数集合</a:t>
            </a:r>
            <a:r>
              <a:rPr lang="en-US" altLang="zh-CN" sz="3200" dirty="0">
                <a:ea typeface="宋体" panose="02010600030101010101" pitchFamily="2" charset="-122"/>
              </a:rPr>
              <a:t>Z</a:t>
            </a:r>
            <a:r>
              <a:rPr lang="zh-CN" altLang="en-US" sz="3200" dirty="0">
                <a:ea typeface="宋体" panose="02010600030101010101" pitchFamily="2" charset="-122"/>
              </a:rPr>
              <a:t>，使得∀</a:t>
            </a:r>
            <a:r>
              <a:rPr lang="en-US" altLang="zh-CN" sz="3200" dirty="0" err="1">
                <a:ea typeface="宋体" panose="02010600030101010101" pitchFamily="2" charset="-122"/>
              </a:rPr>
              <a:t>i</a:t>
            </a:r>
            <a:r>
              <a:rPr lang="en-US" altLang="zh-CN" sz="3200" dirty="0">
                <a:ea typeface="宋体" panose="02010600030101010101" pitchFamily="2" charset="-122"/>
              </a:rPr>
              <a:t>∈[1,n]</a:t>
            </a:r>
            <a:r>
              <a:rPr lang="zh-CN" altLang="en-US" sz="3200" dirty="0">
                <a:ea typeface="宋体" panose="02010600030101010101" pitchFamily="2" charset="-122"/>
              </a:rPr>
              <a:t>，</a:t>
            </a:r>
            <a:r>
              <a:rPr lang="en-US" altLang="zh-CN" sz="3200" dirty="0">
                <a:ea typeface="宋体" panose="02010600030101010101" pitchFamily="2" charset="-122"/>
              </a:rPr>
              <a:t>Z</a:t>
            </a:r>
            <a:r>
              <a:rPr lang="zh-CN" altLang="en-US" sz="3200" dirty="0">
                <a:ea typeface="宋体" panose="02010600030101010101" pitchFamily="2" charset="-122"/>
              </a:rPr>
              <a:t>中满足</a:t>
            </a:r>
            <a:r>
              <a:rPr lang="en-US" altLang="zh-CN" sz="3200" dirty="0" err="1">
                <a:ea typeface="宋体" panose="02010600030101010101" pitchFamily="2" charset="-122"/>
              </a:rPr>
              <a:t>ai</a:t>
            </a:r>
            <a:r>
              <a:rPr lang="en-US" altLang="zh-CN" sz="3200" dirty="0" err="1" smtClean="0">
                <a:ea typeface="宋体" panose="02010600030101010101" pitchFamily="2" charset="-122"/>
              </a:rPr>
              <a:t>≤x≤</a:t>
            </a:r>
            <a:r>
              <a:rPr lang="en-US" altLang="zh-CN" sz="3200" dirty="0" err="1">
                <a:ea typeface="宋体" panose="02010600030101010101" pitchFamily="2" charset="-122"/>
              </a:rPr>
              <a:t>bi</a:t>
            </a:r>
            <a:r>
              <a:rPr lang="zh-CN" altLang="en-US" sz="3200" dirty="0">
                <a:ea typeface="宋体" panose="02010600030101010101" pitchFamily="2" charset="-122"/>
              </a:rPr>
              <a:t>的整数</a:t>
            </a:r>
            <a:r>
              <a:rPr lang="en-US" altLang="zh-CN" sz="3200" dirty="0">
                <a:ea typeface="宋体" panose="02010600030101010101" pitchFamily="2" charset="-122"/>
              </a:rPr>
              <a:t>x</a:t>
            </a:r>
            <a:r>
              <a:rPr lang="zh-CN" altLang="en-US" sz="3200" dirty="0">
                <a:ea typeface="宋体" panose="02010600030101010101" pitchFamily="2" charset="-122"/>
              </a:rPr>
              <a:t>不少于</a:t>
            </a:r>
            <a:r>
              <a:rPr lang="en-US" altLang="zh-CN" sz="3200" dirty="0">
                <a:ea typeface="宋体" panose="02010600030101010101" pitchFamily="2" charset="-122"/>
              </a:rPr>
              <a:t>ci</a:t>
            </a:r>
            <a:r>
              <a:rPr lang="zh-CN" altLang="en-US" sz="3200" dirty="0">
                <a:ea typeface="宋体" panose="02010600030101010101" pitchFamily="2" charset="-122"/>
              </a:rPr>
              <a:t>个</a:t>
            </a:r>
            <a:r>
              <a:rPr lang="zh-CN" altLang="en-US" sz="3200" dirty="0" smtClean="0">
                <a:ea typeface="宋体" panose="02010600030101010101" pitchFamily="2" charset="-122"/>
              </a:rPr>
              <a:t>。</a:t>
            </a:r>
            <a:endParaRPr lang="en-US" altLang="zh-CN" sz="3200" dirty="0" smtClean="0">
              <a:ea typeface="宋体" panose="02010600030101010101" pitchFamily="2" charset="-122"/>
            </a:endParaRPr>
          </a:p>
          <a:p>
            <a:pPr>
              <a:lnSpc>
                <a:spcPct val="115000"/>
              </a:lnSpc>
            </a:pPr>
            <a:r>
              <a:rPr lang="zh-CN" altLang="en-US" sz="3200" dirty="0" smtClean="0">
                <a:ea typeface="宋体" panose="02010600030101010101" pitchFamily="2" charset="-122"/>
              </a:rPr>
              <a:t>求</a:t>
            </a:r>
            <a:r>
              <a:rPr lang="zh-CN" altLang="en-US" sz="3200" dirty="0">
                <a:ea typeface="宋体" panose="02010600030101010101" pitchFamily="2" charset="-122"/>
              </a:rPr>
              <a:t>这样的整数集合</a:t>
            </a:r>
            <a:r>
              <a:rPr lang="en-US" altLang="zh-CN" sz="3200" dirty="0">
                <a:ea typeface="宋体" panose="02010600030101010101" pitchFamily="2" charset="-122"/>
              </a:rPr>
              <a:t>Z</a:t>
            </a:r>
            <a:r>
              <a:rPr lang="zh-CN" altLang="en-US" sz="3200" dirty="0">
                <a:ea typeface="宋体" panose="02010600030101010101" pitchFamily="2" charset="-122"/>
              </a:rPr>
              <a:t>最少包含多少个数。</a:t>
            </a:r>
            <a:endParaRPr lang="zh-CN" altLang="en-US" sz="2800"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zh-CN" dirty="0" smtClean="0">
                <a:ea typeface="宋体" panose="02010600030101010101" pitchFamily="2" charset="-122"/>
              </a:rPr>
              <a:t>【</a:t>
            </a:r>
            <a:r>
              <a:rPr lang="zh-CN" altLang="en-US" dirty="0" smtClean="0">
                <a:ea typeface="宋体" panose="02010600030101010101" pitchFamily="2" charset="-122"/>
              </a:rPr>
              <a:t>输入</a:t>
            </a:r>
            <a:r>
              <a:rPr lang="zh-CN" altLang="en-US" dirty="0">
                <a:ea typeface="宋体" panose="02010600030101010101" pitchFamily="2" charset="-122"/>
              </a:rPr>
              <a:t>输出</a:t>
            </a:r>
            <a:r>
              <a:rPr lang="zh-CN" altLang="en-US" dirty="0" smtClean="0">
                <a:ea typeface="宋体" panose="02010600030101010101" pitchFamily="2" charset="-122"/>
              </a:rPr>
              <a:t>样例</a:t>
            </a:r>
            <a:r>
              <a:rPr lang="en-US" altLang="zh-CN" dirty="0" smtClean="0">
                <a:ea typeface="宋体" panose="02010600030101010101" pitchFamily="2" charset="-122"/>
              </a:rPr>
              <a:t>】</a:t>
            </a:r>
            <a:endParaRPr lang="zh-CN" altLang="zh-CN" dirty="0">
              <a:ea typeface="宋体" panose="02010600030101010101" pitchFamily="2" charset="-122"/>
            </a:endParaRPr>
          </a:p>
        </p:txBody>
      </p:sp>
      <p:sp>
        <p:nvSpPr>
          <p:cNvPr id="22531" name="Rectangle 3"/>
          <p:cNvSpPr>
            <a:spLocks noGrp="1" noChangeArrowheads="1"/>
          </p:cNvSpPr>
          <p:nvPr>
            <p:ph idx="1"/>
          </p:nvPr>
        </p:nvSpPr>
        <p:spPr/>
        <p:txBody>
          <a:bodyPr/>
          <a:lstStyle/>
          <a:p>
            <a:pPr marL="0" indent="0">
              <a:buNone/>
            </a:pPr>
            <a:r>
              <a:rPr lang="en-US" altLang="zh-CN" sz="2800" dirty="0" smtClean="0">
                <a:ea typeface="宋体" panose="02010600030101010101" pitchFamily="2" charset="-122"/>
              </a:rPr>
              <a:t>【</a:t>
            </a:r>
            <a:r>
              <a:rPr lang="zh-CN" altLang="en-US" sz="2800" dirty="0" smtClean="0">
                <a:ea typeface="宋体" panose="02010600030101010101" pitchFamily="2" charset="-122"/>
              </a:rPr>
              <a:t>样例输入</a:t>
            </a:r>
            <a:r>
              <a:rPr lang="en-US" altLang="zh-CN" sz="2800" dirty="0" smtClean="0">
                <a:ea typeface="宋体" panose="02010600030101010101" pitchFamily="2" charset="-122"/>
              </a:rPr>
              <a:t>】</a:t>
            </a:r>
            <a:endParaRPr lang="zh-CN" altLang="en-US" sz="2800" dirty="0">
              <a:ea typeface="宋体" panose="02010600030101010101" pitchFamily="2" charset="-122"/>
            </a:endParaRPr>
          </a:p>
          <a:p>
            <a:pPr marL="0" indent="0">
              <a:buNone/>
            </a:pPr>
            <a:r>
              <a:rPr lang="en-US" altLang="zh-CN" sz="2800" dirty="0" smtClean="0">
                <a:ea typeface="宋体" panose="02010600030101010101" pitchFamily="2" charset="-122"/>
              </a:rPr>
              <a:t>11 </a:t>
            </a:r>
            <a:r>
              <a:rPr lang="zh-CN" altLang="zh-CN" sz="2800" dirty="0" smtClean="0">
                <a:ea typeface="宋体" panose="02010600030101010101" pitchFamily="2" charset="-122"/>
              </a:rPr>
              <a:t>5</a:t>
            </a:r>
            <a:endParaRPr lang="zh-CN" altLang="zh-CN" sz="2800" dirty="0">
              <a:ea typeface="宋体" panose="02010600030101010101" pitchFamily="2" charset="-122"/>
            </a:endParaRPr>
          </a:p>
          <a:p>
            <a:pPr marL="0" indent="0">
              <a:buNone/>
            </a:pPr>
            <a:r>
              <a:rPr lang="zh-CN" altLang="zh-CN" sz="2800" dirty="0">
                <a:ea typeface="宋体" panose="02010600030101010101" pitchFamily="2" charset="-122"/>
              </a:rPr>
              <a:t>3  7  3</a:t>
            </a:r>
            <a:endParaRPr lang="zh-CN" altLang="zh-CN" sz="2800" dirty="0">
              <a:ea typeface="宋体" panose="02010600030101010101" pitchFamily="2" charset="-122"/>
            </a:endParaRPr>
          </a:p>
          <a:p>
            <a:pPr marL="0" indent="0">
              <a:buNone/>
            </a:pPr>
            <a:r>
              <a:rPr lang="zh-CN" altLang="zh-CN" sz="2800" dirty="0">
                <a:ea typeface="宋体" panose="02010600030101010101" pitchFamily="2" charset="-122"/>
              </a:rPr>
              <a:t>8  10  3</a:t>
            </a:r>
            <a:endParaRPr lang="zh-CN" altLang="zh-CN" sz="2800" dirty="0">
              <a:ea typeface="宋体" panose="02010600030101010101" pitchFamily="2" charset="-122"/>
            </a:endParaRPr>
          </a:p>
          <a:p>
            <a:pPr marL="0" indent="0">
              <a:buNone/>
            </a:pPr>
            <a:r>
              <a:rPr lang="zh-CN" altLang="zh-CN" sz="2800" dirty="0">
                <a:ea typeface="宋体" panose="02010600030101010101" pitchFamily="2" charset="-122"/>
              </a:rPr>
              <a:t>6  8  1</a:t>
            </a:r>
            <a:endParaRPr lang="zh-CN" altLang="zh-CN" sz="2800" dirty="0">
              <a:ea typeface="宋体" panose="02010600030101010101" pitchFamily="2" charset="-122"/>
            </a:endParaRPr>
          </a:p>
          <a:p>
            <a:pPr marL="0" indent="0">
              <a:buNone/>
            </a:pPr>
            <a:r>
              <a:rPr lang="zh-CN" altLang="zh-CN" sz="2800" dirty="0">
                <a:ea typeface="宋体" panose="02010600030101010101" pitchFamily="2" charset="-122"/>
              </a:rPr>
              <a:t>1  3  1</a:t>
            </a:r>
            <a:endParaRPr lang="zh-CN" altLang="zh-CN" sz="2800" dirty="0">
              <a:ea typeface="宋体" panose="02010600030101010101" pitchFamily="2" charset="-122"/>
            </a:endParaRPr>
          </a:p>
          <a:p>
            <a:pPr marL="0" indent="0">
              <a:buNone/>
            </a:pPr>
            <a:r>
              <a:rPr lang="zh-CN" altLang="zh-CN" sz="2800" dirty="0">
                <a:ea typeface="宋体" panose="02010600030101010101" pitchFamily="2" charset="-122"/>
              </a:rPr>
              <a:t>10  11  1</a:t>
            </a:r>
            <a:endParaRPr lang="zh-CN" altLang="zh-CN" sz="2800" dirty="0">
              <a:ea typeface="宋体" panose="02010600030101010101" pitchFamily="2" charset="-122"/>
            </a:endParaRPr>
          </a:p>
          <a:p>
            <a:pPr marL="0" indent="0">
              <a:buNone/>
            </a:pPr>
            <a:r>
              <a:rPr lang="en-US" altLang="zh-CN" sz="2800" dirty="0" smtClean="0">
                <a:ea typeface="宋体" panose="02010600030101010101" pitchFamily="2" charset="-122"/>
              </a:rPr>
              <a:t>【</a:t>
            </a:r>
            <a:r>
              <a:rPr lang="zh-CN" altLang="en-US" sz="2800" dirty="0" smtClean="0">
                <a:ea typeface="宋体" panose="02010600030101010101" pitchFamily="2" charset="-122"/>
              </a:rPr>
              <a:t>样例输出</a:t>
            </a:r>
            <a:r>
              <a:rPr lang="en-US" altLang="zh-CN" sz="2800" dirty="0" smtClean="0">
                <a:ea typeface="宋体" panose="02010600030101010101" pitchFamily="2" charset="-122"/>
              </a:rPr>
              <a:t>】</a:t>
            </a:r>
            <a:endParaRPr lang="zh-CN" altLang="en-US" sz="2800" dirty="0">
              <a:ea typeface="宋体" panose="02010600030101010101" pitchFamily="2" charset="-122"/>
            </a:endParaRPr>
          </a:p>
          <a:p>
            <a:pPr marL="0" indent="0">
              <a:buNone/>
            </a:pPr>
            <a:r>
              <a:rPr lang="zh-CN" altLang="zh-CN" sz="2800" dirty="0">
                <a:ea typeface="宋体" panose="02010600030101010101" pitchFamily="2" charset="-122"/>
              </a:rPr>
              <a:t>6</a:t>
            </a:r>
            <a:endParaRPr lang="zh-CN" altLang="zh-CN" sz="2800"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问题简述</a:t>
            </a:r>
            <a:r>
              <a:rPr lang="en-US" altLang="zh-CN" dirty="0" smtClean="0"/>
              <a:t>】</a:t>
            </a:r>
            <a:endParaRPr lang="zh-CN" altLang="en-US" dirty="0"/>
          </a:p>
        </p:txBody>
      </p:sp>
      <p:sp>
        <p:nvSpPr>
          <p:cNvPr id="3" name="内容占位符 2"/>
          <p:cNvSpPr>
            <a:spLocks noGrp="1"/>
          </p:cNvSpPr>
          <p:nvPr>
            <p:ph idx="1"/>
          </p:nvPr>
        </p:nvSpPr>
        <p:spPr/>
        <p:txBody>
          <a:bodyPr/>
          <a:lstStyle/>
          <a:p>
            <a:r>
              <a:rPr lang="zh-CN" altLang="en-US" dirty="0" smtClean="0"/>
              <a:t>本题的意思 是从</a:t>
            </a:r>
            <a:r>
              <a:rPr lang="en-US" altLang="zh-CN" dirty="0" smtClean="0"/>
              <a:t>0~n</a:t>
            </a:r>
            <a:r>
              <a:rPr lang="zh-CN" altLang="en-US" dirty="0" smtClean="0"/>
              <a:t>中选出尽量少的整数，使每个区间</a:t>
            </a:r>
            <a:r>
              <a:rPr lang="en-US" altLang="zh-CN" dirty="0" smtClean="0"/>
              <a:t>[</a:t>
            </a:r>
            <a:r>
              <a:rPr lang="en-US" altLang="zh-CN" dirty="0" err="1" smtClean="0"/>
              <a:t>ai,bi</a:t>
            </a:r>
            <a:r>
              <a:rPr lang="en-US" altLang="zh-CN" dirty="0" smtClean="0"/>
              <a:t>] </a:t>
            </a:r>
            <a:r>
              <a:rPr lang="zh-CN" altLang="en-US" dirty="0" smtClean="0"/>
              <a:t>内都有至少</a:t>
            </a:r>
            <a:r>
              <a:rPr lang="en-US" altLang="zh-CN" dirty="0" smtClean="0"/>
              <a:t>ci</a:t>
            </a:r>
            <a:r>
              <a:rPr lang="zh-CN" altLang="en-US" dirty="0" smtClean="0"/>
              <a:t>个数被选。</a:t>
            </a:r>
            <a:endParaRPr lang="zh-CN"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建模</a:t>
            </a:r>
            <a:r>
              <a:rPr lang="en-US" altLang="zh-CN" dirty="0" smtClean="0"/>
              <a:t>_</a:t>
            </a:r>
            <a:r>
              <a:rPr lang="zh-CN" altLang="en-US" dirty="0"/>
              <a:t>发掘约束条件</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zh-CN" altLang="en-US" sz="2400" dirty="0" smtClean="0"/>
                  <a:t>记</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𝑡</m:t>
                        </m:r>
                      </m:e>
                      <m:sub>
                        <m:r>
                          <a:rPr lang="en-US" altLang="zh-CN" sz="2400" b="0" i="1" smtClean="0">
                            <a:latin typeface="Cambria Math" panose="02040503050406030204" pitchFamily="18" charset="0"/>
                          </a:rPr>
                          <m:t>𝑖</m:t>
                        </m:r>
                      </m:sub>
                    </m:sSub>
                    <m:r>
                      <a:rPr lang="en-US" altLang="zh-CN" sz="2400" b="0" i="0"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m:t>
                        </m:r>
                      </m:e>
                      <m:sub>
                        <m:r>
                          <a:rPr lang="en-US" altLang="zh-CN" sz="2400" b="0" i="1" smtClean="0">
                            <a:latin typeface="Cambria Math" panose="02040503050406030204" pitchFamily="18" charset="0"/>
                          </a:rPr>
                          <m:t>0</m:t>
                        </m:r>
                        <m:r>
                          <a:rPr lang="en-US" altLang="zh-CN" sz="2400" b="0" i="1" smtClean="0">
                            <a:latin typeface="Cambria Math" panose="02040503050406030204" pitchFamily="18" charset="0"/>
                          </a:rPr>
                          <m:t> </m:t>
                        </m:r>
                        <m:r>
                          <a:rPr lang="zh-CN" altLang="en-US" sz="2400" i="1">
                            <a:latin typeface="Cambria Math" panose="02040503050406030204" pitchFamily="18" charset="0"/>
                          </a:rPr>
                          <m:t>如果</m:t>
                        </m:r>
                        <m:r>
                          <m:rPr>
                            <m:sty m:val="p"/>
                          </m:rPr>
                          <a:rPr lang="en-US" altLang="zh-CN" sz="2400" i="1" smtClean="0">
                            <a:latin typeface="Cambria Math" panose="02040503050406030204" pitchFamily="18" charset="0"/>
                          </a:rPr>
                          <m:t>i</m:t>
                        </m:r>
                        <m:r>
                          <a:rPr lang="zh-CN" altLang="en-US" sz="2400" i="1">
                            <a:latin typeface="Cambria Math" panose="02040503050406030204" pitchFamily="18" charset="0"/>
                          </a:rPr>
                          <m:t>不</m:t>
                        </m:r>
                        <m:r>
                          <a:rPr lang="zh-CN" altLang="en-US" sz="2400" i="1" smtClean="0">
                            <a:latin typeface="Cambria Math" panose="02040503050406030204" pitchFamily="18" charset="0"/>
                          </a:rPr>
                          <m:t>存在</m:t>
                        </m:r>
                        <m:r>
                          <a:rPr lang="zh-CN" altLang="en-US" sz="2400" i="1">
                            <a:latin typeface="Cambria Math" panose="02040503050406030204" pitchFamily="18" charset="0"/>
                          </a:rPr>
                          <m:t>于</m:t>
                        </m:r>
                        <m:r>
                          <a:rPr lang="zh-CN" altLang="en-US" sz="2400" i="1" smtClean="0">
                            <a:latin typeface="Cambria Math" panose="02040503050406030204" pitchFamily="18" charset="0"/>
                          </a:rPr>
                          <m:t>序列</m:t>
                        </m:r>
                        <m:r>
                          <a:rPr lang="zh-CN" altLang="en-US" sz="2400" i="1">
                            <a:latin typeface="Cambria Math" panose="02040503050406030204" pitchFamily="18" charset="0"/>
                          </a:rPr>
                          <m:t>中</m:t>
                        </m:r>
                      </m:sub>
                      <m:sup>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 </m:t>
                        </m:r>
                        <m:r>
                          <a:rPr lang="zh-CN" altLang="en-US" sz="2400" i="1">
                            <a:latin typeface="Cambria Math" panose="02040503050406030204" pitchFamily="18" charset="0"/>
                          </a:rPr>
                          <m:t>如果</m:t>
                        </m:r>
                        <m:r>
                          <m:rPr>
                            <m:sty m:val="p"/>
                          </m:rPr>
                          <a:rPr lang="en-US" altLang="zh-CN" sz="2400" i="1" smtClean="0">
                            <a:latin typeface="Cambria Math" panose="02040503050406030204" pitchFamily="18" charset="0"/>
                          </a:rPr>
                          <m:t>i</m:t>
                        </m:r>
                        <m:r>
                          <a:rPr lang="zh-CN" altLang="en-US" sz="2400" i="1">
                            <a:latin typeface="Cambria Math" panose="02040503050406030204" pitchFamily="18" charset="0"/>
                          </a:rPr>
                          <m:t>存在</m:t>
                        </m:r>
                        <m:r>
                          <a:rPr lang="zh-CN" altLang="en-US" sz="2400" i="1" smtClean="0">
                            <a:latin typeface="Cambria Math" panose="02040503050406030204" pitchFamily="18" charset="0"/>
                          </a:rPr>
                          <m:t>于</m:t>
                        </m:r>
                        <m:r>
                          <a:rPr lang="zh-CN" altLang="en-US" sz="2400" i="1">
                            <a:latin typeface="Cambria Math" panose="02040503050406030204" pitchFamily="18" charset="0"/>
                          </a:rPr>
                          <m:t>序列</m:t>
                        </m:r>
                        <m:r>
                          <a:rPr lang="zh-CN" altLang="en-US" sz="2400" i="1" smtClean="0">
                            <a:latin typeface="Cambria Math" panose="02040503050406030204" pitchFamily="18" charset="0"/>
                          </a:rPr>
                          <m:t>中</m:t>
                        </m:r>
                      </m:sup>
                    </m:sSubSup>
                  </m:oMath>
                </a14:m>
                <a:endParaRPr lang="en-US" altLang="zh-CN" sz="2400" dirty="0" smtClean="0"/>
              </a:p>
              <a:p>
                <a:r>
                  <a:rPr lang="zh-CN" altLang="en-US" sz="2400" dirty="0" smtClean="0"/>
                  <a:t>则约束条件即为</a:t>
                </a:r>
                <a14:m>
                  <m:oMath xmlns:m="http://schemas.openxmlformats.org/officeDocument/2006/math">
                    <m:nary>
                      <m:naryPr>
                        <m:chr m:val="∑"/>
                        <m:ctrlPr>
                          <a:rPr lang="zh-CN" altLang="en-US" sz="240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𝑗</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sub>
                        </m:sSub>
                      </m:sub>
                      <m:sup>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𝑖</m:t>
                            </m:r>
                          </m:sub>
                        </m:sSub>
                      </m:sup>
                      <m:e>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𝑡</m:t>
                            </m:r>
                          </m:e>
                          <m:sub>
                            <m:r>
                              <a:rPr lang="en-US" altLang="zh-CN" sz="2400" b="0" i="1" smtClean="0">
                                <a:latin typeface="Cambria Math" panose="02040503050406030204" pitchFamily="18" charset="0"/>
                              </a:rPr>
                              <m:t>𝑗</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𝑐</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𝑛</m:t>
                        </m:r>
                        <m:r>
                          <a:rPr lang="en-US" altLang="zh-CN" sz="2400" b="0" i="1" smtClean="0">
                            <a:latin typeface="Cambria Math" panose="02040503050406030204" pitchFamily="18" charset="0"/>
                          </a:rPr>
                          <m:t>}</m:t>
                        </m:r>
                      </m:e>
                    </m:nary>
                  </m:oMath>
                </a14:m>
                <a:endParaRPr lang="en-US" altLang="zh-CN" sz="2400" dirty="0" smtClean="0"/>
              </a:p>
              <a:p>
                <a:r>
                  <a:rPr lang="zh-CN" altLang="en-US" sz="2400" dirty="0" smtClean="0"/>
                  <a:t>设</a:t>
                </a:r>
                <a14:m>
                  <m:oMath xmlns:m="http://schemas.openxmlformats.org/officeDocument/2006/math">
                    <m:sSub>
                      <m:sSubPr>
                        <m:ctrlPr>
                          <a:rPr lang="en-US" altLang="zh-CN" sz="2400" i="1">
                            <a:latin typeface="Cambria Math" panose="02040503050406030204" pitchFamily="18" charset="0"/>
                          </a:rPr>
                        </m:ctrlPr>
                      </m:sSubPr>
                      <m:e>
                        <m:r>
                          <a:rPr lang="en-US" altLang="zh-CN" sz="2400" b="0" i="1" smtClean="0">
                            <a:latin typeface="Cambria Math" panose="02040503050406030204" pitchFamily="18" charset="0"/>
                          </a:rPr>
                          <m:t>𝑆</m:t>
                        </m:r>
                      </m:e>
                      <m:sub>
                        <m:r>
                          <a:rPr lang="en-US" altLang="zh-CN" sz="2400" i="1">
                            <a:latin typeface="Cambria Math" panose="02040503050406030204" pitchFamily="18" charset="0"/>
                          </a:rPr>
                          <m:t>𝑖</m:t>
                        </m:r>
                      </m:sub>
                    </m:sSub>
                    <m:r>
                      <a:rPr lang="en-US" altLang="zh-CN" sz="2400" b="0" i="1" smtClean="0">
                        <a:latin typeface="Cambria Math" panose="02040503050406030204" pitchFamily="18" charset="0"/>
                      </a:rPr>
                      <m:t>=</m:t>
                    </m:r>
                    <m:nary>
                      <m:naryPr>
                        <m:chr m:val="∑"/>
                        <m:ctrlPr>
                          <a:rPr lang="zh-CN" altLang="en-US" sz="2400" i="1">
                            <a:latin typeface="Cambria Math" panose="02040503050406030204" pitchFamily="18" charset="0"/>
                          </a:rPr>
                        </m:ctrlPr>
                      </m:naryPr>
                      <m:sub>
                        <m:r>
                          <m:rPr>
                            <m:brk m:alnAt="23"/>
                          </m:rPr>
                          <a:rPr lang="en-US" altLang="zh-CN" sz="2400" i="1">
                            <a:latin typeface="Cambria Math" panose="02040503050406030204" pitchFamily="18" charset="0"/>
                          </a:rPr>
                          <m:t>𝑗</m:t>
                        </m:r>
                        <m:r>
                          <a:rPr lang="en-US" altLang="zh-CN" sz="2400" i="1">
                            <a:latin typeface="Cambria Math" panose="02040503050406030204" pitchFamily="18" charset="0"/>
                          </a:rPr>
                          <m:t>=</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𝑖</m:t>
                        </m:r>
                      </m:sup>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𝑡</m:t>
                            </m:r>
                          </m:e>
                          <m:sub>
                            <m:r>
                              <a:rPr lang="en-US" altLang="zh-CN" sz="2400" i="1">
                                <a:latin typeface="Cambria Math" panose="02040503050406030204" pitchFamily="18" charset="0"/>
                              </a:rPr>
                              <m:t>𝑗</m:t>
                            </m:r>
                          </m:sub>
                        </m:sSub>
                        <m:r>
                          <a:rPr lang="en-US" altLang="zh-CN" sz="2400" b="0" i="1">
                            <a:latin typeface="Cambria Math" panose="02040503050406030204" pitchFamily="18" charset="0"/>
                          </a:rPr>
                          <m:t> </m:t>
                        </m:r>
                        <m:r>
                          <a:rPr lang="en-US" altLang="zh-CN" sz="2400" i="1">
                            <a:latin typeface="Cambria Math" panose="02040503050406030204" pitchFamily="18" charset="0"/>
                          </a:rPr>
                          <m:t> {</m:t>
                        </m:r>
                        <m:r>
                          <a:rPr lang="en-US" altLang="zh-CN" sz="2400" i="1">
                            <a:latin typeface="Cambria Math" panose="02040503050406030204" pitchFamily="18" charset="0"/>
                          </a:rPr>
                          <m:t>1</m:t>
                        </m:r>
                        <m:r>
                          <a:rPr lang="en-US" altLang="zh-CN" sz="2400" i="1">
                            <a:latin typeface="Cambria Math" panose="02040503050406030204" pitchFamily="18" charset="0"/>
                          </a:rPr>
                          <m:t>≤</m:t>
                        </m:r>
                        <m:r>
                          <a:rPr lang="en-US" altLang="zh-CN" sz="2400" i="1">
                            <a:latin typeface="Cambria Math" panose="02040503050406030204" pitchFamily="18" charset="0"/>
                          </a:rPr>
                          <m:t>𝑖</m:t>
                        </m:r>
                        <m:r>
                          <a:rPr lang="en-US" altLang="zh-CN" sz="2400" i="1">
                            <a:latin typeface="Cambria Math" panose="02040503050406030204" pitchFamily="18" charset="0"/>
                          </a:rPr>
                          <m:t>≤</m:t>
                        </m:r>
                        <m:r>
                          <a:rPr lang="en-US" altLang="zh-CN" sz="2400" i="1">
                            <a:latin typeface="Cambria Math" panose="02040503050406030204" pitchFamily="18" charset="0"/>
                          </a:rPr>
                          <m:t>𝑛</m:t>
                        </m:r>
                        <m:r>
                          <a:rPr lang="en-US" altLang="zh-CN" sz="2400" i="1">
                            <a:latin typeface="Cambria Math" panose="02040503050406030204" pitchFamily="18" charset="0"/>
                          </a:rPr>
                          <m:t>}</m:t>
                        </m:r>
                      </m:e>
                    </m:nary>
                  </m:oMath>
                </a14:m>
                <a:r>
                  <a:rPr lang="en-US" altLang="zh-CN" sz="2400" dirty="0" smtClean="0"/>
                  <a:t>,</a:t>
                </a:r>
                <a:r>
                  <a:rPr lang="zh-CN" altLang="en-US" sz="2400" dirty="0" smtClean="0"/>
                  <a:t>约束条件可转化为：</a:t>
                </a:r>
                <a:endParaRPr lang="en-US" altLang="zh-CN" sz="2400" dirty="0" smtClean="0"/>
              </a:p>
              <a:p>
                <a:pPr marL="0" indent="0">
                  <a:buNone/>
                </a:pPr>
                <a14:m>
                  <m:oMathPara xmlns:m="http://schemas.openxmlformats.org/officeDocument/2006/math">
                    <m:oMathParaPr>
                      <m:jc m:val="center"/>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𝑆</m:t>
                          </m:r>
                        </m:e>
                        <m:sub>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𝑖</m:t>
                              </m:r>
                            </m:sub>
                          </m:sSub>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𝑆</m:t>
                          </m:r>
                        </m:e>
                        <m: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b>
                          </m:sSub>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𝑐</m:t>
                          </m:r>
                        </m:e>
                        <m:sub>
                          <m:r>
                            <a:rPr lang="en-US" altLang="zh-CN" sz="2400" b="0" i="1" smtClean="0">
                              <a:latin typeface="Cambria Math" panose="02040503050406030204" pitchFamily="18" charset="0"/>
                            </a:rPr>
                            <m:t>𝑖</m:t>
                          </m:r>
                        </m:sub>
                      </m:sSub>
                    </m:oMath>
                  </m:oMathPara>
                </a14:m>
                <a:endParaRPr lang="en-US" altLang="zh-CN" sz="2400" b="0" dirty="0" smtClean="0"/>
              </a:p>
              <a:p>
                <a:r>
                  <a:rPr lang="zh-CN" altLang="en-US" sz="2400" dirty="0" smtClean="0"/>
                  <a:t>除此外，还有隐含约束关系</a:t>
                </a:r>
                <a:endParaRPr lang="en-US" altLang="zh-CN" sz="2400" dirty="0" smtClean="0"/>
              </a:p>
              <a:p>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𝑖</m:t>
                        </m:r>
                      </m:sub>
                    </m:sSub>
                  </m:oMath>
                </a14:m>
                <a:r>
                  <a:rPr lang="zh-CN" altLang="en-US" sz="2400" dirty="0" smtClean="0"/>
                  <a:t>一定不小于</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b>
                    </m:sSub>
                  </m:oMath>
                </a14:m>
                <a:r>
                  <a:rPr lang="zh-CN" altLang="en-US" sz="2400" dirty="0" smtClean="0"/>
                  <a:t>且至多大</a:t>
                </a:r>
                <a:r>
                  <a:rPr lang="en-US" altLang="zh-CN" sz="2400" dirty="0" smtClean="0"/>
                  <a:t>1</a:t>
                </a:r>
                <a:r>
                  <a:rPr lang="zh-CN" altLang="en-US" sz="2400" dirty="0" smtClean="0"/>
                  <a:t>，即</a:t>
                </a:r>
                <a:endParaRPr lang="en-US" altLang="zh-CN" sz="2400" dirty="0" smtClean="0"/>
              </a:p>
              <a:p>
                <a:pPr marL="0" indent="0">
                  <a:buNone/>
                </a:pPr>
                <a14:m>
                  <m:oMathPara xmlns:m="http://schemas.openxmlformats.org/officeDocument/2006/math">
                    <m:oMathParaPr>
                      <m:jc m:val="center"/>
                    </m:oMathParaPr>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0</m:t>
                      </m:r>
                    </m:oMath>
                  </m:oMathPara>
                </a14:m>
                <a:endParaRPr lang="en-US" altLang="zh-CN" sz="2400" b="0" dirty="0" smtClean="0"/>
              </a:p>
              <a:p>
                <a:pPr marL="0" indent="0">
                  <a:buNone/>
                </a:pPr>
                <a14:m>
                  <m:oMathPara xmlns:m="http://schemas.openxmlformats.org/officeDocument/2006/math">
                    <m:oMathParaPr>
                      <m:jc m:val="center"/>
                    </m:oMathParaPr>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𝑆</m:t>
                          </m:r>
                        </m:e>
                        <m:sub>
                          <m:r>
                            <a:rPr lang="en-US" altLang="zh-CN" sz="2400" i="1">
                              <a:latin typeface="Cambria Math" panose="02040503050406030204" pitchFamily="18" charset="0"/>
                            </a:rPr>
                            <m:t>𝑖</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1</m:t>
                      </m:r>
                    </m:oMath>
                  </m:oMathPara>
                </a14:m>
                <a:endParaRPr lang="en-US" altLang="zh-CN" sz="2400" b="0" dirty="0" smtClean="0"/>
              </a:p>
              <a:p>
                <a:endParaRPr lang="zh-CN" altLang="en-US"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t="-9" b="5"/>
                </a:stretch>
              </a:blipFill>
            </p:spPr>
            <p:txBody>
              <a:bodyPr/>
              <a:lstStyle/>
              <a:p>
                <a:r>
                  <a:rPr lang="zh-CN" altLang="en-US">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zh-CN" b="1">
                <a:ea typeface="宋体" panose="02010600030101010101" pitchFamily="2" charset="-122"/>
              </a:rPr>
              <a:t>例</a:t>
            </a:r>
            <a:r>
              <a:rPr lang="zh-CN" altLang="zh-CN" b="1">
                <a:ea typeface="宋体" panose="02010600030101010101" pitchFamily="2" charset="-122"/>
              </a:rPr>
              <a:t>2  01</a:t>
            </a:r>
            <a:r>
              <a:rPr lang="zh-CN" b="1">
                <a:ea typeface="宋体" panose="02010600030101010101" pitchFamily="2" charset="-122"/>
              </a:rPr>
              <a:t>串</a:t>
            </a:r>
            <a:r>
              <a:rPr lang="zh-CN" altLang="zh-CN" b="1">
                <a:ea typeface="宋体" panose="02010600030101010101" pitchFamily="2" charset="-122"/>
              </a:rPr>
              <a:t>(sequence.pas)</a:t>
            </a:r>
            <a:endParaRPr lang="zh-CN" altLang="zh-CN" b="1">
              <a:ea typeface="宋体" panose="02010600030101010101" pitchFamily="2" charset="-122"/>
            </a:endParaRPr>
          </a:p>
        </p:txBody>
      </p:sp>
      <p:sp>
        <p:nvSpPr>
          <p:cNvPr id="16387" name="Rectangle 3"/>
          <p:cNvSpPr>
            <a:spLocks noGrp="1" noChangeArrowheads="1"/>
          </p:cNvSpPr>
          <p:nvPr>
            <p:ph idx="1"/>
          </p:nvPr>
        </p:nvSpPr>
        <p:spPr>
          <a:xfrm>
            <a:off x="1847850" y="1268413"/>
            <a:ext cx="8351838" cy="4724400"/>
          </a:xfrm>
        </p:spPr>
        <p:txBody>
          <a:bodyPr/>
          <a:lstStyle/>
          <a:p>
            <a:pPr>
              <a:lnSpc>
                <a:spcPct val="130000"/>
              </a:lnSpc>
              <a:spcBef>
                <a:spcPct val="0"/>
              </a:spcBef>
            </a:pPr>
            <a:r>
              <a:rPr lang="zh-CN" altLang="en-US" sz="2400">
                <a:ea typeface="宋体" panose="02010600030101010101" pitchFamily="2" charset="-122"/>
              </a:rPr>
              <a:t>给定</a:t>
            </a:r>
            <a:r>
              <a:rPr lang="zh-CN" altLang="zh-CN" sz="2400">
                <a:ea typeface="宋体" panose="02010600030101010101" pitchFamily="2" charset="-122"/>
              </a:rPr>
              <a:t>7</a:t>
            </a:r>
            <a:r>
              <a:rPr lang="zh-CN" altLang="en-US" sz="2400">
                <a:ea typeface="宋体" panose="02010600030101010101" pitchFamily="2" charset="-122"/>
              </a:rPr>
              <a:t>个整数</a:t>
            </a:r>
            <a:r>
              <a:rPr lang="zh-CN" altLang="zh-CN" sz="2400">
                <a:ea typeface="宋体" panose="02010600030101010101" pitchFamily="2" charset="-122"/>
              </a:rPr>
              <a:t>N,A0,B0,L0,A1,B1,L1</a:t>
            </a:r>
            <a:r>
              <a:rPr lang="zh-CN" altLang="en-US" sz="2400">
                <a:ea typeface="宋体" panose="02010600030101010101" pitchFamily="2" charset="-122"/>
              </a:rPr>
              <a:t>，要求设计一个</a:t>
            </a:r>
            <a:r>
              <a:rPr lang="zh-CN" altLang="zh-CN" sz="2400">
                <a:ea typeface="宋体" panose="02010600030101010101" pitchFamily="2" charset="-122"/>
              </a:rPr>
              <a:t>01</a:t>
            </a:r>
            <a:r>
              <a:rPr lang="zh-CN" altLang="en-US" sz="2400">
                <a:ea typeface="宋体" panose="02010600030101010101" pitchFamily="2" charset="-122"/>
              </a:rPr>
              <a:t>串</a:t>
            </a:r>
            <a:r>
              <a:rPr lang="zh-CN" altLang="zh-CN" sz="2400">
                <a:ea typeface="宋体" panose="02010600030101010101" pitchFamily="2" charset="-122"/>
              </a:rPr>
              <a:t>S=s1s2…si…sN</a:t>
            </a:r>
            <a:r>
              <a:rPr lang="zh-CN" altLang="en-US" sz="2400">
                <a:ea typeface="宋体" panose="02010600030101010101" pitchFamily="2" charset="-122"/>
              </a:rPr>
              <a:t>，满足：</a:t>
            </a:r>
            <a:endParaRPr lang="zh-CN" altLang="en-US" sz="2400">
              <a:ea typeface="宋体" panose="02010600030101010101" pitchFamily="2" charset="-122"/>
            </a:endParaRPr>
          </a:p>
          <a:p>
            <a:pPr>
              <a:lnSpc>
                <a:spcPct val="130000"/>
              </a:lnSpc>
              <a:spcBef>
                <a:spcPct val="0"/>
              </a:spcBef>
            </a:pPr>
            <a:r>
              <a:rPr lang="zh-CN" altLang="zh-CN" sz="2400">
                <a:ea typeface="宋体" panose="02010600030101010101" pitchFamily="2" charset="-122"/>
              </a:rPr>
              <a:t>si=0</a:t>
            </a:r>
            <a:r>
              <a:rPr lang="zh-CN" altLang="en-US" sz="2400">
                <a:ea typeface="宋体" panose="02010600030101010101" pitchFamily="2" charset="-122"/>
              </a:rPr>
              <a:t>或</a:t>
            </a:r>
            <a:r>
              <a:rPr lang="zh-CN" altLang="zh-CN" sz="2400">
                <a:ea typeface="宋体" panose="02010600030101010101" pitchFamily="2" charset="-122"/>
              </a:rPr>
              <a:t>si=1</a:t>
            </a:r>
            <a:r>
              <a:rPr lang="zh-CN" altLang="en-US" sz="2400">
                <a:ea typeface="宋体" panose="02010600030101010101" pitchFamily="2" charset="-122"/>
              </a:rPr>
              <a:t>，</a:t>
            </a:r>
            <a:r>
              <a:rPr lang="zh-CN" altLang="zh-CN" sz="2400">
                <a:ea typeface="宋体" panose="02010600030101010101" pitchFamily="2" charset="-122"/>
              </a:rPr>
              <a:t>1&lt;=i&lt;=N</a:t>
            </a:r>
            <a:r>
              <a:rPr lang="zh-CN" altLang="en-US" sz="2400">
                <a:ea typeface="宋体" panose="02010600030101010101" pitchFamily="2" charset="-122"/>
              </a:rPr>
              <a:t>；</a:t>
            </a:r>
            <a:endParaRPr lang="zh-CN" altLang="en-US" sz="2400">
              <a:ea typeface="宋体" panose="02010600030101010101" pitchFamily="2" charset="-122"/>
            </a:endParaRPr>
          </a:p>
          <a:p>
            <a:pPr>
              <a:lnSpc>
                <a:spcPct val="130000"/>
              </a:lnSpc>
              <a:spcBef>
                <a:spcPct val="0"/>
              </a:spcBef>
            </a:pPr>
            <a:r>
              <a:rPr lang="zh-CN" altLang="en-US" sz="2400">
                <a:ea typeface="宋体" panose="02010600030101010101" pitchFamily="2" charset="-122"/>
              </a:rPr>
              <a:t>对于</a:t>
            </a:r>
            <a:r>
              <a:rPr lang="zh-CN" altLang="zh-CN" sz="2400">
                <a:ea typeface="宋体" panose="02010600030101010101" pitchFamily="2" charset="-122"/>
              </a:rPr>
              <a:t>S</a:t>
            </a:r>
            <a:r>
              <a:rPr lang="zh-CN" altLang="en-US" sz="2400">
                <a:ea typeface="宋体" panose="02010600030101010101" pitchFamily="2" charset="-122"/>
              </a:rPr>
              <a:t>的任何连续的长度为</a:t>
            </a:r>
            <a:r>
              <a:rPr lang="zh-CN" altLang="zh-CN" sz="2400">
                <a:ea typeface="宋体" panose="02010600030101010101" pitchFamily="2" charset="-122"/>
              </a:rPr>
              <a:t>L0</a:t>
            </a:r>
            <a:r>
              <a:rPr lang="zh-CN" altLang="en-US" sz="2400">
                <a:ea typeface="宋体" panose="02010600030101010101" pitchFamily="2" charset="-122"/>
              </a:rPr>
              <a:t>的子串</a:t>
            </a:r>
            <a:r>
              <a:rPr lang="zh-CN" altLang="zh-CN" sz="2400">
                <a:ea typeface="宋体" panose="02010600030101010101" pitchFamily="2" charset="-122"/>
              </a:rPr>
              <a:t>sjsj+1…sj+L0-1(1&lt;=j&lt;=N-L0+1)</a:t>
            </a:r>
            <a:r>
              <a:rPr lang="zh-CN" altLang="en-US" sz="2400">
                <a:ea typeface="宋体" panose="02010600030101010101" pitchFamily="2" charset="-122"/>
              </a:rPr>
              <a:t>，</a:t>
            </a:r>
            <a:r>
              <a:rPr lang="zh-CN" altLang="zh-CN" sz="2400">
                <a:ea typeface="宋体" panose="02010600030101010101" pitchFamily="2" charset="-122"/>
              </a:rPr>
              <a:t>0</a:t>
            </a:r>
            <a:r>
              <a:rPr lang="zh-CN" altLang="en-US" sz="2400">
                <a:ea typeface="宋体" panose="02010600030101010101" pitchFamily="2" charset="-122"/>
              </a:rPr>
              <a:t>的个数大于等于</a:t>
            </a:r>
            <a:r>
              <a:rPr lang="zh-CN" altLang="zh-CN" sz="2400">
                <a:ea typeface="宋体" panose="02010600030101010101" pitchFamily="2" charset="-122"/>
              </a:rPr>
              <a:t>A0</a:t>
            </a:r>
            <a:r>
              <a:rPr lang="zh-CN" altLang="en-US" sz="2400">
                <a:ea typeface="宋体" panose="02010600030101010101" pitchFamily="2" charset="-122"/>
              </a:rPr>
              <a:t>且小于等于</a:t>
            </a:r>
            <a:r>
              <a:rPr lang="zh-CN" altLang="zh-CN" sz="2400">
                <a:ea typeface="宋体" panose="02010600030101010101" pitchFamily="2" charset="-122"/>
              </a:rPr>
              <a:t>B0;</a:t>
            </a:r>
            <a:endParaRPr lang="zh-CN" altLang="zh-CN" sz="2400">
              <a:ea typeface="宋体" panose="02010600030101010101" pitchFamily="2" charset="-122"/>
            </a:endParaRPr>
          </a:p>
          <a:p>
            <a:pPr>
              <a:lnSpc>
                <a:spcPct val="130000"/>
              </a:lnSpc>
              <a:spcBef>
                <a:spcPct val="0"/>
              </a:spcBef>
            </a:pPr>
            <a:r>
              <a:rPr lang="zh-CN" altLang="en-US" sz="2400">
                <a:ea typeface="宋体" panose="02010600030101010101" pitchFamily="2" charset="-122"/>
              </a:rPr>
              <a:t>对于</a:t>
            </a:r>
            <a:r>
              <a:rPr lang="zh-CN" altLang="zh-CN" sz="2400">
                <a:ea typeface="宋体" panose="02010600030101010101" pitchFamily="2" charset="-122"/>
              </a:rPr>
              <a:t>S</a:t>
            </a:r>
            <a:r>
              <a:rPr lang="zh-CN" altLang="en-US" sz="2400">
                <a:ea typeface="宋体" panose="02010600030101010101" pitchFamily="2" charset="-122"/>
              </a:rPr>
              <a:t>的任何连续的长度为</a:t>
            </a:r>
            <a:r>
              <a:rPr lang="zh-CN" altLang="zh-CN" sz="2400">
                <a:ea typeface="宋体" panose="02010600030101010101" pitchFamily="2" charset="-122"/>
              </a:rPr>
              <a:t>L1</a:t>
            </a:r>
            <a:r>
              <a:rPr lang="zh-CN" altLang="en-US" sz="2400">
                <a:ea typeface="宋体" panose="02010600030101010101" pitchFamily="2" charset="-122"/>
              </a:rPr>
              <a:t>的子串</a:t>
            </a:r>
            <a:r>
              <a:rPr lang="zh-CN" altLang="zh-CN" sz="2400">
                <a:ea typeface="宋体" panose="02010600030101010101" pitchFamily="2" charset="-122"/>
              </a:rPr>
              <a:t>sjsj+1…sj+L1-1(1&lt;=j&lt;=N-L1+1)</a:t>
            </a:r>
            <a:r>
              <a:rPr lang="zh-CN" altLang="en-US" sz="2400">
                <a:ea typeface="宋体" panose="02010600030101010101" pitchFamily="2" charset="-122"/>
              </a:rPr>
              <a:t>，</a:t>
            </a:r>
            <a:r>
              <a:rPr lang="zh-CN" altLang="zh-CN" sz="2400">
                <a:ea typeface="宋体" panose="02010600030101010101" pitchFamily="2" charset="-122"/>
              </a:rPr>
              <a:t>1</a:t>
            </a:r>
            <a:r>
              <a:rPr lang="zh-CN" altLang="en-US" sz="2400">
                <a:ea typeface="宋体" panose="02010600030101010101" pitchFamily="2" charset="-122"/>
              </a:rPr>
              <a:t>的个数大于等于</a:t>
            </a:r>
            <a:r>
              <a:rPr lang="zh-CN" altLang="zh-CN" sz="2400">
                <a:ea typeface="宋体" panose="02010600030101010101" pitchFamily="2" charset="-122"/>
              </a:rPr>
              <a:t>A1</a:t>
            </a:r>
            <a:r>
              <a:rPr lang="zh-CN" altLang="en-US" sz="2400">
                <a:ea typeface="宋体" panose="02010600030101010101" pitchFamily="2" charset="-122"/>
              </a:rPr>
              <a:t>且小于等于</a:t>
            </a:r>
            <a:r>
              <a:rPr lang="zh-CN" altLang="zh-CN" sz="2400">
                <a:ea typeface="宋体" panose="02010600030101010101" pitchFamily="2" charset="-122"/>
              </a:rPr>
              <a:t>B1;</a:t>
            </a:r>
            <a:endParaRPr lang="zh-CN" altLang="zh-CN" sz="2400">
              <a:ea typeface="宋体" panose="02010600030101010101" pitchFamily="2" charset="-122"/>
            </a:endParaRPr>
          </a:p>
          <a:p>
            <a:pPr>
              <a:lnSpc>
                <a:spcPct val="130000"/>
              </a:lnSpc>
              <a:spcBef>
                <a:spcPct val="0"/>
              </a:spcBef>
            </a:pPr>
            <a:r>
              <a:rPr lang="zh-CN" altLang="en-US" sz="2400">
                <a:ea typeface="宋体" panose="02010600030101010101" pitchFamily="2" charset="-122"/>
              </a:rPr>
              <a:t>例如，</a:t>
            </a:r>
            <a:r>
              <a:rPr lang="zh-CN" altLang="zh-CN" sz="2400">
                <a:ea typeface="宋体" panose="02010600030101010101" pitchFamily="2" charset="-122"/>
              </a:rPr>
              <a:t>N=6,A0=1,B0=2,L0=3,A1=1,B1=1,L1=2</a:t>
            </a:r>
            <a:r>
              <a:rPr lang="zh-CN" altLang="en-US" sz="2400">
                <a:ea typeface="宋体" panose="02010600030101010101" pitchFamily="2" charset="-122"/>
              </a:rPr>
              <a:t>，则存在一个满足上述所有条件的</a:t>
            </a:r>
            <a:r>
              <a:rPr lang="zh-CN" altLang="zh-CN" sz="2400">
                <a:ea typeface="宋体" panose="02010600030101010101" pitchFamily="2" charset="-122"/>
              </a:rPr>
              <a:t>01</a:t>
            </a:r>
            <a:r>
              <a:rPr lang="zh-CN" altLang="en-US" sz="2400">
                <a:ea typeface="宋体" panose="02010600030101010101" pitchFamily="2" charset="-122"/>
              </a:rPr>
              <a:t>串</a:t>
            </a:r>
            <a:r>
              <a:rPr lang="zh-CN" altLang="zh-CN" sz="2400">
                <a:ea typeface="宋体" panose="02010600030101010101" pitchFamily="2" charset="-122"/>
              </a:rPr>
              <a:t>S=010101</a:t>
            </a:r>
            <a:r>
              <a:rPr lang="zh-CN" altLang="en-US" sz="2400">
                <a:ea typeface="宋体" panose="02010600030101010101" pitchFamily="2" charset="-122"/>
              </a:rPr>
              <a:t>。</a:t>
            </a:r>
            <a:endParaRPr lang="zh-CN" altLang="en-US" sz="24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1847850" y="692151"/>
            <a:ext cx="8077200" cy="5300663"/>
          </a:xfrm>
        </p:spPr>
        <p:txBody>
          <a:bodyPr/>
          <a:lstStyle/>
          <a:p>
            <a:pPr>
              <a:lnSpc>
                <a:spcPct val="120000"/>
              </a:lnSpc>
              <a:spcBef>
                <a:spcPct val="0"/>
              </a:spcBef>
            </a:pPr>
            <a:r>
              <a:rPr lang="zh-CN" altLang="en-US" sz="2400" b="1">
                <a:ea typeface="宋体" panose="02010600030101010101" pitchFamily="2" charset="-122"/>
              </a:rPr>
              <a:t>输入</a:t>
            </a:r>
            <a:endParaRPr lang="zh-CN" altLang="en-US" sz="2400">
              <a:ea typeface="宋体" panose="02010600030101010101" pitchFamily="2" charset="-122"/>
            </a:endParaRPr>
          </a:p>
          <a:p>
            <a:pPr>
              <a:lnSpc>
                <a:spcPct val="120000"/>
              </a:lnSpc>
              <a:spcBef>
                <a:spcPct val="0"/>
              </a:spcBef>
            </a:pPr>
            <a:r>
              <a:rPr lang="zh-CN" altLang="en-US" sz="2400">
                <a:ea typeface="宋体" panose="02010600030101010101" pitchFamily="2" charset="-122"/>
              </a:rPr>
              <a:t>仅一行，有</a:t>
            </a:r>
            <a:r>
              <a:rPr lang="zh-CN" altLang="zh-CN" sz="2400">
                <a:ea typeface="宋体" panose="02010600030101010101" pitchFamily="2" charset="-122"/>
              </a:rPr>
              <a:t>7</a:t>
            </a:r>
            <a:r>
              <a:rPr lang="zh-CN" altLang="en-US" sz="2400">
                <a:ea typeface="宋体" panose="02010600030101010101" pitchFamily="2" charset="-122"/>
              </a:rPr>
              <a:t>个整数，依次表示</a:t>
            </a:r>
            <a:r>
              <a:rPr lang="zh-CN" altLang="zh-CN" sz="2400">
                <a:ea typeface="宋体" panose="02010600030101010101" pitchFamily="2" charset="-122"/>
              </a:rPr>
              <a:t>N,A0,B0,L0,A1,B1,L1</a:t>
            </a:r>
            <a:r>
              <a:rPr lang="zh-CN" altLang="en-US" sz="2400">
                <a:ea typeface="宋体" panose="02010600030101010101" pitchFamily="2" charset="-122"/>
              </a:rPr>
              <a:t>（</a:t>
            </a:r>
            <a:r>
              <a:rPr lang="zh-CN" altLang="zh-CN" sz="2400">
                <a:ea typeface="宋体" panose="02010600030101010101" pitchFamily="2" charset="-122"/>
              </a:rPr>
              <a:t>3&lt;=N&lt;=1000</a:t>
            </a:r>
            <a:r>
              <a:rPr lang="zh-CN" altLang="en-US" sz="2400">
                <a:ea typeface="宋体" panose="02010600030101010101" pitchFamily="2" charset="-122"/>
              </a:rPr>
              <a:t>，</a:t>
            </a:r>
            <a:r>
              <a:rPr lang="zh-CN" altLang="zh-CN" sz="2400">
                <a:ea typeface="宋体" panose="02010600030101010101" pitchFamily="2" charset="-122"/>
              </a:rPr>
              <a:t>1&lt;= A0&lt;=B0&lt;=L0&lt;=N</a:t>
            </a:r>
            <a:r>
              <a:rPr lang="zh-CN" altLang="en-US" sz="2400">
                <a:ea typeface="宋体" panose="02010600030101010101" pitchFamily="2" charset="-122"/>
              </a:rPr>
              <a:t>，</a:t>
            </a:r>
            <a:r>
              <a:rPr lang="zh-CN" altLang="zh-CN" sz="2400">
                <a:ea typeface="宋体" panose="02010600030101010101" pitchFamily="2" charset="-122"/>
              </a:rPr>
              <a:t>1&lt;=A1&lt;=B1&lt;=L1&lt;=N</a:t>
            </a:r>
            <a:r>
              <a:rPr lang="zh-CN" altLang="en-US" sz="2400">
                <a:ea typeface="宋体" panose="02010600030101010101" pitchFamily="2" charset="-122"/>
              </a:rPr>
              <a:t>），相邻两个整数之间用一个空格分隔。</a:t>
            </a:r>
            <a:endParaRPr lang="zh-CN" altLang="en-US" sz="2400" b="1">
              <a:ea typeface="宋体" panose="02010600030101010101" pitchFamily="2" charset="-122"/>
            </a:endParaRPr>
          </a:p>
          <a:p>
            <a:pPr>
              <a:lnSpc>
                <a:spcPct val="120000"/>
              </a:lnSpc>
              <a:spcBef>
                <a:spcPct val="0"/>
              </a:spcBef>
            </a:pPr>
            <a:r>
              <a:rPr lang="zh-CN" altLang="en-US" sz="2400" b="1">
                <a:ea typeface="宋体" panose="02010600030101010101" pitchFamily="2" charset="-122"/>
              </a:rPr>
              <a:t>输出</a:t>
            </a:r>
            <a:endParaRPr lang="zh-CN" altLang="en-US" sz="2400">
              <a:ea typeface="宋体" panose="02010600030101010101" pitchFamily="2" charset="-122"/>
            </a:endParaRPr>
          </a:p>
          <a:p>
            <a:pPr>
              <a:lnSpc>
                <a:spcPct val="120000"/>
              </a:lnSpc>
              <a:spcBef>
                <a:spcPct val="0"/>
              </a:spcBef>
            </a:pPr>
            <a:r>
              <a:rPr lang="zh-CN" altLang="en-US" sz="2400">
                <a:ea typeface="宋体" panose="02010600030101010101" pitchFamily="2" charset="-122"/>
              </a:rPr>
              <a:t>仅一行，若不存在满足所有条件的</a:t>
            </a:r>
            <a:r>
              <a:rPr lang="zh-CN" altLang="zh-CN" sz="2400">
                <a:ea typeface="宋体" panose="02010600030101010101" pitchFamily="2" charset="-122"/>
              </a:rPr>
              <a:t>01</a:t>
            </a:r>
            <a:r>
              <a:rPr lang="zh-CN" altLang="en-US" sz="2400">
                <a:ea typeface="宋体" panose="02010600030101010101" pitchFamily="2" charset="-122"/>
              </a:rPr>
              <a:t>串，则输出一个整数</a:t>
            </a:r>
            <a:r>
              <a:rPr lang="zh-CN" altLang="zh-CN" sz="2400">
                <a:ea typeface="宋体" panose="02010600030101010101" pitchFamily="2" charset="-122"/>
              </a:rPr>
              <a:t>-1</a:t>
            </a:r>
            <a:r>
              <a:rPr lang="zh-CN" altLang="en-US" sz="2400">
                <a:ea typeface="宋体" panose="02010600030101010101" pitchFamily="2" charset="-122"/>
              </a:rPr>
              <a:t>，否则输出一个满足所有条件的</a:t>
            </a:r>
            <a:r>
              <a:rPr lang="zh-CN" altLang="zh-CN" sz="2400">
                <a:ea typeface="宋体" panose="02010600030101010101" pitchFamily="2" charset="-122"/>
              </a:rPr>
              <a:t>01</a:t>
            </a:r>
            <a:r>
              <a:rPr lang="zh-CN" altLang="en-US" sz="2400">
                <a:ea typeface="宋体" panose="02010600030101010101" pitchFamily="2" charset="-122"/>
              </a:rPr>
              <a:t>串。</a:t>
            </a:r>
            <a:endParaRPr lang="zh-CN" altLang="en-US" sz="2400" b="1">
              <a:ea typeface="宋体" panose="02010600030101010101" pitchFamily="2" charset="-122"/>
            </a:endParaRPr>
          </a:p>
          <a:p>
            <a:pPr>
              <a:lnSpc>
                <a:spcPct val="120000"/>
              </a:lnSpc>
              <a:spcBef>
                <a:spcPct val="0"/>
              </a:spcBef>
            </a:pPr>
            <a:r>
              <a:rPr lang="zh-CN" altLang="en-US" sz="2400" b="1">
                <a:ea typeface="宋体" panose="02010600030101010101" pitchFamily="2" charset="-122"/>
              </a:rPr>
              <a:t>样例输入</a:t>
            </a:r>
            <a:endParaRPr lang="zh-CN" altLang="en-US" sz="2400">
              <a:ea typeface="宋体" panose="02010600030101010101" pitchFamily="2" charset="-122"/>
            </a:endParaRPr>
          </a:p>
          <a:p>
            <a:pPr>
              <a:lnSpc>
                <a:spcPct val="120000"/>
              </a:lnSpc>
              <a:spcBef>
                <a:spcPct val="0"/>
              </a:spcBef>
            </a:pPr>
            <a:r>
              <a:rPr lang="zh-CN" altLang="zh-CN" sz="2400">
                <a:ea typeface="宋体" panose="02010600030101010101" pitchFamily="2" charset="-122"/>
              </a:rPr>
              <a:t>6 1 2 3 1 1 2</a:t>
            </a:r>
            <a:endParaRPr lang="zh-CN" altLang="zh-CN" sz="2400" b="1">
              <a:ea typeface="宋体" panose="02010600030101010101" pitchFamily="2" charset="-122"/>
            </a:endParaRPr>
          </a:p>
          <a:p>
            <a:pPr>
              <a:lnSpc>
                <a:spcPct val="120000"/>
              </a:lnSpc>
              <a:spcBef>
                <a:spcPct val="0"/>
              </a:spcBef>
            </a:pPr>
            <a:r>
              <a:rPr lang="zh-CN" altLang="en-US" sz="2400" b="1">
                <a:ea typeface="宋体" panose="02010600030101010101" pitchFamily="2" charset="-122"/>
              </a:rPr>
              <a:t>样例输出</a:t>
            </a:r>
            <a:endParaRPr lang="zh-CN" altLang="en-US" sz="2400">
              <a:ea typeface="宋体" panose="02010600030101010101" pitchFamily="2" charset="-122"/>
            </a:endParaRPr>
          </a:p>
          <a:p>
            <a:pPr>
              <a:lnSpc>
                <a:spcPct val="120000"/>
              </a:lnSpc>
              <a:spcBef>
                <a:spcPct val="0"/>
              </a:spcBef>
            </a:pPr>
            <a:r>
              <a:rPr lang="zh-CN" altLang="zh-CN" sz="2400">
                <a:ea typeface="宋体" panose="02010600030101010101" pitchFamily="2" charset="-122"/>
              </a:rPr>
              <a:t>010101</a:t>
            </a:r>
            <a:endParaRPr lang="zh-CN" altLang="zh-CN" sz="24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题目简述</a:t>
            </a:r>
            <a:r>
              <a:rPr lang="en-US" altLang="zh-CN" dirty="0" smtClean="0"/>
              <a:t>】</a:t>
            </a:r>
            <a:endParaRPr lang="zh-CN" altLang="en-US" dirty="0"/>
          </a:p>
        </p:txBody>
      </p:sp>
      <p:sp>
        <p:nvSpPr>
          <p:cNvPr id="3" name="内容占位符 2"/>
          <p:cNvSpPr>
            <a:spLocks noGrp="1"/>
          </p:cNvSpPr>
          <p:nvPr>
            <p:ph idx="1"/>
          </p:nvPr>
        </p:nvSpPr>
        <p:spPr/>
        <p:txBody>
          <a:bodyPr/>
          <a:lstStyle/>
          <a:p>
            <a:r>
              <a:rPr lang="zh-CN" altLang="en-US" dirty="0"/>
              <a:t>给定一张有向图，每个点都有一个权值 </a:t>
            </a:r>
            <a:r>
              <a:rPr lang="en-US" altLang="zh-CN" dirty="0"/>
              <a:t>fun[</a:t>
            </a:r>
            <a:r>
              <a:rPr lang="en-US" altLang="zh-CN" dirty="0" err="1"/>
              <a:t>i</a:t>
            </a:r>
            <a:r>
              <a:rPr lang="en-US" altLang="zh-CN" dirty="0"/>
              <a:t>]</a:t>
            </a:r>
            <a:r>
              <a:rPr lang="zh-CN" altLang="en-US" dirty="0"/>
              <a:t>，每条边有一个权值 </a:t>
            </a:r>
            <a:r>
              <a:rPr lang="en-US" altLang="zh-CN" dirty="0" smtClean="0"/>
              <a:t>time[</a:t>
            </a:r>
            <a:r>
              <a:rPr lang="en-US" altLang="zh-CN" dirty="0" err="1" smtClean="0"/>
              <a:t>i</a:t>
            </a:r>
            <a:r>
              <a:rPr lang="en-US" altLang="zh-CN" dirty="0"/>
              <a:t>]</a:t>
            </a:r>
            <a:r>
              <a:rPr lang="zh-CN" altLang="en-US" dirty="0"/>
              <a:t>。求图中的一个环，使“环上各点的权值之和”除以“环上各边的权值之和”最大。输出这个最大值。</a:t>
            </a:r>
            <a:endParaRPr lang="zh-CN"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dirty="0" smtClean="0">
                <a:ea typeface="宋体" panose="02010600030101010101" pitchFamily="2" charset="-122"/>
              </a:rPr>
              <a:t>建模</a:t>
            </a:r>
            <a:r>
              <a:rPr lang="en-US" altLang="zh-CN" dirty="0" smtClean="0">
                <a:ea typeface="宋体" panose="02010600030101010101" pitchFamily="2" charset="-122"/>
              </a:rPr>
              <a:t>_</a:t>
            </a:r>
            <a:r>
              <a:rPr lang="zh-CN" altLang="en-US" dirty="0"/>
              <a:t>发掘约束条件</a:t>
            </a:r>
            <a:endParaRPr lang="zh-CN" dirty="0">
              <a:ea typeface="宋体" panose="02010600030101010101" pitchFamily="2" charset="-122"/>
            </a:endParaRPr>
          </a:p>
        </p:txBody>
      </p:sp>
      <p:sp>
        <p:nvSpPr>
          <p:cNvPr id="18435" name="Rectangle 3"/>
          <p:cNvSpPr>
            <a:spLocks noGrp="1" noChangeArrowheads="1"/>
          </p:cNvSpPr>
          <p:nvPr>
            <p:ph idx="1"/>
          </p:nvPr>
        </p:nvSpPr>
        <p:spPr>
          <a:xfrm>
            <a:off x="431371" y="963590"/>
            <a:ext cx="10944552" cy="5555197"/>
          </a:xfrm>
        </p:spPr>
        <p:txBody>
          <a:bodyPr/>
          <a:lstStyle/>
          <a:p>
            <a:pPr>
              <a:lnSpc>
                <a:spcPct val="120000"/>
              </a:lnSpc>
              <a:spcBef>
                <a:spcPct val="0"/>
              </a:spcBef>
            </a:pPr>
            <a:r>
              <a:rPr lang="zh-CN" altLang="en-US" sz="3200" dirty="0" smtClean="0">
                <a:ea typeface="宋体" panose="02010600030101010101" pitchFamily="2" charset="-122"/>
              </a:rPr>
              <a:t>设</a:t>
            </a:r>
            <a:r>
              <a:rPr lang="zh-CN" altLang="en-US" sz="3200" dirty="0">
                <a:ea typeface="宋体" panose="02010600030101010101" pitchFamily="2" charset="-122"/>
              </a:rPr>
              <a:t>满足条件的二进制串为</a:t>
            </a:r>
            <a:r>
              <a:rPr lang="zh-CN" altLang="zh-CN" sz="3200" dirty="0">
                <a:ea typeface="宋体" panose="02010600030101010101" pitchFamily="2" charset="-122"/>
              </a:rPr>
              <a:t>s[1..n]</a:t>
            </a:r>
            <a:r>
              <a:rPr lang="zh-CN" altLang="en-US" sz="3200" dirty="0">
                <a:ea typeface="宋体" panose="02010600030101010101" pitchFamily="2" charset="-122"/>
              </a:rPr>
              <a:t>，设</a:t>
            </a:r>
            <a:r>
              <a:rPr lang="zh-CN" altLang="zh-CN" sz="3200" dirty="0">
                <a:ea typeface="宋体" panose="02010600030101010101" pitchFamily="2" charset="-122"/>
              </a:rPr>
              <a:t>x[i]</a:t>
            </a:r>
            <a:r>
              <a:rPr lang="zh-CN" altLang="en-US" sz="3200" dirty="0">
                <a:ea typeface="宋体" panose="02010600030101010101" pitchFamily="2" charset="-122"/>
              </a:rPr>
              <a:t>为</a:t>
            </a:r>
            <a:r>
              <a:rPr lang="zh-CN" altLang="zh-CN" sz="3200" dirty="0">
                <a:ea typeface="宋体" panose="02010600030101010101" pitchFamily="2" charset="-122"/>
              </a:rPr>
              <a:t>s</a:t>
            </a:r>
            <a:r>
              <a:rPr lang="zh-CN" altLang="en-US" sz="3200" dirty="0">
                <a:ea typeface="宋体" panose="02010600030101010101" pitchFamily="2" charset="-122"/>
              </a:rPr>
              <a:t>的前</a:t>
            </a:r>
            <a:r>
              <a:rPr lang="zh-CN" altLang="zh-CN" sz="3200" dirty="0">
                <a:ea typeface="宋体" panose="02010600030101010101" pitchFamily="2" charset="-122"/>
              </a:rPr>
              <a:t>i</a:t>
            </a:r>
            <a:r>
              <a:rPr lang="zh-CN" altLang="en-US" sz="3200" dirty="0">
                <a:ea typeface="宋体" panose="02010600030101010101" pitchFamily="2" charset="-122"/>
              </a:rPr>
              <a:t>个字符中”</a:t>
            </a:r>
            <a:r>
              <a:rPr lang="zh-CN" altLang="zh-CN" sz="3200" dirty="0">
                <a:ea typeface="宋体" panose="02010600030101010101" pitchFamily="2" charset="-122"/>
              </a:rPr>
              <a:t>1”</a:t>
            </a:r>
            <a:r>
              <a:rPr lang="zh-CN" altLang="en-US" sz="3200" dirty="0">
                <a:ea typeface="宋体" panose="02010600030101010101" pitchFamily="2" charset="-122"/>
              </a:rPr>
              <a:t>的个数，则我们可以列出下列不等式：</a:t>
            </a:r>
            <a:endParaRPr lang="zh-CN" altLang="en-US" sz="3200" dirty="0">
              <a:ea typeface="宋体" panose="02010600030101010101" pitchFamily="2" charset="-122"/>
            </a:endParaRPr>
          </a:p>
          <a:p>
            <a:pPr lvl="1" indent="-342900">
              <a:lnSpc>
                <a:spcPct val="120000"/>
              </a:lnSpc>
              <a:spcBef>
                <a:spcPct val="0"/>
              </a:spcBef>
              <a:buFont typeface="+mj-lt"/>
              <a:buAutoNum type="arabicPeriod"/>
            </a:pPr>
            <a:r>
              <a:rPr lang="zh-CN" altLang="zh-CN" sz="2400" dirty="0" smtClean="0">
                <a:ea typeface="宋体" panose="02010600030101010101" pitchFamily="2" charset="-122"/>
              </a:rPr>
              <a:t>x</a:t>
            </a:r>
            <a:r>
              <a:rPr lang="zh-CN" altLang="zh-CN" sz="2400" dirty="0">
                <a:ea typeface="宋体" panose="02010600030101010101" pitchFamily="2" charset="-122"/>
              </a:rPr>
              <a:t>[i]</a:t>
            </a:r>
            <a:r>
              <a:rPr lang="zh-CN" altLang="en-US" sz="2400" dirty="0">
                <a:ea typeface="宋体" panose="02010600030101010101" pitchFamily="2" charset="-122"/>
              </a:rPr>
              <a:t>显然应满足条件：</a:t>
            </a:r>
            <a:endParaRPr lang="zh-CN" altLang="en-US" sz="2400" dirty="0">
              <a:ea typeface="宋体" panose="02010600030101010101" pitchFamily="2" charset="-122"/>
            </a:endParaRPr>
          </a:p>
          <a:p>
            <a:pPr marL="800100" lvl="2" indent="0">
              <a:lnSpc>
                <a:spcPct val="120000"/>
              </a:lnSpc>
              <a:spcBef>
                <a:spcPct val="0"/>
              </a:spcBef>
              <a:buNone/>
            </a:pPr>
            <a:r>
              <a:rPr lang="zh-CN" altLang="en-US" sz="2400" dirty="0">
                <a:ea typeface="宋体" panose="02010600030101010101" pitchFamily="2" charset="-122"/>
              </a:rPr>
              <a:t>    </a:t>
            </a:r>
            <a:r>
              <a:rPr lang="zh-CN" altLang="zh-CN" sz="2400" dirty="0">
                <a:ea typeface="宋体" panose="02010600030101010101" pitchFamily="2" charset="-122"/>
              </a:rPr>
              <a:t>x[0]=0;</a:t>
            </a:r>
            <a:endParaRPr lang="zh-CN" altLang="zh-CN" sz="2400" dirty="0">
              <a:ea typeface="宋体" panose="02010600030101010101" pitchFamily="2" charset="-122"/>
            </a:endParaRPr>
          </a:p>
          <a:p>
            <a:pPr marL="800100" lvl="2" indent="0">
              <a:lnSpc>
                <a:spcPct val="120000"/>
              </a:lnSpc>
              <a:spcBef>
                <a:spcPct val="0"/>
              </a:spcBef>
              <a:buNone/>
            </a:pPr>
            <a:r>
              <a:rPr lang="zh-CN" altLang="zh-CN" sz="2400" dirty="0">
                <a:ea typeface="宋体" panose="02010600030101010101" pitchFamily="2" charset="-122"/>
              </a:rPr>
              <a:t>    x[i]-x[i-1]&lt;=1;</a:t>
            </a:r>
            <a:endParaRPr lang="zh-CN" altLang="zh-CN" sz="2400" dirty="0">
              <a:ea typeface="宋体" panose="02010600030101010101" pitchFamily="2" charset="-122"/>
            </a:endParaRPr>
          </a:p>
          <a:p>
            <a:pPr marL="800100" lvl="2" indent="0">
              <a:lnSpc>
                <a:spcPct val="120000"/>
              </a:lnSpc>
              <a:spcBef>
                <a:spcPct val="0"/>
              </a:spcBef>
              <a:buNone/>
            </a:pPr>
            <a:r>
              <a:rPr lang="zh-CN" altLang="zh-CN" sz="2400" dirty="0">
                <a:ea typeface="宋体" panose="02010600030101010101" pitchFamily="2" charset="-122"/>
              </a:rPr>
              <a:t>    x[i]-x[i-1]&gt;=0;</a:t>
            </a:r>
            <a:r>
              <a:rPr lang="zh-CN" altLang="zh-CN" sz="2400" dirty="0">
                <a:ea typeface="宋体" panose="02010600030101010101" pitchFamily="2" charset="-122"/>
                <a:sym typeface="Wingdings" panose="05000000000000000000" pitchFamily="2" charset="2"/>
              </a:rPr>
              <a:t>x[i-1]-x[i]&lt;=0</a:t>
            </a:r>
            <a:endParaRPr lang="zh-CN" altLang="zh-CN" sz="2400" dirty="0">
              <a:ea typeface="宋体" panose="02010600030101010101" pitchFamily="2" charset="-122"/>
              <a:sym typeface="Wingdings" panose="05000000000000000000" pitchFamily="2" charset="2"/>
            </a:endParaRPr>
          </a:p>
          <a:p>
            <a:pPr lvl="1" indent="-342900">
              <a:lnSpc>
                <a:spcPct val="120000"/>
              </a:lnSpc>
              <a:spcBef>
                <a:spcPct val="0"/>
              </a:spcBef>
              <a:buFont typeface="+mj-lt"/>
              <a:buAutoNum type="arabicPeriod"/>
            </a:pPr>
            <a:r>
              <a:rPr lang="zh-CN" altLang="en-US" sz="2400" dirty="0" smtClean="0">
                <a:ea typeface="宋体" panose="02010600030101010101" pitchFamily="2" charset="-122"/>
                <a:sym typeface="Wingdings" panose="05000000000000000000" pitchFamily="2" charset="2"/>
              </a:rPr>
              <a:t>对于</a:t>
            </a:r>
            <a:r>
              <a:rPr lang="zh-CN" altLang="en-US" sz="2400" dirty="0">
                <a:ea typeface="宋体" panose="02010600030101010101" pitchFamily="2" charset="-122"/>
                <a:sym typeface="Wingdings" panose="05000000000000000000" pitchFamily="2" charset="2"/>
              </a:rPr>
              <a:t>题目中“</a:t>
            </a:r>
            <a:r>
              <a:rPr lang="zh-CN" altLang="en-US" sz="2400" dirty="0">
                <a:ea typeface="宋体" panose="02010600030101010101" pitchFamily="2" charset="-122"/>
              </a:rPr>
              <a:t>对于</a:t>
            </a:r>
            <a:r>
              <a:rPr lang="zh-CN" altLang="zh-CN" sz="2400" dirty="0">
                <a:ea typeface="宋体" panose="02010600030101010101" pitchFamily="2" charset="-122"/>
              </a:rPr>
              <a:t>S</a:t>
            </a:r>
            <a:r>
              <a:rPr lang="zh-CN" altLang="en-US" sz="2400" dirty="0">
                <a:ea typeface="宋体" panose="02010600030101010101" pitchFamily="2" charset="-122"/>
              </a:rPr>
              <a:t>的任何连续的长度为</a:t>
            </a:r>
            <a:r>
              <a:rPr lang="zh-CN" altLang="zh-CN" sz="2400" dirty="0">
                <a:ea typeface="宋体" panose="02010600030101010101" pitchFamily="2" charset="-122"/>
              </a:rPr>
              <a:t>L0</a:t>
            </a:r>
            <a:r>
              <a:rPr lang="zh-CN" altLang="en-US" sz="2400" dirty="0">
                <a:ea typeface="宋体" panose="02010600030101010101" pitchFamily="2" charset="-122"/>
              </a:rPr>
              <a:t>的子</a:t>
            </a:r>
            <a:r>
              <a:rPr lang="zh-CN" altLang="en-US" sz="2400" dirty="0" smtClean="0">
                <a:ea typeface="宋体" panose="02010600030101010101" pitchFamily="2" charset="-122"/>
              </a:rPr>
              <a:t>串</a:t>
            </a:r>
            <a:r>
              <a:rPr lang="en-US" altLang="zh-CN" sz="2400" dirty="0">
                <a:ea typeface="宋体" panose="02010600030101010101" pitchFamily="2" charset="-122"/>
              </a:rPr>
              <a:t>S</a:t>
            </a:r>
            <a:r>
              <a:rPr lang="zh-CN" altLang="zh-CN" sz="2400" baseline="-25000" dirty="0" smtClean="0">
                <a:ea typeface="宋体" panose="02010600030101010101" pitchFamily="2" charset="-122"/>
              </a:rPr>
              <a:t>j</a:t>
            </a:r>
            <a:r>
              <a:rPr lang="en-US" altLang="zh-CN" sz="2400" dirty="0" smtClean="0">
                <a:ea typeface="宋体" panose="02010600030101010101" pitchFamily="2" charset="-122"/>
              </a:rPr>
              <a:t>S</a:t>
            </a:r>
            <a:r>
              <a:rPr lang="zh-CN" altLang="zh-CN" sz="2400" baseline="-25000" dirty="0" smtClean="0">
                <a:ea typeface="宋体" panose="02010600030101010101" pitchFamily="2" charset="-122"/>
              </a:rPr>
              <a:t>j</a:t>
            </a:r>
            <a:r>
              <a:rPr lang="zh-CN" altLang="zh-CN" sz="2400" baseline="-25000" dirty="0">
                <a:ea typeface="宋体" panose="02010600030101010101" pitchFamily="2" charset="-122"/>
              </a:rPr>
              <a:t>+1</a:t>
            </a:r>
            <a:r>
              <a:rPr lang="zh-CN" altLang="zh-CN" sz="2400" dirty="0" smtClean="0">
                <a:ea typeface="宋体" panose="02010600030101010101" pitchFamily="2" charset="-122"/>
              </a:rPr>
              <a:t>…</a:t>
            </a:r>
            <a:r>
              <a:rPr lang="en-US" altLang="zh-CN" sz="2400" dirty="0" smtClean="0">
                <a:ea typeface="宋体" panose="02010600030101010101" pitchFamily="2" charset="-122"/>
              </a:rPr>
              <a:t>S</a:t>
            </a:r>
            <a:r>
              <a:rPr lang="zh-CN" altLang="zh-CN" sz="2400" baseline="-25000" dirty="0" smtClean="0">
                <a:ea typeface="宋体" panose="02010600030101010101" pitchFamily="2" charset="-122"/>
              </a:rPr>
              <a:t>j+L</a:t>
            </a:r>
            <a:r>
              <a:rPr lang="zh-CN" altLang="zh-CN" sz="2400" baseline="-25000" dirty="0">
                <a:ea typeface="宋体" panose="02010600030101010101" pitchFamily="2" charset="-122"/>
              </a:rPr>
              <a:t>0-1</a:t>
            </a:r>
            <a:r>
              <a:rPr lang="zh-CN" altLang="zh-CN" sz="2400" dirty="0" smtClean="0">
                <a:ea typeface="宋体" panose="02010600030101010101" pitchFamily="2" charset="-122"/>
              </a:rPr>
              <a:t>(</a:t>
            </a:r>
            <a:r>
              <a:rPr lang="zh-CN" altLang="zh-CN" sz="2400" dirty="0">
                <a:ea typeface="宋体" panose="02010600030101010101" pitchFamily="2" charset="-122"/>
              </a:rPr>
              <a:t>1&lt;=j&lt;=N-L0+1)</a:t>
            </a:r>
            <a:r>
              <a:rPr lang="zh-CN" altLang="en-US" sz="2400" dirty="0">
                <a:ea typeface="宋体" panose="02010600030101010101" pitchFamily="2" charset="-122"/>
              </a:rPr>
              <a:t>，</a:t>
            </a:r>
            <a:r>
              <a:rPr lang="zh-CN" altLang="zh-CN" sz="2400" dirty="0">
                <a:ea typeface="宋体" panose="02010600030101010101" pitchFamily="2" charset="-122"/>
              </a:rPr>
              <a:t>0</a:t>
            </a:r>
            <a:r>
              <a:rPr lang="zh-CN" altLang="en-US" sz="2400" dirty="0">
                <a:ea typeface="宋体" panose="02010600030101010101" pitchFamily="2" charset="-122"/>
              </a:rPr>
              <a:t>的个数大于等于</a:t>
            </a:r>
            <a:r>
              <a:rPr lang="zh-CN" altLang="zh-CN" sz="2400" dirty="0">
                <a:ea typeface="宋体" panose="02010600030101010101" pitchFamily="2" charset="-122"/>
              </a:rPr>
              <a:t>A</a:t>
            </a:r>
            <a:r>
              <a:rPr lang="zh-CN" altLang="zh-CN" sz="2400" baseline="-25000" dirty="0">
                <a:ea typeface="宋体" panose="02010600030101010101" pitchFamily="2" charset="-122"/>
              </a:rPr>
              <a:t>0</a:t>
            </a:r>
            <a:r>
              <a:rPr lang="zh-CN" altLang="en-US" sz="2400" dirty="0">
                <a:ea typeface="宋体" panose="02010600030101010101" pitchFamily="2" charset="-122"/>
              </a:rPr>
              <a:t>且小于等于</a:t>
            </a:r>
            <a:r>
              <a:rPr lang="zh-CN" altLang="zh-CN" sz="2400" dirty="0">
                <a:ea typeface="宋体" panose="02010600030101010101" pitchFamily="2" charset="-122"/>
              </a:rPr>
              <a:t>B</a:t>
            </a:r>
            <a:r>
              <a:rPr lang="zh-CN" altLang="zh-CN" sz="2400" baseline="-25000" dirty="0">
                <a:ea typeface="宋体" panose="02010600030101010101" pitchFamily="2" charset="-122"/>
              </a:rPr>
              <a:t>0</a:t>
            </a:r>
            <a:r>
              <a:rPr lang="zh-CN" altLang="zh-CN" sz="2400" dirty="0">
                <a:ea typeface="宋体" panose="02010600030101010101" pitchFamily="2" charset="-122"/>
              </a:rPr>
              <a:t>;</a:t>
            </a:r>
            <a:r>
              <a:rPr lang="zh-CN" altLang="zh-CN" sz="2400" dirty="0" smtClean="0">
                <a:ea typeface="宋体" panose="02010600030101010101" pitchFamily="2" charset="-122"/>
                <a:sym typeface="Wingdings" panose="05000000000000000000" pitchFamily="2" charset="2"/>
              </a:rPr>
              <a:t>”</a:t>
            </a:r>
            <a:r>
              <a:rPr lang="zh-CN" altLang="en-US" sz="2400" dirty="0" smtClean="0">
                <a:ea typeface="宋体" panose="02010600030101010101" pitchFamily="2" charset="-122"/>
                <a:sym typeface="Wingdings" panose="05000000000000000000" pitchFamily="2" charset="2"/>
              </a:rPr>
              <a:t>换</a:t>
            </a:r>
            <a:r>
              <a:rPr lang="zh-CN" altLang="en-US" sz="2400" dirty="0">
                <a:ea typeface="宋体" panose="02010600030101010101" pitchFamily="2" charset="-122"/>
                <a:sym typeface="Wingdings" panose="05000000000000000000" pitchFamily="2" charset="2"/>
              </a:rPr>
              <a:t>一种说法</a:t>
            </a:r>
            <a:r>
              <a:rPr lang="zh-CN" altLang="en-US" sz="2400" dirty="0" smtClean="0">
                <a:ea typeface="宋体" panose="02010600030101010101" pitchFamily="2" charset="-122"/>
                <a:sym typeface="Wingdings" panose="05000000000000000000" pitchFamily="2" charset="2"/>
              </a:rPr>
              <a:t>：</a:t>
            </a:r>
            <a:endParaRPr lang="en-US" altLang="zh-CN" sz="2400" dirty="0" smtClean="0">
              <a:ea typeface="宋体" panose="02010600030101010101" pitchFamily="2" charset="-122"/>
              <a:sym typeface="Wingdings" panose="05000000000000000000" pitchFamily="2" charset="2"/>
            </a:endParaRPr>
          </a:p>
          <a:p>
            <a:pPr lvl="2" indent="-342900">
              <a:lnSpc>
                <a:spcPct val="120000"/>
              </a:lnSpc>
              <a:spcBef>
                <a:spcPct val="0"/>
              </a:spcBef>
              <a:buFont typeface="+mj-lt"/>
              <a:buAutoNum type="arabicPeriod"/>
            </a:pPr>
            <a:r>
              <a:rPr lang="zh-CN" altLang="en-US" sz="2400" dirty="0" smtClean="0">
                <a:ea typeface="宋体" panose="02010600030101010101" pitchFamily="2" charset="-122"/>
              </a:rPr>
              <a:t>对于</a:t>
            </a:r>
            <a:r>
              <a:rPr lang="zh-CN" altLang="zh-CN" sz="2400" dirty="0">
                <a:ea typeface="宋体" panose="02010600030101010101" pitchFamily="2" charset="-122"/>
              </a:rPr>
              <a:t>S</a:t>
            </a:r>
            <a:r>
              <a:rPr lang="zh-CN" altLang="en-US" sz="2400" dirty="0">
                <a:ea typeface="宋体" panose="02010600030101010101" pitchFamily="2" charset="-122"/>
              </a:rPr>
              <a:t>的任何连续的长度为</a:t>
            </a:r>
            <a:r>
              <a:rPr lang="zh-CN" altLang="zh-CN" sz="2400" dirty="0">
                <a:ea typeface="宋体" panose="02010600030101010101" pitchFamily="2" charset="-122"/>
              </a:rPr>
              <a:t>L0</a:t>
            </a:r>
            <a:r>
              <a:rPr lang="zh-CN" altLang="en-US" sz="2400" dirty="0">
                <a:ea typeface="宋体" panose="02010600030101010101" pitchFamily="2" charset="-122"/>
              </a:rPr>
              <a:t>的子</a:t>
            </a:r>
            <a:r>
              <a:rPr lang="zh-CN" altLang="en-US" sz="2400" dirty="0" smtClean="0">
                <a:ea typeface="宋体" panose="02010600030101010101" pitchFamily="2" charset="-122"/>
              </a:rPr>
              <a:t>串</a:t>
            </a:r>
            <a:r>
              <a:rPr lang="en-US" altLang="zh-CN" sz="2400" dirty="0" smtClean="0">
                <a:ea typeface="宋体" panose="02010600030101010101" pitchFamily="2" charset="-122"/>
              </a:rPr>
              <a:t>S</a:t>
            </a:r>
            <a:r>
              <a:rPr lang="zh-CN" altLang="zh-CN" sz="2400" baseline="-25000" dirty="0" smtClean="0">
                <a:ea typeface="宋体" panose="02010600030101010101" pitchFamily="2" charset="-122"/>
              </a:rPr>
              <a:t>j</a:t>
            </a:r>
            <a:r>
              <a:rPr lang="en-US" altLang="zh-CN" sz="2400" dirty="0" smtClean="0">
                <a:ea typeface="宋体" panose="02010600030101010101" pitchFamily="2" charset="-122"/>
              </a:rPr>
              <a:t>S</a:t>
            </a:r>
            <a:r>
              <a:rPr lang="zh-CN" altLang="zh-CN" sz="2400" baseline="-25000" dirty="0" smtClean="0">
                <a:ea typeface="宋体" panose="02010600030101010101" pitchFamily="2" charset="-122"/>
              </a:rPr>
              <a:t>j</a:t>
            </a:r>
            <a:r>
              <a:rPr lang="zh-CN" altLang="zh-CN" sz="2400" baseline="-25000" dirty="0">
                <a:ea typeface="宋体" panose="02010600030101010101" pitchFamily="2" charset="-122"/>
              </a:rPr>
              <a:t>+1</a:t>
            </a:r>
            <a:r>
              <a:rPr lang="zh-CN" altLang="zh-CN" sz="2400" dirty="0" smtClean="0">
                <a:ea typeface="宋体" panose="02010600030101010101" pitchFamily="2" charset="-122"/>
              </a:rPr>
              <a:t>…</a:t>
            </a:r>
            <a:r>
              <a:rPr lang="en-US" altLang="zh-CN" sz="2400" dirty="0" smtClean="0">
                <a:ea typeface="宋体" panose="02010600030101010101" pitchFamily="2" charset="-122"/>
              </a:rPr>
              <a:t>S</a:t>
            </a:r>
            <a:r>
              <a:rPr lang="zh-CN" altLang="zh-CN" sz="2400" baseline="-25000" dirty="0" smtClean="0">
                <a:ea typeface="宋体" panose="02010600030101010101" pitchFamily="2" charset="-122"/>
              </a:rPr>
              <a:t>j</a:t>
            </a:r>
            <a:r>
              <a:rPr lang="zh-CN" altLang="zh-CN" sz="2400" baseline="-25000" dirty="0">
                <a:ea typeface="宋体" panose="02010600030101010101" pitchFamily="2" charset="-122"/>
              </a:rPr>
              <a:t>+L0-1</a:t>
            </a:r>
            <a:r>
              <a:rPr lang="zh-CN" altLang="zh-CN" sz="2400" dirty="0">
                <a:ea typeface="宋体" panose="02010600030101010101" pitchFamily="2" charset="-122"/>
              </a:rPr>
              <a:t>(1&lt;=j&lt;=N-L0+1)</a:t>
            </a:r>
            <a:r>
              <a:rPr lang="zh-CN" altLang="en-US" sz="2400" dirty="0" smtClean="0">
                <a:ea typeface="宋体" panose="02010600030101010101" pitchFamily="2" charset="-122"/>
              </a:rPr>
              <a:t>，</a:t>
            </a:r>
            <a:endParaRPr lang="en-US" altLang="zh-CN" sz="2400" dirty="0" smtClean="0">
              <a:ea typeface="宋体" panose="02010600030101010101" pitchFamily="2" charset="-122"/>
            </a:endParaRPr>
          </a:p>
          <a:p>
            <a:pPr lvl="2" indent="-342900">
              <a:lnSpc>
                <a:spcPct val="120000"/>
              </a:lnSpc>
              <a:spcBef>
                <a:spcPct val="0"/>
              </a:spcBef>
              <a:buFont typeface="+mj-lt"/>
              <a:buAutoNum type="arabicPeriod"/>
            </a:pPr>
            <a:r>
              <a:rPr lang="zh-CN" altLang="zh-CN" sz="2400" dirty="0" smtClean="0">
                <a:ea typeface="宋体" panose="02010600030101010101" pitchFamily="2" charset="-122"/>
              </a:rPr>
              <a:t>1</a:t>
            </a:r>
            <a:r>
              <a:rPr lang="zh-CN" altLang="en-US" sz="2400" dirty="0">
                <a:ea typeface="宋体" panose="02010600030101010101" pitchFamily="2" charset="-122"/>
              </a:rPr>
              <a:t>的个数大于等于</a:t>
            </a:r>
            <a:r>
              <a:rPr lang="zh-CN" altLang="zh-CN" sz="2400" dirty="0">
                <a:ea typeface="宋体" panose="02010600030101010101" pitchFamily="2" charset="-122"/>
              </a:rPr>
              <a:t>L0-B0,</a:t>
            </a:r>
            <a:r>
              <a:rPr lang="zh-CN" altLang="en-US" sz="2400" dirty="0">
                <a:ea typeface="宋体" panose="02010600030101010101" pitchFamily="2" charset="-122"/>
              </a:rPr>
              <a:t>且小于等于</a:t>
            </a:r>
            <a:r>
              <a:rPr lang="zh-CN" altLang="zh-CN" sz="2400" dirty="0">
                <a:ea typeface="宋体" panose="02010600030101010101" pitchFamily="2" charset="-122"/>
              </a:rPr>
              <a:t>L0-A0;</a:t>
            </a:r>
            <a:r>
              <a:rPr lang="zh-CN" altLang="en-US" sz="2400" dirty="0">
                <a:ea typeface="宋体" panose="02010600030101010101" pitchFamily="2" charset="-122"/>
              </a:rPr>
              <a:t>于是有：</a:t>
            </a:r>
            <a:endParaRPr lang="zh-CN" altLang="en-US" sz="2400" dirty="0">
              <a:ea typeface="宋体" panose="02010600030101010101" pitchFamily="2" charset="-122"/>
            </a:endParaRPr>
          </a:p>
          <a:p>
            <a:pPr marL="1257300" lvl="3" indent="0">
              <a:lnSpc>
                <a:spcPct val="120000"/>
              </a:lnSpc>
              <a:spcBef>
                <a:spcPct val="0"/>
              </a:spcBef>
              <a:buNone/>
            </a:pPr>
            <a:r>
              <a:rPr lang="zh-CN" altLang="zh-CN" sz="1600" dirty="0">
                <a:ea typeface="宋体" panose="02010600030101010101" pitchFamily="2" charset="-122"/>
              </a:rPr>
              <a:t>X[i+L0]-X[i]&gt;=L0-B0,</a:t>
            </a:r>
            <a:r>
              <a:rPr lang="zh-CN" altLang="en-US" sz="1600" dirty="0">
                <a:ea typeface="宋体" panose="02010600030101010101" pitchFamily="2" charset="-122"/>
              </a:rPr>
              <a:t>即</a:t>
            </a:r>
            <a:r>
              <a:rPr lang="zh-CN" altLang="zh-CN" sz="1600" dirty="0">
                <a:ea typeface="宋体" panose="02010600030101010101" pitchFamily="2" charset="-122"/>
              </a:rPr>
              <a:t>X[i]-X[i+L0]&lt;=B0-L0;</a:t>
            </a:r>
            <a:endParaRPr lang="zh-CN" altLang="zh-CN" sz="1600" dirty="0">
              <a:ea typeface="宋体" panose="02010600030101010101" pitchFamily="2" charset="-122"/>
            </a:endParaRPr>
          </a:p>
          <a:p>
            <a:pPr marL="1257300" lvl="3" indent="0">
              <a:lnSpc>
                <a:spcPct val="120000"/>
              </a:lnSpc>
              <a:spcBef>
                <a:spcPct val="0"/>
              </a:spcBef>
              <a:buNone/>
            </a:pPr>
            <a:r>
              <a:rPr lang="zh-CN" altLang="zh-CN" sz="1600" dirty="0">
                <a:ea typeface="宋体" panose="02010600030101010101" pitchFamily="2" charset="-122"/>
              </a:rPr>
              <a:t>X[i+L0]-X[i]&lt;=L0-A0,</a:t>
            </a:r>
            <a:endParaRPr lang="zh-CN" altLang="zh-CN" sz="1600" dirty="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zh-CN" altLang="zh-CN">
              <a:ea typeface="宋体" panose="02010600030101010101" pitchFamily="2" charset="-122"/>
            </a:endParaRPr>
          </a:p>
        </p:txBody>
      </p:sp>
      <p:sp>
        <p:nvSpPr>
          <p:cNvPr id="19459" name="Rectangle 3"/>
          <p:cNvSpPr>
            <a:spLocks noGrp="1" noChangeArrowheads="1"/>
          </p:cNvSpPr>
          <p:nvPr>
            <p:ph idx="1"/>
          </p:nvPr>
        </p:nvSpPr>
        <p:spPr/>
        <p:txBody>
          <a:bodyPr/>
          <a:lstStyle/>
          <a:p>
            <a:r>
              <a:rPr lang="zh-CN" altLang="en-US" sz="2800" dirty="0">
                <a:ea typeface="宋体" panose="02010600030101010101" pitchFamily="2" charset="-122"/>
                <a:sym typeface="Wingdings" panose="05000000000000000000" pitchFamily="2" charset="2"/>
              </a:rPr>
              <a:t>（</a:t>
            </a:r>
            <a:r>
              <a:rPr lang="zh-CN" altLang="zh-CN" sz="2800" dirty="0">
                <a:ea typeface="宋体" panose="02010600030101010101" pitchFamily="2" charset="-122"/>
                <a:sym typeface="Wingdings" panose="05000000000000000000" pitchFamily="2" charset="2"/>
              </a:rPr>
              <a:t>3</a:t>
            </a:r>
            <a:r>
              <a:rPr lang="zh-CN" altLang="en-US" sz="2800" dirty="0" smtClean="0">
                <a:ea typeface="宋体" panose="02010600030101010101" pitchFamily="2" charset="-122"/>
                <a:sym typeface="Wingdings" panose="05000000000000000000" pitchFamily="2" charset="2"/>
              </a:rPr>
              <a:t>）题目中“</a:t>
            </a:r>
            <a:r>
              <a:rPr lang="zh-CN" altLang="en-US" sz="2800" dirty="0" smtClean="0">
                <a:ea typeface="宋体" panose="02010600030101010101" pitchFamily="2" charset="-122"/>
              </a:rPr>
              <a:t>对于</a:t>
            </a:r>
            <a:r>
              <a:rPr lang="zh-CN" altLang="zh-CN" sz="2800" dirty="0">
                <a:ea typeface="宋体" panose="02010600030101010101" pitchFamily="2" charset="-122"/>
              </a:rPr>
              <a:t>S</a:t>
            </a:r>
            <a:r>
              <a:rPr lang="zh-CN" altLang="en-US" sz="2800" dirty="0">
                <a:ea typeface="宋体" panose="02010600030101010101" pitchFamily="2" charset="-122"/>
              </a:rPr>
              <a:t>的任何连续的长度为</a:t>
            </a:r>
            <a:r>
              <a:rPr lang="zh-CN" altLang="zh-CN" sz="2800" dirty="0">
                <a:ea typeface="宋体" panose="02010600030101010101" pitchFamily="2" charset="-122"/>
              </a:rPr>
              <a:t>L1</a:t>
            </a:r>
            <a:r>
              <a:rPr lang="zh-CN" altLang="en-US" sz="2800" dirty="0">
                <a:ea typeface="宋体" panose="02010600030101010101" pitchFamily="2" charset="-122"/>
              </a:rPr>
              <a:t>的子串</a:t>
            </a:r>
            <a:r>
              <a:rPr lang="zh-CN" altLang="zh-CN" sz="2800" dirty="0">
                <a:ea typeface="宋体" panose="02010600030101010101" pitchFamily="2" charset="-122"/>
              </a:rPr>
              <a:t>s</a:t>
            </a:r>
            <a:r>
              <a:rPr lang="zh-CN" altLang="zh-CN" sz="2800" baseline="-25000" dirty="0">
                <a:ea typeface="宋体" panose="02010600030101010101" pitchFamily="2" charset="-122"/>
              </a:rPr>
              <a:t>j</a:t>
            </a:r>
            <a:r>
              <a:rPr lang="zh-CN" altLang="zh-CN" sz="2800" dirty="0">
                <a:ea typeface="宋体" panose="02010600030101010101" pitchFamily="2" charset="-122"/>
              </a:rPr>
              <a:t>s</a:t>
            </a:r>
            <a:r>
              <a:rPr lang="zh-CN" altLang="zh-CN" sz="2800" baseline="-25000" dirty="0">
                <a:ea typeface="宋体" panose="02010600030101010101" pitchFamily="2" charset="-122"/>
              </a:rPr>
              <a:t>j+1</a:t>
            </a:r>
            <a:r>
              <a:rPr lang="zh-CN" altLang="zh-CN" sz="2800" dirty="0">
                <a:ea typeface="宋体" panose="02010600030101010101" pitchFamily="2" charset="-122"/>
              </a:rPr>
              <a:t>…s</a:t>
            </a:r>
            <a:r>
              <a:rPr lang="zh-CN" altLang="zh-CN" sz="2800" baseline="-25000" dirty="0">
                <a:ea typeface="宋体" panose="02010600030101010101" pitchFamily="2" charset="-122"/>
              </a:rPr>
              <a:t>j+L1-1</a:t>
            </a:r>
            <a:r>
              <a:rPr lang="zh-CN" altLang="zh-CN" sz="2800" dirty="0">
                <a:ea typeface="宋体" panose="02010600030101010101" pitchFamily="2" charset="-122"/>
              </a:rPr>
              <a:t>(1&lt;=j&lt;=N-L1+1)</a:t>
            </a:r>
            <a:r>
              <a:rPr lang="zh-CN" altLang="en-US" sz="2800" dirty="0">
                <a:ea typeface="宋体" panose="02010600030101010101" pitchFamily="2" charset="-122"/>
              </a:rPr>
              <a:t>，</a:t>
            </a:r>
            <a:r>
              <a:rPr lang="zh-CN" altLang="zh-CN" sz="2800" dirty="0">
                <a:ea typeface="宋体" panose="02010600030101010101" pitchFamily="2" charset="-122"/>
              </a:rPr>
              <a:t>1</a:t>
            </a:r>
            <a:r>
              <a:rPr lang="zh-CN" altLang="en-US" sz="2800" dirty="0">
                <a:ea typeface="宋体" panose="02010600030101010101" pitchFamily="2" charset="-122"/>
              </a:rPr>
              <a:t>的个数大于等于</a:t>
            </a:r>
            <a:r>
              <a:rPr lang="zh-CN" altLang="zh-CN" sz="2800" dirty="0">
                <a:ea typeface="宋体" panose="02010600030101010101" pitchFamily="2" charset="-122"/>
              </a:rPr>
              <a:t>A1</a:t>
            </a:r>
            <a:r>
              <a:rPr lang="zh-CN" altLang="en-US" sz="2800" dirty="0">
                <a:ea typeface="宋体" panose="02010600030101010101" pitchFamily="2" charset="-122"/>
              </a:rPr>
              <a:t>且小于等于</a:t>
            </a:r>
            <a:r>
              <a:rPr lang="zh-CN" altLang="zh-CN" sz="2800" dirty="0">
                <a:ea typeface="宋体" panose="02010600030101010101" pitchFamily="2" charset="-122"/>
              </a:rPr>
              <a:t>B</a:t>
            </a:r>
            <a:r>
              <a:rPr lang="zh-CN" altLang="zh-CN" sz="2800" dirty="0" smtClean="0">
                <a:ea typeface="宋体" panose="02010600030101010101" pitchFamily="2" charset="-122"/>
              </a:rPr>
              <a:t>1”</a:t>
            </a:r>
            <a:r>
              <a:rPr lang="zh-CN" altLang="en-US" sz="2800" dirty="0">
                <a:ea typeface="宋体" panose="02010600030101010101" pitchFamily="2" charset="-122"/>
              </a:rPr>
              <a:t>的条件有下列不等式：</a:t>
            </a:r>
            <a:endParaRPr lang="zh-CN" altLang="en-US" sz="2800" dirty="0">
              <a:ea typeface="宋体" panose="02010600030101010101" pitchFamily="2" charset="-122"/>
            </a:endParaRPr>
          </a:p>
          <a:p>
            <a:r>
              <a:rPr lang="zh-CN" altLang="zh-CN" sz="2800" dirty="0">
                <a:ea typeface="宋体" panose="02010600030101010101" pitchFamily="2" charset="-122"/>
                <a:sym typeface="Wingdings" panose="05000000000000000000" pitchFamily="2" charset="2"/>
              </a:rPr>
              <a:t>X[i+L1]-X[i]&gt;=A1X[i]-X[i+L1]&lt;=-A1</a:t>
            </a:r>
            <a:endParaRPr lang="zh-CN" altLang="zh-CN" sz="2800" dirty="0">
              <a:ea typeface="宋体" panose="02010600030101010101" pitchFamily="2" charset="-122"/>
              <a:sym typeface="Wingdings" panose="05000000000000000000" pitchFamily="2" charset="2"/>
            </a:endParaRPr>
          </a:p>
          <a:p>
            <a:r>
              <a:rPr lang="zh-CN" altLang="zh-CN" sz="2800" dirty="0">
                <a:ea typeface="宋体" panose="02010600030101010101" pitchFamily="2" charset="-122"/>
                <a:sym typeface="Wingdings" panose="05000000000000000000" pitchFamily="2" charset="2"/>
              </a:rPr>
              <a:t>X[i+L1]-X[i]&lt;=B1</a:t>
            </a:r>
            <a:endParaRPr lang="zh-CN" altLang="zh-CN" sz="2800" dirty="0">
              <a:ea typeface="宋体" panose="02010600030101010101" pitchFamily="2" charset="-122"/>
              <a:sym typeface="Wingdings" panose="05000000000000000000" pitchFamily="2" charset="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zh-CN" altLang="zh-CN">
              <a:ea typeface="宋体" panose="02010600030101010101" pitchFamily="2" charset="-122"/>
            </a:endParaRPr>
          </a:p>
        </p:txBody>
      </p:sp>
      <p:sp>
        <p:nvSpPr>
          <p:cNvPr id="20483" name="Rectangle 3"/>
          <p:cNvSpPr>
            <a:spLocks noGrp="1" noChangeArrowheads="1"/>
          </p:cNvSpPr>
          <p:nvPr>
            <p:ph idx="1"/>
          </p:nvPr>
        </p:nvSpPr>
        <p:spPr/>
        <p:txBody>
          <a:bodyPr/>
          <a:lstStyle/>
          <a:p>
            <a:pPr>
              <a:lnSpc>
                <a:spcPct val="120000"/>
              </a:lnSpc>
              <a:spcBef>
                <a:spcPct val="0"/>
              </a:spcBef>
            </a:pPr>
            <a:r>
              <a:rPr lang="zh-CN" altLang="zh-CN" sz="2800">
                <a:ea typeface="宋体" panose="02010600030101010101" pitchFamily="2" charset="-122"/>
              </a:rPr>
              <a:t>2</a:t>
            </a:r>
            <a:r>
              <a:rPr lang="zh-CN" altLang="en-US" sz="2800">
                <a:ea typeface="宋体" panose="02010600030101010101" pitchFamily="2" charset="-122"/>
              </a:rPr>
              <a:t>、建立有向图</a:t>
            </a:r>
            <a:endParaRPr lang="zh-CN" altLang="en-US" sz="2800">
              <a:ea typeface="宋体" panose="02010600030101010101" pitchFamily="2" charset="-122"/>
            </a:endParaRPr>
          </a:p>
          <a:p>
            <a:pPr>
              <a:lnSpc>
                <a:spcPct val="120000"/>
              </a:lnSpc>
              <a:spcBef>
                <a:spcPct val="0"/>
              </a:spcBef>
            </a:pPr>
            <a:r>
              <a:rPr lang="zh-CN" altLang="en-US" sz="2800">
                <a:ea typeface="宋体" panose="02010600030101010101" pitchFamily="2" charset="-122"/>
              </a:rPr>
              <a:t>根据分析，将所有不等式进行整理，得到如下的形式：</a:t>
            </a:r>
            <a:r>
              <a:rPr lang="zh-CN" altLang="zh-CN" sz="2800">
                <a:ea typeface="宋体" panose="02010600030101010101" pitchFamily="2" charset="-122"/>
              </a:rPr>
              <a:t>X[i]-X[j]&lt;=C</a:t>
            </a:r>
            <a:endParaRPr lang="zh-CN" altLang="zh-CN" sz="2800">
              <a:ea typeface="宋体" panose="02010600030101010101" pitchFamily="2" charset="-122"/>
            </a:endParaRPr>
          </a:p>
          <a:p>
            <a:pPr>
              <a:lnSpc>
                <a:spcPct val="120000"/>
              </a:lnSpc>
              <a:spcBef>
                <a:spcPct val="0"/>
              </a:spcBef>
            </a:pPr>
            <a:r>
              <a:rPr lang="zh-CN" altLang="en-US" sz="2800">
                <a:ea typeface="宋体" panose="02010600030101010101" pitchFamily="2" charset="-122"/>
              </a:rPr>
              <a:t>构造一个有</a:t>
            </a:r>
            <a:r>
              <a:rPr lang="zh-CN" altLang="zh-CN" sz="2800">
                <a:ea typeface="宋体" panose="02010600030101010101" pitchFamily="2" charset="-122"/>
              </a:rPr>
              <a:t>n+1 </a:t>
            </a:r>
            <a:r>
              <a:rPr lang="zh-CN" altLang="en-US" sz="2800">
                <a:ea typeface="宋体" panose="02010600030101010101" pitchFamily="2" charset="-122"/>
              </a:rPr>
              <a:t>个顶点的有向图</a:t>
            </a:r>
            <a:r>
              <a:rPr lang="zh-CN" altLang="zh-CN" sz="2800">
                <a:ea typeface="宋体" panose="02010600030101010101" pitchFamily="2" charset="-122"/>
              </a:rPr>
              <a:t>G</a:t>
            </a:r>
            <a:r>
              <a:rPr lang="zh-CN" altLang="en-US" sz="2800">
                <a:ea typeface="宋体" panose="02010600030101010101" pitchFamily="2" charset="-122"/>
              </a:rPr>
              <a:t>，其顶点编号为</a:t>
            </a:r>
            <a:r>
              <a:rPr lang="zh-CN" altLang="zh-CN" sz="2800">
                <a:ea typeface="宋体" panose="02010600030101010101" pitchFamily="2" charset="-122"/>
              </a:rPr>
              <a:t>0</a:t>
            </a:r>
            <a:r>
              <a:rPr lang="zh-CN" altLang="en-US" sz="2800">
                <a:ea typeface="宋体" panose="02010600030101010101" pitchFamily="2" charset="-122"/>
              </a:rPr>
              <a:t>，</a:t>
            </a:r>
            <a:r>
              <a:rPr lang="zh-CN" altLang="zh-CN" sz="2800">
                <a:ea typeface="宋体" panose="02010600030101010101" pitchFamily="2" charset="-122"/>
              </a:rPr>
              <a:t>1</a:t>
            </a:r>
            <a:r>
              <a:rPr lang="zh-CN" altLang="en-US" sz="2800">
                <a:ea typeface="宋体" panose="02010600030101010101" pitchFamily="2" charset="-122"/>
              </a:rPr>
              <a:t>，</a:t>
            </a:r>
            <a:r>
              <a:rPr lang="zh-CN" altLang="zh-CN" sz="2800">
                <a:ea typeface="宋体" panose="02010600030101010101" pitchFamily="2" charset="-122"/>
              </a:rPr>
              <a:t>2</a:t>
            </a:r>
            <a:r>
              <a:rPr lang="zh-CN" altLang="en-US" sz="2800">
                <a:ea typeface="宋体" panose="02010600030101010101" pitchFamily="2" charset="-122"/>
              </a:rPr>
              <a:t>，</a:t>
            </a:r>
            <a:r>
              <a:rPr lang="zh-CN" altLang="zh-CN" sz="2800">
                <a:ea typeface="宋体" panose="02010600030101010101" pitchFamily="2" charset="-122"/>
              </a:rPr>
              <a:t>……n</a:t>
            </a:r>
            <a:r>
              <a:rPr lang="zh-CN" altLang="en-US" sz="2800">
                <a:ea typeface="宋体" panose="02010600030101010101" pitchFamily="2" charset="-122"/>
              </a:rPr>
              <a:t>，若有不等式</a:t>
            </a:r>
            <a:r>
              <a:rPr lang="zh-CN" altLang="zh-CN" sz="2800">
                <a:ea typeface="宋体" panose="02010600030101010101" pitchFamily="2" charset="-122"/>
              </a:rPr>
              <a:t>X[i]-X[j]&lt;=C</a:t>
            </a:r>
            <a:r>
              <a:rPr lang="zh-CN" altLang="en-US" sz="2800">
                <a:ea typeface="宋体" panose="02010600030101010101" pitchFamily="2" charset="-122"/>
              </a:rPr>
              <a:t>，则添加一条从</a:t>
            </a:r>
            <a:r>
              <a:rPr lang="zh-CN" altLang="zh-CN" sz="2800">
                <a:ea typeface="宋体" panose="02010600030101010101" pitchFamily="2" charset="-122"/>
              </a:rPr>
              <a:t>j</a:t>
            </a:r>
            <a:r>
              <a:rPr lang="zh-CN" altLang="en-US" sz="2800">
                <a:ea typeface="宋体" panose="02010600030101010101" pitchFamily="2" charset="-122"/>
              </a:rPr>
              <a:t>指向</a:t>
            </a:r>
            <a:r>
              <a:rPr lang="zh-CN" altLang="zh-CN" sz="2800">
                <a:ea typeface="宋体" panose="02010600030101010101" pitchFamily="2" charset="-122"/>
              </a:rPr>
              <a:t>i</a:t>
            </a:r>
            <a:r>
              <a:rPr lang="zh-CN" altLang="en-US" sz="2800">
                <a:ea typeface="宋体" panose="02010600030101010101" pitchFamily="2" charset="-122"/>
              </a:rPr>
              <a:t>的一条有向边，其权值为</a:t>
            </a:r>
            <a:r>
              <a:rPr lang="zh-CN" altLang="zh-CN" sz="2800">
                <a:ea typeface="宋体" panose="02010600030101010101" pitchFamily="2" charset="-122"/>
              </a:rPr>
              <a:t>C</a:t>
            </a:r>
            <a:r>
              <a:rPr lang="zh-CN" altLang="en-US" sz="2800">
                <a:ea typeface="宋体" panose="02010600030101010101" pitchFamily="2" charset="-122"/>
              </a:rPr>
              <a:t>，于是从顶点</a:t>
            </a:r>
            <a:r>
              <a:rPr lang="zh-CN" altLang="zh-CN" sz="2800">
                <a:ea typeface="宋体" panose="02010600030101010101" pitchFamily="2" charset="-122"/>
              </a:rPr>
              <a:t>0</a:t>
            </a:r>
            <a:r>
              <a:rPr lang="zh-CN" altLang="en-US" sz="2800">
                <a:ea typeface="宋体" panose="02010600030101010101" pitchFamily="2" charset="-122"/>
              </a:rPr>
              <a:t>出发求出每个顶点的最短路径，然后根据最短路径</a:t>
            </a:r>
            <a:r>
              <a:rPr lang="zh-CN" altLang="zh-CN" sz="2800">
                <a:ea typeface="宋体" panose="02010600030101010101" pitchFamily="2" charset="-122"/>
              </a:rPr>
              <a:t>d</a:t>
            </a:r>
            <a:r>
              <a:rPr lang="zh-CN" altLang="en-US" sz="2800">
                <a:ea typeface="宋体" panose="02010600030101010101" pitchFamily="2" charset="-122"/>
              </a:rPr>
              <a:t>数组中的值构造</a:t>
            </a:r>
            <a:r>
              <a:rPr lang="zh-CN" altLang="zh-CN" sz="2800">
                <a:ea typeface="宋体" panose="02010600030101010101" pitchFamily="2" charset="-122"/>
              </a:rPr>
              <a:t>01</a:t>
            </a:r>
            <a:r>
              <a:rPr lang="zh-CN" altLang="en-US" sz="2800">
                <a:ea typeface="宋体" panose="02010600030101010101" pitchFamily="2" charset="-122"/>
              </a:rPr>
              <a:t>序列。</a:t>
            </a:r>
            <a:endParaRPr lang="zh-CN" altLang="en-US" sz="28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参考：</a:t>
            </a:r>
            <a:endParaRPr lang="zh-CN" altLang="en-US" dirty="0"/>
          </a:p>
        </p:txBody>
      </p:sp>
      <p:sp>
        <p:nvSpPr>
          <p:cNvPr id="3" name="内容占位符 2"/>
          <p:cNvSpPr>
            <a:spLocks noGrp="1"/>
          </p:cNvSpPr>
          <p:nvPr>
            <p:ph idx="1"/>
          </p:nvPr>
        </p:nvSpPr>
        <p:spPr/>
        <p:txBody>
          <a:bodyPr/>
          <a:lstStyle/>
          <a:p>
            <a:r>
              <a:rPr lang="zh-CN" altLang="en-US" dirty="0" smtClean="0"/>
              <a:t>李煜东</a:t>
            </a:r>
            <a:r>
              <a:rPr lang="en-US" altLang="zh-CN" dirty="0" smtClean="0"/>
              <a:t>《</a:t>
            </a:r>
            <a:r>
              <a:rPr lang="zh-CN" altLang="en-US" dirty="0" smtClean="0"/>
              <a:t>算法竞赛进阶指南</a:t>
            </a:r>
            <a:r>
              <a:rPr lang="en-US" altLang="zh-CN" dirty="0" smtClean="0"/>
              <a:t>》</a:t>
            </a:r>
            <a:endParaRPr lang="en-US" altLang="zh-CN" dirty="0" smtClean="0"/>
          </a:p>
          <a:p>
            <a:r>
              <a:rPr lang="zh-CN" altLang="zh-CN" dirty="0" smtClean="0"/>
              <a:t>华中师大一附中冯威</a:t>
            </a:r>
            <a:r>
              <a:rPr lang="en-US" altLang="zh-CN" dirty="0" smtClean="0"/>
              <a:t>2006</a:t>
            </a:r>
            <a:r>
              <a:rPr lang="zh-CN" altLang="en-US" dirty="0" smtClean="0"/>
              <a:t>冬令营讲座</a:t>
            </a:r>
            <a:r>
              <a:rPr lang="en-US" altLang="zh-CN" dirty="0" smtClean="0"/>
              <a:t>《</a:t>
            </a:r>
            <a:r>
              <a:rPr lang="zh-CN" altLang="en-US" dirty="0" smtClean="0"/>
              <a:t>数</a:t>
            </a:r>
            <a:r>
              <a:rPr lang="zh-CN" altLang="en-US" dirty="0"/>
              <a:t>与图的完美</a:t>
            </a:r>
            <a:r>
              <a:rPr lang="zh-CN" altLang="en-US" dirty="0" smtClean="0"/>
              <a:t>结合</a:t>
            </a:r>
            <a:r>
              <a:rPr lang="en-US" altLang="zh-CN" dirty="0" smtClean="0"/>
              <a:t>-------</a:t>
            </a:r>
            <a:r>
              <a:rPr lang="zh-CN" altLang="en-US" dirty="0"/>
              <a:t>浅析差分约束</a:t>
            </a:r>
            <a:r>
              <a:rPr lang="zh-CN" altLang="en-US" dirty="0" smtClean="0"/>
              <a:t>系统</a:t>
            </a:r>
            <a:r>
              <a:rPr lang="en-US" altLang="zh-CN" dirty="0" smtClean="0"/>
              <a:t>》</a:t>
            </a:r>
            <a:endParaRPr lang="en-US" altLang="zh-CN" dirty="0" smtClean="0"/>
          </a:p>
          <a:p>
            <a:r>
              <a:rPr lang="en-US" altLang="zh-CN" dirty="0" smtClean="0">
                <a:hlinkClick r:id="rId1" tooltip="HopeForBetter"/>
              </a:rPr>
              <a:t>CSDN</a:t>
            </a:r>
            <a:r>
              <a:rPr lang="zh-CN" altLang="en-US" dirty="0" smtClean="0">
                <a:hlinkClick r:id="rId1" tooltip="HopeForBetter"/>
              </a:rPr>
              <a:t>：</a:t>
            </a:r>
            <a:r>
              <a:rPr lang="en-US" altLang="zh-CN" dirty="0" err="1" smtClean="0">
                <a:hlinkClick r:id="rId1" tooltip="HopeForBetter"/>
              </a:rPr>
              <a:t>HopeForBetter</a:t>
            </a:r>
            <a:r>
              <a:rPr lang="zh-CN" altLang="en-US" b="1" dirty="0"/>
              <a:t>差分约束</a:t>
            </a:r>
            <a:r>
              <a:rPr lang="zh-CN" altLang="en-US" b="1" dirty="0" smtClean="0"/>
              <a:t>系统</a:t>
            </a:r>
            <a:endParaRPr lang="en-US" altLang="zh-CN" dirty="0" smtClean="0">
              <a:hlinkClick r:id="rId2"/>
            </a:endParaRPr>
          </a:p>
          <a:p>
            <a:r>
              <a:rPr lang="en-US" altLang="zh-CN" dirty="0" smtClean="0">
                <a:hlinkClick r:id="rId2"/>
              </a:rPr>
              <a:t>https</a:t>
            </a:r>
            <a:r>
              <a:rPr lang="en-US" altLang="zh-CN" dirty="0">
                <a:hlinkClick r:id="rId2"/>
              </a:rPr>
              <a:t>://</a:t>
            </a:r>
            <a:r>
              <a:rPr lang="en-US" altLang="zh-CN" dirty="0" smtClean="0">
                <a:hlinkClick r:id="rId2"/>
              </a:rPr>
              <a:t>blog.csdn.net/consciousman/article/details/53812818</a:t>
            </a:r>
            <a:endParaRPr lang="en-US" altLang="zh-CN" dirty="0" smtClean="0"/>
          </a:p>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输入</a:t>
            </a:r>
            <a:r>
              <a:rPr lang="zh-CN" altLang="en-US" dirty="0"/>
              <a:t>输出</a:t>
            </a:r>
            <a:r>
              <a:rPr lang="zh-CN" altLang="en-US" dirty="0" smtClean="0"/>
              <a:t>格式</a:t>
            </a:r>
            <a:r>
              <a:rPr lang="en-US" altLang="zh-CN" dirty="0" smtClean="0"/>
              <a:t>】</a:t>
            </a:r>
            <a:endParaRPr lang="zh-CN" altLang="en-US" dirty="0"/>
          </a:p>
        </p:txBody>
      </p:sp>
      <p:sp>
        <p:nvSpPr>
          <p:cNvPr id="3" name="内容占位符 2"/>
          <p:cNvSpPr>
            <a:spLocks noGrp="1"/>
          </p:cNvSpPr>
          <p:nvPr>
            <p:ph idx="1"/>
          </p:nvPr>
        </p:nvSpPr>
        <p:spPr/>
        <p:txBody>
          <a:bodyPr/>
          <a:lstStyle/>
          <a:p>
            <a:r>
              <a:rPr lang="en-US" altLang="zh-CN" dirty="0"/>
              <a:t>【</a:t>
            </a:r>
            <a:r>
              <a:rPr lang="zh-CN" altLang="en-US" dirty="0"/>
              <a:t>输入格式</a:t>
            </a:r>
            <a:r>
              <a:rPr lang="en-US" altLang="zh-CN" dirty="0"/>
              <a:t>】</a:t>
            </a:r>
            <a:endParaRPr lang="en-US" altLang="zh-CN" dirty="0"/>
          </a:p>
          <a:p>
            <a:r>
              <a:rPr lang="zh-CN" altLang="en-US" dirty="0"/>
              <a:t>第一行，两个整数</a:t>
            </a:r>
            <a:r>
              <a:rPr lang="en-US" altLang="zh-CN" dirty="0"/>
              <a:t>L,P</a:t>
            </a:r>
            <a:r>
              <a:rPr lang="zh-CN" altLang="en-US" dirty="0" smtClean="0"/>
              <a:t>；</a:t>
            </a:r>
            <a:endParaRPr lang="zh-CN" altLang="en-US" dirty="0"/>
          </a:p>
          <a:p>
            <a:r>
              <a:rPr lang="zh-CN" altLang="en-US" dirty="0"/>
              <a:t>第</a:t>
            </a:r>
            <a:r>
              <a:rPr lang="en-US" altLang="zh-CN" dirty="0"/>
              <a:t>2</a:t>
            </a:r>
            <a:r>
              <a:rPr lang="zh-CN" altLang="en-US" dirty="0"/>
              <a:t>到</a:t>
            </a:r>
            <a:r>
              <a:rPr lang="en-US" altLang="zh-CN" dirty="0"/>
              <a:t>L+1</a:t>
            </a:r>
            <a:r>
              <a:rPr lang="zh-CN" altLang="en-US" dirty="0"/>
              <a:t>行，第</a:t>
            </a:r>
            <a:r>
              <a:rPr lang="en-US" altLang="zh-CN" dirty="0"/>
              <a:t>i+1</a:t>
            </a:r>
            <a:r>
              <a:rPr lang="zh-CN" altLang="en-US" dirty="0"/>
              <a:t>行有一个整数</a:t>
            </a:r>
            <a:r>
              <a:rPr lang="en-US" altLang="zh-CN" dirty="0" err="1" smtClean="0"/>
              <a:t>F_i</a:t>
            </a:r>
            <a:r>
              <a:rPr lang="zh-CN" altLang="en-US" dirty="0" smtClean="0"/>
              <a:t>；</a:t>
            </a:r>
            <a:endParaRPr lang="zh-CN" altLang="en-US" dirty="0"/>
          </a:p>
          <a:p>
            <a:r>
              <a:rPr lang="zh-CN" altLang="en-US" dirty="0"/>
              <a:t>第</a:t>
            </a:r>
            <a:r>
              <a:rPr lang="en-US" altLang="zh-CN" dirty="0"/>
              <a:t>L+2</a:t>
            </a:r>
            <a:r>
              <a:rPr lang="zh-CN" altLang="en-US" dirty="0"/>
              <a:t>行到</a:t>
            </a:r>
            <a:r>
              <a:rPr lang="en-US" altLang="zh-CN" dirty="0"/>
              <a:t>L+P+1</a:t>
            </a:r>
            <a:r>
              <a:rPr lang="zh-CN" altLang="en-US" dirty="0"/>
              <a:t>行，第</a:t>
            </a:r>
            <a:r>
              <a:rPr lang="en-US" altLang="zh-CN" dirty="0"/>
              <a:t>L+i+1</a:t>
            </a:r>
            <a:r>
              <a:rPr lang="zh-CN" altLang="en-US" dirty="0"/>
              <a:t>描述了奶牛路径</a:t>
            </a:r>
            <a:r>
              <a:rPr lang="en-US" altLang="zh-CN" dirty="0" smtClean="0"/>
              <a:t>L1_i,L2_i,T_i</a:t>
            </a:r>
            <a:r>
              <a:rPr lang="zh-CN" altLang="en-US" dirty="0" smtClean="0"/>
              <a:t>。</a:t>
            </a:r>
            <a:endParaRPr lang="zh-CN" altLang="en-US" dirty="0"/>
          </a:p>
          <a:p>
            <a:r>
              <a:rPr lang="en-US" altLang="zh-CN" dirty="0"/>
              <a:t>【</a:t>
            </a:r>
            <a:r>
              <a:rPr lang="zh-CN" altLang="en-US" dirty="0"/>
              <a:t>输出格式</a:t>
            </a:r>
            <a:r>
              <a:rPr lang="en-US" altLang="zh-CN" dirty="0"/>
              <a:t>】</a:t>
            </a:r>
            <a:endParaRPr lang="en-US" altLang="zh-CN" dirty="0"/>
          </a:p>
          <a:p>
            <a:r>
              <a:rPr lang="zh-CN" altLang="en-US" dirty="0"/>
              <a:t>一行，一个数表示最大乐趣值，保留两位小数。</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09600" y="1196752"/>
            <a:ext cx="2231923" cy="5263042"/>
          </a:xfrm>
        </p:spPr>
        <p:txBody>
          <a:bodyPr/>
          <a:lstStyle/>
          <a:p>
            <a:pPr marL="0" indent="0">
              <a:spcBef>
                <a:spcPts val="0"/>
              </a:spcBef>
              <a:buNone/>
            </a:pPr>
            <a:r>
              <a:rPr lang="en-US" altLang="zh-CN" sz="2000" b="1" dirty="0"/>
              <a:t>【</a:t>
            </a:r>
            <a:r>
              <a:rPr lang="zh-CN" altLang="en-US" sz="2000" b="1" dirty="0"/>
              <a:t>样例输入</a:t>
            </a:r>
            <a:r>
              <a:rPr lang="en-US" altLang="zh-CN" sz="2000" b="1" dirty="0"/>
              <a:t>】</a:t>
            </a:r>
            <a:endParaRPr lang="en-US" altLang="zh-CN" sz="2000" b="1" dirty="0"/>
          </a:p>
          <a:p>
            <a:pPr marL="0" indent="0">
              <a:spcBef>
                <a:spcPts val="0"/>
              </a:spcBef>
              <a:buNone/>
            </a:pPr>
            <a:r>
              <a:rPr lang="en-US" altLang="zh-CN" sz="2000" b="1" dirty="0"/>
              <a:t>5 7</a:t>
            </a:r>
            <a:endParaRPr lang="en-US" altLang="zh-CN" sz="2000" b="1" dirty="0"/>
          </a:p>
          <a:p>
            <a:pPr marL="0" indent="0">
              <a:spcBef>
                <a:spcPts val="0"/>
              </a:spcBef>
              <a:buNone/>
            </a:pPr>
            <a:r>
              <a:rPr lang="en-US" altLang="zh-CN" sz="2000" b="1" dirty="0" smtClean="0"/>
              <a:t>30</a:t>
            </a:r>
            <a:endParaRPr lang="en-US" altLang="zh-CN" sz="2000" b="1" dirty="0" smtClean="0"/>
          </a:p>
          <a:p>
            <a:pPr marL="0" indent="0">
              <a:spcBef>
                <a:spcPts val="0"/>
              </a:spcBef>
              <a:buNone/>
            </a:pPr>
            <a:r>
              <a:rPr lang="en-US" altLang="zh-CN" sz="2000" b="1" smtClean="0"/>
              <a:t>10</a:t>
            </a:r>
            <a:endParaRPr lang="en-US" altLang="zh-CN" sz="2000" b="1" smtClean="0"/>
          </a:p>
          <a:p>
            <a:pPr marL="0" indent="0">
              <a:spcBef>
                <a:spcPts val="0"/>
              </a:spcBef>
              <a:buNone/>
            </a:pPr>
            <a:r>
              <a:rPr lang="en-US" altLang="zh-CN" sz="2000" b="1" smtClean="0"/>
              <a:t>10</a:t>
            </a:r>
            <a:endParaRPr lang="en-US" altLang="zh-CN" sz="2000" b="1" dirty="0"/>
          </a:p>
          <a:p>
            <a:pPr marL="0" indent="0">
              <a:spcBef>
                <a:spcPts val="0"/>
              </a:spcBef>
              <a:buNone/>
            </a:pPr>
            <a:r>
              <a:rPr lang="en-US" altLang="zh-CN" sz="2000" b="1" dirty="0"/>
              <a:t>5</a:t>
            </a:r>
            <a:endParaRPr lang="en-US" altLang="zh-CN" sz="2000" b="1" dirty="0"/>
          </a:p>
          <a:p>
            <a:pPr marL="0" indent="0">
              <a:spcBef>
                <a:spcPts val="0"/>
              </a:spcBef>
              <a:buNone/>
            </a:pPr>
            <a:r>
              <a:rPr lang="en-US" altLang="zh-CN" sz="2000" b="1" dirty="0"/>
              <a:t>10</a:t>
            </a:r>
            <a:endParaRPr lang="en-US" altLang="zh-CN" sz="2000" b="1" dirty="0"/>
          </a:p>
          <a:p>
            <a:pPr marL="0" indent="0">
              <a:spcBef>
                <a:spcPts val="0"/>
              </a:spcBef>
              <a:buNone/>
            </a:pPr>
            <a:r>
              <a:rPr lang="en-US" altLang="zh-CN" sz="2000" b="1" dirty="0"/>
              <a:t>1 2 3</a:t>
            </a:r>
            <a:endParaRPr lang="en-US" altLang="zh-CN" sz="2000" b="1" dirty="0"/>
          </a:p>
          <a:p>
            <a:pPr marL="0" indent="0">
              <a:spcBef>
                <a:spcPts val="0"/>
              </a:spcBef>
              <a:buNone/>
            </a:pPr>
            <a:r>
              <a:rPr lang="en-US" altLang="zh-CN" sz="2000" b="1" dirty="0"/>
              <a:t>2 3 2</a:t>
            </a:r>
            <a:endParaRPr lang="en-US" altLang="zh-CN" sz="2000" b="1" dirty="0"/>
          </a:p>
          <a:p>
            <a:pPr marL="0" indent="0">
              <a:spcBef>
                <a:spcPts val="0"/>
              </a:spcBef>
              <a:buNone/>
            </a:pPr>
            <a:r>
              <a:rPr lang="en-US" altLang="zh-CN" sz="2000" b="1" dirty="0"/>
              <a:t>3 4 5</a:t>
            </a:r>
            <a:endParaRPr lang="en-US" altLang="zh-CN" sz="2000" b="1" dirty="0"/>
          </a:p>
          <a:p>
            <a:pPr marL="0" indent="0">
              <a:spcBef>
                <a:spcPts val="0"/>
              </a:spcBef>
              <a:buNone/>
            </a:pPr>
            <a:r>
              <a:rPr lang="en-US" altLang="zh-CN" sz="2000" b="1" dirty="0"/>
              <a:t>3 5 2</a:t>
            </a:r>
            <a:endParaRPr lang="en-US" altLang="zh-CN" sz="2000" b="1" dirty="0"/>
          </a:p>
          <a:p>
            <a:pPr marL="0" indent="0">
              <a:spcBef>
                <a:spcPts val="0"/>
              </a:spcBef>
              <a:buNone/>
            </a:pPr>
            <a:r>
              <a:rPr lang="en-US" altLang="zh-CN" sz="2000" b="1" dirty="0"/>
              <a:t>4 5 5</a:t>
            </a:r>
            <a:endParaRPr lang="en-US" altLang="zh-CN" sz="2000" b="1" dirty="0"/>
          </a:p>
          <a:p>
            <a:pPr marL="0" indent="0">
              <a:spcBef>
                <a:spcPts val="0"/>
              </a:spcBef>
              <a:buNone/>
            </a:pPr>
            <a:r>
              <a:rPr lang="en-US" altLang="zh-CN" sz="2000" b="1" dirty="0"/>
              <a:t>5 1 3</a:t>
            </a:r>
            <a:endParaRPr lang="en-US" altLang="zh-CN" sz="2000" b="1" dirty="0"/>
          </a:p>
          <a:p>
            <a:pPr marL="0" indent="0">
              <a:spcBef>
                <a:spcPts val="0"/>
              </a:spcBef>
              <a:buNone/>
            </a:pPr>
            <a:r>
              <a:rPr lang="en-US" altLang="zh-CN" sz="2000" b="1" dirty="0"/>
              <a:t>5 2 2</a:t>
            </a:r>
            <a:endParaRPr lang="en-US" altLang="zh-CN" sz="2000" b="1" dirty="0"/>
          </a:p>
          <a:p>
            <a:pPr marL="0" indent="0">
              <a:spcBef>
                <a:spcPts val="0"/>
              </a:spcBef>
              <a:buNone/>
            </a:pPr>
            <a:r>
              <a:rPr lang="en-US" altLang="zh-CN" sz="2000" b="1" dirty="0"/>
              <a:t>【</a:t>
            </a:r>
            <a:r>
              <a:rPr lang="zh-CN" altLang="en-US" sz="2000" b="1" dirty="0"/>
              <a:t>样例输出</a:t>
            </a:r>
            <a:r>
              <a:rPr lang="en-US" altLang="zh-CN" sz="2000" b="1" dirty="0"/>
              <a:t>】</a:t>
            </a:r>
            <a:endParaRPr lang="en-US" altLang="zh-CN" sz="2000" b="1" dirty="0"/>
          </a:p>
          <a:p>
            <a:pPr marL="0" indent="0">
              <a:spcBef>
                <a:spcPts val="0"/>
              </a:spcBef>
              <a:buNone/>
            </a:pPr>
            <a:r>
              <a:rPr lang="en-US" altLang="zh-CN" sz="2000" b="1" dirty="0"/>
              <a:t>6.00</a:t>
            </a:r>
            <a:endParaRPr lang="zh-CN" altLang="en-US" sz="2000" b="1" dirty="0"/>
          </a:p>
        </p:txBody>
      </p:sp>
      <p:sp>
        <p:nvSpPr>
          <p:cNvPr id="4" name="椭圆 3"/>
          <p:cNvSpPr/>
          <p:nvPr/>
        </p:nvSpPr>
        <p:spPr>
          <a:xfrm>
            <a:off x="6514196" y="1698135"/>
            <a:ext cx="363793" cy="363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en-US" altLang="zh-CN" dirty="0"/>
          </a:p>
        </p:txBody>
      </p:sp>
      <p:sp>
        <p:nvSpPr>
          <p:cNvPr id="5" name="椭圆 4"/>
          <p:cNvSpPr/>
          <p:nvPr/>
        </p:nvSpPr>
        <p:spPr>
          <a:xfrm>
            <a:off x="5916888" y="2526059"/>
            <a:ext cx="363793" cy="363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6" name="椭圆 5"/>
          <p:cNvSpPr/>
          <p:nvPr/>
        </p:nvSpPr>
        <p:spPr>
          <a:xfrm>
            <a:off x="7111506" y="2526058"/>
            <a:ext cx="363793" cy="363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7" name="椭圆 6"/>
          <p:cNvSpPr/>
          <p:nvPr/>
        </p:nvSpPr>
        <p:spPr>
          <a:xfrm>
            <a:off x="5916888" y="3748544"/>
            <a:ext cx="363793" cy="363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8" name="椭圆 7"/>
          <p:cNvSpPr/>
          <p:nvPr/>
        </p:nvSpPr>
        <p:spPr>
          <a:xfrm>
            <a:off x="7111506" y="3748544"/>
            <a:ext cx="363793" cy="363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cxnSp>
        <p:nvCxnSpPr>
          <p:cNvPr id="11" name="直接箭头连接符 10"/>
          <p:cNvCxnSpPr>
            <a:stCxn id="4" idx="3"/>
            <a:endCxn id="5" idx="7"/>
          </p:cNvCxnSpPr>
          <p:nvPr/>
        </p:nvCxnSpPr>
        <p:spPr>
          <a:xfrm flipH="1">
            <a:off x="6227405" y="2008652"/>
            <a:ext cx="340067" cy="5706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6" idx="1"/>
            <a:endCxn id="4" idx="5"/>
          </p:cNvCxnSpPr>
          <p:nvPr/>
        </p:nvCxnSpPr>
        <p:spPr>
          <a:xfrm flipH="1" flipV="1">
            <a:off x="6824713" y="2008652"/>
            <a:ext cx="340069" cy="5706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5" idx="4"/>
            <a:endCxn id="7" idx="0"/>
          </p:cNvCxnSpPr>
          <p:nvPr/>
        </p:nvCxnSpPr>
        <p:spPr>
          <a:xfrm>
            <a:off x="6098785" y="2889852"/>
            <a:ext cx="0" cy="8586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7" idx="7"/>
            <a:endCxn id="6" idx="3"/>
          </p:cNvCxnSpPr>
          <p:nvPr/>
        </p:nvCxnSpPr>
        <p:spPr>
          <a:xfrm flipV="1">
            <a:off x="6227405" y="2836575"/>
            <a:ext cx="937377" cy="9652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7" idx="6"/>
            <a:endCxn id="8" idx="2"/>
          </p:cNvCxnSpPr>
          <p:nvPr/>
        </p:nvCxnSpPr>
        <p:spPr>
          <a:xfrm>
            <a:off x="6280681" y="3930441"/>
            <a:ext cx="8308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8" idx="0"/>
            <a:endCxn id="6" idx="4"/>
          </p:cNvCxnSpPr>
          <p:nvPr/>
        </p:nvCxnSpPr>
        <p:spPr>
          <a:xfrm flipV="1">
            <a:off x="7293403" y="2889851"/>
            <a:ext cx="0" cy="8586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6" idx="2"/>
            <a:endCxn id="5" idx="6"/>
          </p:cNvCxnSpPr>
          <p:nvPr/>
        </p:nvCxnSpPr>
        <p:spPr>
          <a:xfrm flipH="1">
            <a:off x="6280681" y="2707955"/>
            <a:ext cx="83082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6104027" y="2037897"/>
            <a:ext cx="363793" cy="369332"/>
          </a:xfrm>
          <a:prstGeom prst="rect">
            <a:avLst/>
          </a:prstGeom>
          <a:noFill/>
        </p:spPr>
        <p:txBody>
          <a:bodyPr wrap="square" rtlCol="0">
            <a:spAutoFit/>
          </a:bodyPr>
          <a:lstStyle/>
          <a:p>
            <a:r>
              <a:rPr lang="en-US" altLang="zh-CN" dirty="0" smtClean="0"/>
              <a:t>3</a:t>
            </a:r>
            <a:endParaRPr lang="zh-CN" altLang="en-US" dirty="0"/>
          </a:p>
        </p:txBody>
      </p:sp>
      <p:sp>
        <p:nvSpPr>
          <p:cNvPr id="54" name="文本框 53"/>
          <p:cNvSpPr txBox="1"/>
          <p:nvPr/>
        </p:nvSpPr>
        <p:spPr>
          <a:xfrm>
            <a:off x="5799301" y="3052010"/>
            <a:ext cx="363793" cy="369332"/>
          </a:xfrm>
          <a:prstGeom prst="rect">
            <a:avLst/>
          </a:prstGeom>
          <a:noFill/>
        </p:spPr>
        <p:txBody>
          <a:bodyPr wrap="square" rtlCol="0">
            <a:spAutoFit/>
          </a:bodyPr>
          <a:lstStyle/>
          <a:p>
            <a:r>
              <a:rPr lang="en-US" altLang="zh-CN" dirty="0" smtClean="0"/>
              <a:t>2</a:t>
            </a:r>
            <a:endParaRPr lang="zh-CN" altLang="en-US" dirty="0"/>
          </a:p>
        </p:txBody>
      </p:sp>
      <p:sp>
        <p:nvSpPr>
          <p:cNvPr id="55" name="文本框 54"/>
          <p:cNvSpPr txBox="1"/>
          <p:nvPr/>
        </p:nvSpPr>
        <p:spPr>
          <a:xfrm>
            <a:off x="6460920" y="3927386"/>
            <a:ext cx="363793" cy="369332"/>
          </a:xfrm>
          <a:prstGeom prst="rect">
            <a:avLst/>
          </a:prstGeom>
          <a:noFill/>
        </p:spPr>
        <p:txBody>
          <a:bodyPr wrap="square" rtlCol="0">
            <a:spAutoFit/>
          </a:bodyPr>
          <a:lstStyle/>
          <a:p>
            <a:r>
              <a:rPr lang="en-US" altLang="zh-CN" dirty="0" smtClean="0"/>
              <a:t>5</a:t>
            </a:r>
            <a:endParaRPr lang="zh-CN" altLang="en-US" dirty="0"/>
          </a:p>
        </p:txBody>
      </p:sp>
      <p:sp>
        <p:nvSpPr>
          <p:cNvPr id="56" name="文本框 55"/>
          <p:cNvSpPr txBox="1"/>
          <p:nvPr/>
        </p:nvSpPr>
        <p:spPr>
          <a:xfrm>
            <a:off x="6443210" y="3052010"/>
            <a:ext cx="363793" cy="369332"/>
          </a:xfrm>
          <a:prstGeom prst="rect">
            <a:avLst/>
          </a:prstGeom>
          <a:noFill/>
        </p:spPr>
        <p:txBody>
          <a:bodyPr wrap="square" rtlCol="0">
            <a:spAutoFit/>
          </a:bodyPr>
          <a:lstStyle/>
          <a:p>
            <a:r>
              <a:rPr lang="en-US" altLang="zh-CN" dirty="0" smtClean="0"/>
              <a:t>2</a:t>
            </a:r>
            <a:endParaRPr lang="zh-CN" altLang="en-US" dirty="0"/>
          </a:p>
        </p:txBody>
      </p:sp>
      <p:sp>
        <p:nvSpPr>
          <p:cNvPr id="57" name="文本框 56"/>
          <p:cNvSpPr txBox="1"/>
          <p:nvPr/>
        </p:nvSpPr>
        <p:spPr>
          <a:xfrm>
            <a:off x="7293401" y="3197316"/>
            <a:ext cx="363793" cy="369332"/>
          </a:xfrm>
          <a:prstGeom prst="rect">
            <a:avLst/>
          </a:prstGeom>
          <a:noFill/>
        </p:spPr>
        <p:txBody>
          <a:bodyPr wrap="square" rtlCol="0">
            <a:spAutoFit/>
          </a:bodyPr>
          <a:lstStyle/>
          <a:p>
            <a:r>
              <a:rPr lang="en-US" altLang="zh-CN" dirty="0" smtClean="0"/>
              <a:t>5</a:t>
            </a:r>
            <a:endParaRPr lang="zh-CN" altLang="en-US" dirty="0"/>
          </a:p>
        </p:txBody>
      </p:sp>
      <p:sp>
        <p:nvSpPr>
          <p:cNvPr id="58" name="文本框 57"/>
          <p:cNvSpPr txBox="1"/>
          <p:nvPr/>
        </p:nvSpPr>
        <p:spPr>
          <a:xfrm>
            <a:off x="6953333" y="2051768"/>
            <a:ext cx="363793" cy="369332"/>
          </a:xfrm>
          <a:prstGeom prst="rect">
            <a:avLst/>
          </a:prstGeom>
          <a:noFill/>
        </p:spPr>
        <p:txBody>
          <a:bodyPr wrap="square" rtlCol="0">
            <a:spAutoFit/>
          </a:bodyPr>
          <a:lstStyle/>
          <a:p>
            <a:r>
              <a:rPr lang="en-US" altLang="zh-CN" dirty="0" smtClean="0"/>
              <a:t>3</a:t>
            </a:r>
            <a:endParaRPr lang="zh-CN" altLang="en-US" dirty="0"/>
          </a:p>
        </p:txBody>
      </p:sp>
      <p:sp>
        <p:nvSpPr>
          <p:cNvPr id="59" name="文本框 58"/>
          <p:cNvSpPr txBox="1"/>
          <p:nvPr/>
        </p:nvSpPr>
        <p:spPr>
          <a:xfrm>
            <a:off x="6572716" y="2410953"/>
            <a:ext cx="363793" cy="369332"/>
          </a:xfrm>
          <a:prstGeom prst="rect">
            <a:avLst/>
          </a:prstGeom>
          <a:noFill/>
        </p:spPr>
        <p:txBody>
          <a:bodyPr wrap="square" rtlCol="0">
            <a:spAutoFit/>
          </a:bodyPr>
          <a:lstStyle/>
          <a:p>
            <a:r>
              <a:rPr lang="en-US" altLang="zh-CN" dirty="0" smtClean="0"/>
              <a:t>2</a:t>
            </a:r>
            <a:endParaRPr lang="zh-CN" altLang="en-US" dirty="0"/>
          </a:p>
        </p:txBody>
      </p:sp>
      <p:sp>
        <p:nvSpPr>
          <p:cNvPr id="61" name="矩形 60"/>
          <p:cNvSpPr/>
          <p:nvPr/>
        </p:nvSpPr>
        <p:spPr>
          <a:xfrm>
            <a:off x="6443210" y="1367621"/>
            <a:ext cx="457176" cy="369332"/>
          </a:xfrm>
          <a:prstGeom prst="rect">
            <a:avLst/>
          </a:prstGeom>
        </p:spPr>
        <p:txBody>
          <a:bodyPr wrap="none">
            <a:spAutoFit/>
          </a:bodyPr>
          <a:lstStyle/>
          <a:p>
            <a:r>
              <a:rPr lang="en-US" altLang="zh-CN" b="1" dirty="0">
                <a:solidFill>
                  <a:srgbClr val="FF0000"/>
                </a:solidFill>
              </a:rPr>
              <a:t>30</a:t>
            </a:r>
            <a:endParaRPr lang="en-US" altLang="zh-CN" b="1" dirty="0">
              <a:solidFill>
                <a:srgbClr val="FF0000"/>
              </a:solidFill>
            </a:endParaRPr>
          </a:p>
        </p:txBody>
      </p:sp>
      <p:sp>
        <p:nvSpPr>
          <p:cNvPr id="62" name="矩形 61"/>
          <p:cNvSpPr/>
          <p:nvPr/>
        </p:nvSpPr>
        <p:spPr>
          <a:xfrm>
            <a:off x="5467149" y="2526058"/>
            <a:ext cx="449739" cy="369332"/>
          </a:xfrm>
          <a:prstGeom prst="rect">
            <a:avLst/>
          </a:prstGeom>
        </p:spPr>
        <p:txBody>
          <a:bodyPr wrap="none">
            <a:spAutoFit/>
          </a:bodyPr>
          <a:lstStyle/>
          <a:p>
            <a:r>
              <a:rPr lang="en-US" altLang="zh-CN" b="1" dirty="0">
                <a:solidFill>
                  <a:srgbClr val="FF0000"/>
                </a:solidFill>
              </a:rPr>
              <a:t>10</a:t>
            </a:r>
            <a:endParaRPr lang="en-US" altLang="zh-CN" b="1" dirty="0">
              <a:solidFill>
                <a:srgbClr val="FF0000"/>
              </a:solidFill>
            </a:endParaRPr>
          </a:p>
        </p:txBody>
      </p:sp>
      <p:sp>
        <p:nvSpPr>
          <p:cNvPr id="63" name="矩形 62"/>
          <p:cNvSpPr/>
          <p:nvPr/>
        </p:nvSpPr>
        <p:spPr>
          <a:xfrm>
            <a:off x="5531458" y="3897056"/>
            <a:ext cx="449739" cy="369332"/>
          </a:xfrm>
          <a:prstGeom prst="rect">
            <a:avLst/>
          </a:prstGeom>
        </p:spPr>
        <p:txBody>
          <a:bodyPr wrap="none">
            <a:spAutoFit/>
          </a:bodyPr>
          <a:lstStyle/>
          <a:p>
            <a:r>
              <a:rPr lang="en-US" altLang="zh-CN" b="1" dirty="0">
                <a:solidFill>
                  <a:srgbClr val="FF0000"/>
                </a:solidFill>
              </a:rPr>
              <a:t>10</a:t>
            </a:r>
            <a:endParaRPr lang="en-US" altLang="zh-CN" b="1" dirty="0">
              <a:solidFill>
                <a:srgbClr val="FF0000"/>
              </a:solidFill>
            </a:endParaRPr>
          </a:p>
        </p:txBody>
      </p:sp>
      <p:sp>
        <p:nvSpPr>
          <p:cNvPr id="64" name="矩形 63"/>
          <p:cNvSpPr/>
          <p:nvPr/>
        </p:nvSpPr>
        <p:spPr>
          <a:xfrm>
            <a:off x="7430668" y="3897056"/>
            <a:ext cx="320922" cy="369332"/>
          </a:xfrm>
          <a:prstGeom prst="rect">
            <a:avLst/>
          </a:prstGeom>
        </p:spPr>
        <p:txBody>
          <a:bodyPr wrap="none">
            <a:spAutoFit/>
          </a:bodyPr>
          <a:lstStyle/>
          <a:p>
            <a:r>
              <a:rPr lang="en-US" altLang="zh-CN" b="1" dirty="0" smtClean="0">
                <a:solidFill>
                  <a:srgbClr val="FF0000"/>
                </a:solidFill>
              </a:rPr>
              <a:t>5</a:t>
            </a:r>
            <a:endParaRPr lang="en-US" altLang="zh-CN" b="1" dirty="0">
              <a:solidFill>
                <a:srgbClr val="FF0000"/>
              </a:solidFill>
            </a:endParaRPr>
          </a:p>
        </p:txBody>
      </p:sp>
      <p:sp>
        <p:nvSpPr>
          <p:cNvPr id="65" name="矩形 64"/>
          <p:cNvSpPr/>
          <p:nvPr/>
        </p:nvSpPr>
        <p:spPr>
          <a:xfrm>
            <a:off x="7416779" y="2501348"/>
            <a:ext cx="449739" cy="369332"/>
          </a:xfrm>
          <a:prstGeom prst="rect">
            <a:avLst/>
          </a:prstGeom>
        </p:spPr>
        <p:txBody>
          <a:bodyPr wrap="none">
            <a:spAutoFit/>
          </a:bodyPr>
          <a:lstStyle/>
          <a:p>
            <a:r>
              <a:rPr lang="en-US" altLang="zh-CN" b="1" dirty="0">
                <a:solidFill>
                  <a:srgbClr val="FF0000"/>
                </a:solidFill>
              </a:rPr>
              <a:t>10</a:t>
            </a:r>
            <a:endParaRPr lang="en-US" altLang="zh-CN" b="1" dirty="0">
              <a:solidFill>
                <a:srgbClr val="FF0000"/>
              </a:solidFill>
            </a:endParaRPr>
          </a:p>
        </p:txBody>
      </p:sp>
      <p:sp>
        <p:nvSpPr>
          <p:cNvPr id="66" name="椭圆 65"/>
          <p:cNvSpPr/>
          <p:nvPr/>
        </p:nvSpPr>
        <p:spPr>
          <a:xfrm>
            <a:off x="9589559" y="1667805"/>
            <a:ext cx="363793" cy="363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en-US" altLang="zh-CN" dirty="0"/>
          </a:p>
        </p:txBody>
      </p:sp>
      <p:sp>
        <p:nvSpPr>
          <p:cNvPr id="67" name="椭圆 66"/>
          <p:cNvSpPr/>
          <p:nvPr/>
        </p:nvSpPr>
        <p:spPr>
          <a:xfrm>
            <a:off x="8992251" y="2495729"/>
            <a:ext cx="363793" cy="363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2</a:t>
            </a:r>
            <a:endParaRPr lang="zh-CN" altLang="en-US" dirty="0"/>
          </a:p>
        </p:txBody>
      </p:sp>
      <p:sp>
        <p:nvSpPr>
          <p:cNvPr id="68" name="椭圆 67"/>
          <p:cNvSpPr/>
          <p:nvPr/>
        </p:nvSpPr>
        <p:spPr>
          <a:xfrm>
            <a:off x="10186869" y="2495728"/>
            <a:ext cx="363793" cy="363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5</a:t>
            </a:r>
            <a:endParaRPr lang="zh-CN" altLang="en-US" dirty="0"/>
          </a:p>
        </p:txBody>
      </p:sp>
      <p:sp>
        <p:nvSpPr>
          <p:cNvPr id="69" name="椭圆 68"/>
          <p:cNvSpPr/>
          <p:nvPr/>
        </p:nvSpPr>
        <p:spPr>
          <a:xfrm>
            <a:off x="8992251" y="3718214"/>
            <a:ext cx="363793" cy="363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a:t>
            </a:r>
            <a:endParaRPr lang="zh-CN" altLang="en-US" dirty="0"/>
          </a:p>
        </p:txBody>
      </p:sp>
      <p:sp>
        <p:nvSpPr>
          <p:cNvPr id="70" name="椭圆 69"/>
          <p:cNvSpPr/>
          <p:nvPr/>
        </p:nvSpPr>
        <p:spPr>
          <a:xfrm>
            <a:off x="10186869" y="3718214"/>
            <a:ext cx="363793" cy="3637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4</a:t>
            </a:r>
            <a:endParaRPr lang="zh-CN" altLang="en-US" dirty="0"/>
          </a:p>
        </p:txBody>
      </p:sp>
      <p:cxnSp>
        <p:nvCxnSpPr>
          <p:cNvPr id="71" name="直接箭头连接符 70"/>
          <p:cNvCxnSpPr>
            <a:stCxn id="66" idx="3"/>
            <a:endCxn id="67" idx="7"/>
          </p:cNvCxnSpPr>
          <p:nvPr/>
        </p:nvCxnSpPr>
        <p:spPr>
          <a:xfrm flipH="1">
            <a:off x="9302768" y="1978322"/>
            <a:ext cx="340067" cy="57068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a:stCxn id="68" idx="1"/>
            <a:endCxn id="66" idx="5"/>
          </p:cNvCxnSpPr>
          <p:nvPr/>
        </p:nvCxnSpPr>
        <p:spPr>
          <a:xfrm flipH="1" flipV="1">
            <a:off x="9900076" y="1978322"/>
            <a:ext cx="340069" cy="57068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a:stCxn id="67" idx="4"/>
            <a:endCxn id="69" idx="0"/>
          </p:cNvCxnSpPr>
          <p:nvPr/>
        </p:nvCxnSpPr>
        <p:spPr>
          <a:xfrm>
            <a:off x="9174148" y="2859522"/>
            <a:ext cx="0" cy="85869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a:stCxn id="69" idx="7"/>
            <a:endCxn id="68" idx="3"/>
          </p:cNvCxnSpPr>
          <p:nvPr/>
        </p:nvCxnSpPr>
        <p:spPr>
          <a:xfrm flipV="1">
            <a:off x="9302768" y="2806245"/>
            <a:ext cx="937377" cy="96524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a:stCxn id="69" idx="6"/>
            <a:endCxn id="70" idx="2"/>
          </p:cNvCxnSpPr>
          <p:nvPr/>
        </p:nvCxnSpPr>
        <p:spPr>
          <a:xfrm>
            <a:off x="9356044" y="3900111"/>
            <a:ext cx="83082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a:stCxn id="70" idx="0"/>
            <a:endCxn id="68" idx="4"/>
          </p:cNvCxnSpPr>
          <p:nvPr/>
        </p:nvCxnSpPr>
        <p:spPr>
          <a:xfrm flipV="1">
            <a:off x="10368766" y="2859521"/>
            <a:ext cx="0" cy="8586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a:stCxn id="68" idx="2"/>
            <a:endCxn id="67" idx="6"/>
          </p:cNvCxnSpPr>
          <p:nvPr/>
        </p:nvCxnSpPr>
        <p:spPr>
          <a:xfrm flipH="1">
            <a:off x="9356044" y="2677625"/>
            <a:ext cx="83082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9179390" y="2007567"/>
            <a:ext cx="363793" cy="369332"/>
          </a:xfrm>
          <a:prstGeom prst="rect">
            <a:avLst/>
          </a:prstGeom>
          <a:noFill/>
        </p:spPr>
        <p:txBody>
          <a:bodyPr wrap="square" rtlCol="0">
            <a:spAutoFit/>
          </a:bodyPr>
          <a:lstStyle/>
          <a:p>
            <a:r>
              <a:rPr lang="en-US" altLang="zh-CN" dirty="0" smtClean="0"/>
              <a:t>3</a:t>
            </a:r>
            <a:endParaRPr lang="zh-CN" altLang="en-US" dirty="0"/>
          </a:p>
        </p:txBody>
      </p:sp>
      <p:sp>
        <p:nvSpPr>
          <p:cNvPr id="79" name="文本框 78"/>
          <p:cNvSpPr txBox="1"/>
          <p:nvPr/>
        </p:nvSpPr>
        <p:spPr>
          <a:xfrm>
            <a:off x="8874664" y="3021680"/>
            <a:ext cx="363793" cy="369332"/>
          </a:xfrm>
          <a:prstGeom prst="rect">
            <a:avLst/>
          </a:prstGeom>
          <a:noFill/>
        </p:spPr>
        <p:txBody>
          <a:bodyPr wrap="square" rtlCol="0">
            <a:spAutoFit/>
          </a:bodyPr>
          <a:lstStyle/>
          <a:p>
            <a:r>
              <a:rPr lang="en-US" altLang="zh-CN" dirty="0" smtClean="0"/>
              <a:t>2</a:t>
            </a:r>
            <a:endParaRPr lang="zh-CN" altLang="en-US" dirty="0"/>
          </a:p>
        </p:txBody>
      </p:sp>
      <p:sp>
        <p:nvSpPr>
          <p:cNvPr id="80" name="文本框 79"/>
          <p:cNvSpPr txBox="1"/>
          <p:nvPr/>
        </p:nvSpPr>
        <p:spPr>
          <a:xfrm>
            <a:off x="9536283" y="3897056"/>
            <a:ext cx="363793" cy="369332"/>
          </a:xfrm>
          <a:prstGeom prst="rect">
            <a:avLst/>
          </a:prstGeom>
          <a:noFill/>
        </p:spPr>
        <p:txBody>
          <a:bodyPr wrap="square" rtlCol="0">
            <a:spAutoFit/>
          </a:bodyPr>
          <a:lstStyle/>
          <a:p>
            <a:r>
              <a:rPr lang="en-US" altLang="zh-CN" dirty="0" smtClean="0"/>
              <a:t>5</a:t>
            </a:r>
            <a:endParaRPr lang="zh-CN" altLang="en-US" dirty="0"/>
          </a:p>
        </p:txBody>
      </p:sp>
      <p:sp>
        <p:nvSpPr>
          <p:cNvPr id="81" name="文本框 80"/>
          <p:cNvSpPr txBox="1"/>
          <p:nvPr/>
        </p:nvSpPr>
        <p:spPr>
          <a:xfrm>
            <a:off x="9518573" y="3021680"/>
            <a:ext cx="363793" cy="369332"/>
          </a:xfrm>
          <a:prstGeom prst="rect">
            <a:avLst/>
          </a:prstGeom>
          <a:noFill/>
        </p:spPr>
        <p:txBody>
          <a:bodyPr wrap="square" rtlCol="0">
            <a:spAutoFit/>
          </a:bodyPr>
          <a:lstStyle/>
          <a:p>
            <a:r>
              <a:rPr lang="en-US" altLang="zh-CN" dirty="0" smtClean="0"/>
              <a:t>2</a:t>
            </a:r>
            <a:endParaRPr lang="zh-CN" altLang="en-US" dirty="0"/>
          </a:p>
        </p:txBody>
      </p:sp>
      <p:sp>
        <p:nvSpPr>
          <p:cNvPr id="82" name="文本框 81"/>
          <p:cNvSpPr txBox="1"/>
          <p:nvPr/>
        </p:nvSpPr>
        <p:spPr>
          <a:xfrm>
            <a:off x="10368764" y="3166986"/>
            <a:ext cx="363793" cy="369332"/>
          </a:xfrm>
          <a:prstGeom prst="rect">
            <a:avLst/>
          </a:prstGeom>
          <a:noFill/>
        </p:spPr>
        <p:txBody>
          <a:bodyPr wrap="square" rtlCol="0">
            <a:spAutoFit/>
          </a:bodyPr>
          <a:lstStyle/>
          <a:p>
            <a:r>
              <a:rPr lang="en-US" altLang="zh-CN" dirty="0" smtClean="0"/>
              <a:t>5</a:t>
            </a:r>
            <a:endParaRPr lang="zh-CN" altLang="en-US" dirty="0"/>
          </a:p>
        </p:txBody>
      </p:sp>
      <p:sp>
        <p:nvSpPr>
          <p:cNvPr id="83" name="文本框 82"/>
          <p:cNvSpPr txBox="1"/>
          <p:nvPr/>
        </p:nvSpPr>
        <p:spPr>
          <a:xfrm>
            <a:off x="10028696" y="2021438"/>
            <a:ext cx="363793" cy="369332"/>
          </a:xfrm>
          <a:prstGeom prst="rect">
            <a:avLst/>
          </a:prstGeom>
          <a:noFill/>
        </p:spPr>
        <p:txBody>
          <a:bodyPr wrap="square" rtlCol="0">
            <a:spAutoFit/>
          </a:bodyPr>
          <a:lstStyle/>
          <a:p>
            <a:r>
              <a:rPr lang="en-US" altLang="zh-CN" dirty="0" smtClean="0"/>
              <a:t>3</a:t>
            </a:r>
            <a:endParaRPr lang="zh-CN" altLang="en-US" dirty="0"/>
          </a:p>
        </p:txBody>
      </p:sp>
      <p:sp>
        <p:nvSpPr>
          <p:cNvPr id="84" name="文本框 83"/>
          <p:cNvSpPr txBox="1"/>
          <p:nvPr/>
        </p:nvSpPr>
        <p:spPr>
          <a:xfrm>
            <a:off x="9648079" y="2380623"/>
            <a:ext cx="363793" cy="369332"/>
          </a:xfrm>
          <a:prstGeom prst="rect">
            <a:avLst/>
          </a:prstGeom>
          <a:noFill/>
        </p:spPr>
        <p:txBody>
          <a:bodyPr wrap="square" rtlCol="0">
            <a:spAutoFit/>
          </a:bodyPr>
          <a:lstStyle/>
          <a:p>
            <a:r>
              <a:rPr lang="en-US" altLang="zh-CN" dirty="0" smtClean="0"/>
              <a:t>2</a:t>
            </a:r>
            <a:endParaRPr lang="zh-CN" altLang="en-US" dirty="0"/>
          </a:p>
        </p:txBody>
      </p:sp>
      <p:sp>
        <p:nvSpPr>
          <p:cNvPr id="85" name="矩形 84"/>
          <p:cNvSpPr/>
          <p:nvPr/>
        </p:nvSpPr>
        <p:spPr>
          <a:xfrm>
            <a:off x="9518573" y="1337291"/>
            <a:ext cx="457176" cy="369332"/>
          </a:xfrm>
          <a:prstGeom prst="rect">
            <a:avLst/>
          </a:prstGeom>
        </p:spPr>
        <p:txBody>
          <a:bodyPr wrap="none">
            <a:spAutoFit/>
          </a:bodyPr>
          <a:lstStyle/>
          <a:p>
            <a:r>
              <a:rPr lang="en-US" altLang="zh-CN" b="1" dirty="0">
                <a:solidFill>
                  <a:srgbClr val="FF0000"/>
                </a:solidFill>
              </a:rPr>
              <a:t>30</a:t>
            </a:r>
            <a:endParaRPr lang="en-US" altLang="zh-CN" b="1" dirty="0">
              <a:solidFill>
                <a:srgbClr val="FF0000"/>
              </a:solidFill>
            </a:endParaRPr>
          </a:p>
        </p:txBody>
      </p:sp>
      <p:sp>
        <p:nvSpPr>
          <p:cNvPr id="86" name="矩形 85"/>
          <p:cNvSpPr/>
          <p:nvPr/>
        </p:nvSpPr>
        <p:spPr>
          <a:xfrm>
            <a:off x="8542512" y="2495728"/>
            <a:ext cx="449739" cy="369332"/>
          </a:xfrm>
          <a:prstGeom prst="rect">
            <a:avLst/>
          </a:prstGeom>
        </p:spPr>
        <p:txBody>
          <a:bodyPr wrap="none">
            <a:spAutoFit/>
          </a:bodyPr>
          <a:lstStyle/>
          <a:p>
            <a:r>
              <a:rPr lang="en-US" altLang="zh-CN" b="1" dirty="0">
                <a:solidFill>
                  <a:srgbClr val="FF0000"/>
                </a:solidFill>
              </a:rPr>
              <a:t>10</a:t>
            </a:r>
            <a:endParaRPr lang="en-US" altLang="zh-CN" b="1" dirty="0">
              <a:solidFill>
                <a:srgbClr val="FF0000"/>
              </a:solidFill>
            </a:endParaRPr>
          </a:p>
        </p:txBody>
      </p:sp>
      <p:sp>
        <p:nvSpPr>
          <p:cNvPr id="87" name="矩形 86"/>
          <p:cNvSpPr/>
          <p:nvPr/>
        </p:nvSpPr>
        <p:spPr>
          <a:xfrm>
            <a:off x="8606821" y="3866726"/>
            <a:ext cx="449739" cy="369332"/>
          </a:xfrm>
          <a:prstGeom prst="rect">
            <a:avLst/>
          </a:prstGeom>
        </p:spPr>
        <p:txBody>
          <a:bodyPr wrap="none">
            <a:spAutoFit/>
          </a:bodyPr>
          <a:lstStyle/>
          <a:p>
            <a:r>
              <a:rPr lang="en-US" altLang="zh-CN" b="1" dirty="0">
                <a:solidFill>
                  <a:srgbClr val="FF0000"/>
                </a:solidFill>
              </a:rPr>
              <a:t>10</a:t>
            </a:r>
            <a:endParaRPr lang="en-US" altLang="zh-CN" b="1" dirty="0">
              <a:solidFill>
                <a:srgbClr val="FF0000"/>
              </a:solidFill>
            </a:endParaRPr>
          </a:p>
        </p:txBody>
      </p:sp>
      <p:sp>
        <p:nvSpPr>
          <p:cNvPr id="88" name="矩形 87"/>
          <p:cNvSpPr/>
          <p:nvPr/>
        </p:nvSpPr>
        <p:spPr>
          <a:xfrm>
            <a:off x="10506031" y="3866726"/>
            <a:ext cx="320922" cy="369332"/>
          </a:xfrm>
          <a:prstGeom prst="rect">
            <a:avLst/>
          </a:prstGeom>
        </p:spPr>
        <p:txBody>
          <a:bodyPr wrap="none">
            <a:spAutoFit/>
          </a:bodyPr>
          <a:lstStyle/>
          <a:p>
            <a:r>
              <a:rPr lang="en-US" altLang="zh-CN" b="1" dirty="0" smtClean="0">
                <a:solidFill>
                  <a:srgbClr val="FF0000"/>
                </a:solidFill>
              </a:rPr>
              <a:t>5</a:t>
            </a:r>
            <a:endParaRPr lang="en-US" altLang="zh-CN" b="1" dirty="0">
              <a:solidFill>
                <a:srgbClr val="FF0000"/>
              </a:solidFill>
            </a:endParaRPr>
          </a:p>
        </p:txBody>
      </p:sp>
      <p:sp>
        <p:nvSpPr>
          <p:cNvPr id="89" name="矩形 88"/>
          <p:cNvSpPr/>
          <p:nvPr/>
        </p:nvSpPr>
        <p:spPr>
          <a:xfrm>
            <a:off x="10492142" y="2471018"/>
            <a:ext cx="449739" cy="369332"/>
          </a:xfrm>
          <a:prstGeom prst="rect">
            <a:avLst/>
          </a:prstGeom>
        </p:spPr>
        <p:txBody>
          <a:bodyPr wrap="none">
            <a:spAutoFit/>
          </a:bodyPr>
          <a:lstStyle/>
          <a:p>
            <a:r>
              <a:rPr lang="en-US" altLang="zh-CN" b="1" dirty="0">
                <a:solidFill>
                  <a:srgbClr val="FF0000"/>
                </a:solidFill>
              </a:rPr>
              <a:t>10</a:t>
            </a:r>
            <a:endParaRPr lang="en-US" altLang="zh-CN" b="1" dirty="0">
              <a:solidFill>
                <a:srgbClr val="FF0000"/>
              </a:solidFill>
            </a:endParaRPr>
          </a:p>
        </p:txBody>
      </p:sp>
      <p:sp>
        <p:nvSpPr>
          <p:cNvPr id="90" name="文本框 89"/>
          <p:cNvSpPr txBox="1"/>
          <p:nvPr/>
        </p:nvSpPr>
        <p:spPr>
          <a:xfrm>
            <a:off x="6634744" y="5030462"/>
            <a:ext cx="4843632" cy="369332"/>
          </a:xfrm>
          <a:prstGeom prst="rect">
            <a:avLst/>
          </a:prstGeom>
          <a:noFill/>
        </p:spPr>
        <p:txBody>
          <a:bodyPr wrap="square" rtlCol="0">
            <a:spAutoFit/>
          </a:bodyPr>
          <a:lstStyle/>
          <a:p>
            <a:r>
              <a:rPr lang="zh-CN" altLang="en-US" dirty="0" smtClean="0"/>
              <a:t>（</a:t>
            </a:r>
            <a:r>
              <a:rPr lang="en-US" altLang="zh-CN" dirty="0" smtClean="0"/>
              <a:t>30+10+10+10</a:t>
            </a:r>
            <a:r>
              <a:rPr lang="zh-CN" altLang="en-US" dirty="0" smtClean="0"/>
              <a:t>）</a:t>
            </a:r>
            <a:r>
              <a:rPr lang="en-US" altLang="zh-CN" dirty="0" smtClean="0"/>
              <a:t>/(3+2+2+3)</a:t>
            </a:r>
            <a:r>
              <a:rPr lang="en-US" altLang="zh-CN" dirty="0" smtClean="0">
                <a:sym typeface="Wingdings" panose="05000000000000000000" pitchFamily="2" charset="2"/>
              </a:rPr>
              <a:t>6.00</a:t>
            </a:r>
            <a:endParaRPr lang="zh-CN" altLang="en-US" dirty="0"/>
          </a:p>
        </p:txBody>
      </p:sp>
      <p:sp>
        <p:nvSpPr>
          <p:cNvPr id="91" name="右箭头 90"/>
          <p:cNvSpPr/>
          <p:nvPr/>
        </p:nvSpPr>
        <p:spPr>
          <a:xfrm>
            <a:off x="7954297" y="3288867"/>
            <a:ext cx="652524" cy="2474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t>
            </a:r>
            <a:r>
              <a:rPr lang="zh-CN" altLang="en-US" dirty="0" smtClean="0"/>
              <a:t>题目简述</a:t>
            </a:r>
            <a:r>
              <a:rPr lang="en-US" altLang="zh-CN" dirty="0" smtClean="0"/>
              <a:t>】</a:t>
            </a:r>
            <a:endParaRPr lang="zh-CN" altLang="en-US" dirty="0"/>
          </a:p>
        </p:txBody>
      </p:sp>
      <p:sp>
        <p:nvSpPr>
          <p:cNvPr id="3" name="内容占位符 2"/>
          <p:cNvSpPr>
            <a:spLocks noGrp="1"/>
          </p:cNvSpPr>
          <p:nvPr>
            <p:ph idx="1"/>
          </p:nvPr>
        </p:nvSpPr>
        <p:spPr/>
        <p:txBody>
          <a:bodyPr/>
          <a:lstStyle/>
          <a:p>
            <a:r>
              <a:rPr lang="zh-CN" altLang="en-US" dirty="0"/>
              <a:t>给定一张有向图，每个点都有一个权值 </a:t>
            </a:r>
            <a:r>
              <a:rPr lang="en-US" altLang="zh-CN" dirty="0"/>
              <a:t>fun[</a:t>
            </a:r>
            <a:r>
              <a:rPr lang="en-US" altLang="zh-CN" dirty="0" err="1"/>
              <a:t>i</a:t>
            </a:r>
            <a:r>
              <a:rPr lang="en-US" altLang="zh-CN" dirty="0"/>
              <a:t>]</a:t>
            </a:r>
            <a:r>
              <a:rPr lang="zh-CN" altLang="en-US" dirty="0"/>
              <a:t>，每条边有一个权值 </a:t>
            </a:r>
            <a:r>
              <a:rPr lang="en-US" altLang="zh-CN" dirty="0" smtClean="0"/>
              <a:t>time[</a:t>
            </a:r>
            <a:r>
              <a:rPr lang="en-US" altLang="zh-CN" dirty="0" err="1" smtClean="0"/>
              <a:t>i</a:t>
            </a:r>
            <a:r>
              <a:rPr lang="en-US" altLang="zh-CN" dirty="0"/>
              <a:t>]</a:t>
            </a:r>
            <a:r>
              <a:rPr lang="zh-CN" altLang="en-US" dirty="0"/>
              <a:t>。求图中的一个环，使“环上各点的权值之和”除以“环上各边的权值之和”最大。输出这个最大值。</a:t>
            </a: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0/1</a:t>
            </a:r>
            <a:r>
              <a:rPr lang="zh-CN" altLang="en-US" dirty="0"/>
              <a:t>分数规划模型</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zh-CN" altLang="en-US" dirty="0" smtClean="0"/>
                  <a:t>给定</a:t>
                </a:r>
                <a:r>
                  <a:rPr lang="zh-CN" altLang="en-US" dirty="0"/>
                  <a:t>整数</a:t>
                </a:r>
                <a:r>
                  <a:rPr lang="en-US" altLang="zh-CN" dirty="0"/>
                  <a:t>a_1, a_2,...,</a:t>
                </a:r>
                <a:r>
                  <a:rPr lang="en-US" altLang="zh-CN" dirty="0" err="1"/>
                  <a:t>a_n</a:t>
                </a:r>
                <a:r>
                  <a:rPr lang="zh-CN" altLang="en-US" dirty="0"/>
                  <a:t>和</a:t>
                </a:r>
                <a:r>
                  <a:rPr lang="en-US" altLang="zh-CN" dirty="0"/>
                  <a:t>b_1, b_2, ..., </a:t>
                </a:r>
                <a:r>
                  <a:rPr lang="en-US" altLang="zh-CN" dirty="0" err="1" smtClean="0"/>
                  <a:t>b_n</a:t>
                </a:r>
                <a:r>
                  <a:rPr lang="zh-CN" altLang="en-US" dirty="0" smtClean="0"/>
                  <a:t>（一般</a:t>
                </a:r>
                <a:r>
                  <a:rPr lang="en-US" altLang="zh-CN" dirty="0" err="1" smtClean="0"/>
                  <a:t>a_i</a:t>
                </a:r>
                <a:r>
                  <a:rPr lang="zh-CN" altLang="en-US" dirty="0" smtClean="0"/>
                  <a:t>表示</a:t>
                </a:r>
                <a:r>
                  <a:rPr lang="en-US" altLang="zh-CN" dirty="0" err="1" smtClean="0"/>
                  <a:t>i</a:t>
                </a:r>
                <a:r>
                  <a:rPr lang="zh-CN" altLang="en-US" dirty="0" smtClean="0"/>
                  <a:t>的价值，</a:t>
                </a:r>
                <a:r>
                  <a:rPr lang="en-US" altLang="zh-CN" dirty="0" err="1" smtClean="0"/>
                  <a:t>b_i</a:t>
                </a:r>
                <a:r>
                  <a:rPr lang="zh-CN" altLang="en-US" dirty="0" smtClean="0"/>
                  <a:t>表示选取</a:t>
                </a:r>
                <a:r>
                  <a:rPr lang="en-US" altLang="zh-CN" dirty="0" err="1" smtClean="0"/>
                  <a:t>i</a:t>
                </a:r>
                <a:r>
                  <a:rPr lang="zh-CN" altLang="en-US" dirty="0" smtClean="0"/>
                  <a:t>的代价</a:t>
                </a:r>
                <a:r>
                  <a:rPr lang="zh-CN" altLang="en-US" dirty="0"/>
                  <a:t>）</a:t>
                </a:r>
                <a:endParaRPr lang="en-US" altLang="zh-CN" dirty="0" smtClean="0"/>
              </a:p>
              <a:p>
                <a:r>
                  <a:rPr lang="zh-CN" altLang="en-US" dirty="0" smtClean="0"/>
                  <a:t>求</a:t>
                </a:r>
                <a:r>
                  <a:rPr lang="zh-CN" altLang="en-US" dirty="0"/>
                  <a:t>一组解</a:t>
                </a:r>
                <a:r>
                  <a:rPr lang="en-US" altLang="zh-CN" dirty="0" err="1" smtClean="0"/>
                  <a:t>x_i</a:t>
                </a:r>
                <a:r>
                  <a:rPr lang="en-US" altLang="zh-CN" dirty="0" smtClean="0"/>
                  <a:t>(1&lt;= </a:t>
                </a:r>
                <a:r>
                  <a:rPr lang="en-US" altLang="zh-CN" dirty="0" err="1" smtClean="0"/>
                  <a:t>i</a:t>
                </a:r>
                <a:r>
                  <a:rPr lang="en-US" altLang="zh-CN" dirty="0" smtClean="0"/>
                  <a:t> &lt;= n</a:t>
                </a:r>
                <a:r>
                  <a:rPr lang="en-US" altLang="zh-CN" dirty="0"/>
                  <a:t>, </a:t>
                </a:r>
                <a:r>
                  <a:rPr lang="en-US" altLang="zh-CN" dirty="0" err="1" smtClean="0"/>
                  <a:t>x_i</a:t>
                </a:r>
                <a:r>
                  <a:rPr lang="en-US" altLang="zh-CN" dirty="0" smtClean="0"/>
                  <a:t>=0 </a:t>
                </a:r>
                <a:r>
                  <a:rPr lang="zh-CN" altLang="en-US" dirty="0" smtClean="0"/>
                  <a:t>或 </a:t>
                </a:r>
                <a:r>
                  <a:rPr lang="en-US" altLang="zh-CN" dirty="0" smtClean="0"/>
                  <a:t> </a:t>
                </a:r>
                <a:r>
                  <a:rPr lang="en-US" altLang="zh-CN" dirty="0" err="1"/>
                  <a:t>x_i</a:t>
                </a:r>
                <a:r>
                  <a:rPr lang="en-US" altLang="zh-CN" dirty="0"/>
                  <a:t>=1)</a:t>
                </a:r>
                <a:r>
                  <a:rPr lang="zh-CN" altLang="en-US" dirty="0"/>
                  <a:t>使得下列式子最大化</a:t>
                </a:r>
                <a:r>
                  <a:rPr lang="en-US" altLang="zh-CN" dirty="0" smtClean="0"/>
                  <a:t>:</a:t>
                </a:r>
                <a:endParaRPr lang="en-US" altLang="zh-CN" dirty="0" smtClean="0"/>
              </a:p>
              <a:p>
                <a:pPr marL="3497580" indent="0">
                  <a:buNone/>
                </a:pPr>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nary>
                            <m:naryPr>
                              <m:chr m:val="∑"/>
                              <m:limLoc m:val="subSup"/>
                              <m:ctrlPr>
                                <a:rPr lang="en-US" altLang="zh-CN" i="1" smtClean="0">
                                  <a:latin typeface="Cambria Math" panose="02040503050406030204" pitchFamily="18" charset="0"/>
                                </a:rPr>
                              </m:ctrlPr>
                            </m:naryPr>
                            <m:sub>
                              <m:r>
                                <m:rPr>
                                  <m:brk m:alnAt="25"/>
                                </m:rP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1</m:t>
                              </m:r>
                            </m:sub>
                            <m:sup>
                              <m:r>
                                <m:rPr>
                                  <m:sty m:val="p"/>
                                </m:rPr>
                                <a:rPr lang="en-US" altLang="zh-CN" i="1">
                                  <a:latin typeface="Cambria Math" panose="02040503050406030204" pitchFamily="18" charset="0"/>
                                </a:rPr>
                                <m:t>n</m:t>
                              </m:r>
                            </m:sup>
                            <m:e>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e>
                          </m:nary>
                        </m:num>
                        <m:den>
                          <m:nary>
                            <m:naryPr>
                              <m:chr m:val="∑"/>
                              <m:limLoc m:val="subSup"/>
                              <m:ctrlPr>
                                <a:rPr lang="en-US" altLang="zh-CN" i="1" smtClean="0">
                                  <a:latin typeface="Cambria Math" panose="02040503050406030204" pitchFamily="18" charset="0"/>
                                </a:rPr>
                              </m:ctrlPr>
                            </m:naryPr>
                            <m:sub>
                              <m:r>
                                <m:rPr>
                                  <m:brk m:alnAt="25"/>
                                </m:rP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e>
                          </m:nary>
                        </m:den>
                      </m:f>
                    </m:oMath>
                  </m:oMathPara>
                </a14:m>
                <a:endParaRPr lang="en-US" altLang="zh-CN" dirty="0" smtClean="0"/>
              </a:p>
              <a:p>
                <a:r>
                  <a:rPr lang="zh-CN" altLang="en-US" dirty="0" smtClean="0"/>
                  <a:t>通俗的说，就是给定</a:t>
                </a:r>
                <a:r>
                  <a:rPr lang="en-US" altLang="zh-CN" dirty="0" smtClean="0"/>
                  <a:t>n</a:t>
                </a:r>
                <a:r>
                  <a:rPr lang="zh-CN" altLang="en-US" dirty="0" smtClean="0"/>
                  <a:t>对整数 </a:t>
                </a:r>
                <a:r>
                  <a:rPr lang="en-US" altLang="zh-CN" dirty="0" err="1" smtClean="0"/>
                  <a:t>ai,bi</a:t>
                </a:r>
                <a:r>
                  <a:rPr lang="zh-CN" altLang="en-US" dirty="0" smtClean="0"/>
                  <a:t>，从中选出数对的</a:t>
                </a:r>
                <a:r>
                  <a:rPr lang="en-US" altLang="zh-CN" dirty="0" smtClean="0"/>
                  <a:t>a</a:t>
                </a:r>
                <a:r>
                  <a:rPr lang="zh-CN" altLang="en-US" dirty="0" smtClean="0"/>
                  <a:t>之和与</a:t>
                </a:r>
                <a:r>
                  <a:rPr lang="en-US" altLang="zh-CN" dirty="0" smtClean="0"/>
                  <a:t>b</a:t>
                </a:r>
                <a:r>
                  <a:rPr lang="zh-CN" altLang="en-US" dirty="0" smtClean="0"/>
                  <a:t>之和的商最大。</a:t>
                </a:r>
                <a:endParaRPr lang="en-US" altLang="zh-CN" dirty="0" smtClean="0"/>
              </a:p>
              <a:p>
                <a:pPr marL="0" indent="0">
                  <a:buNone/>
                </a:pPr>
                <a:endParaRPr lang="zh-CN" altLang="en-US"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t="-9" b="-14118"/>
                </a:stretch>
              </a:blipFill>
            </p:spPr>
            <p:txBody>
              <a:bodyPr/>
              <a:lstStyle/>
              <a:p>
                <a:r>
                  <a:rPr lang="zh-CN" altLang="en-US">
                    <a:noFill/>
                  </a:rPr>
                  <a:t> </a:t>
                </a:r>
              </a:p>
            </p:txBody>
          </p:sp>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竞赛课件模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竞赛幻灯片模板</Template>
  <TotalTime>0</TotalTime>
  <Words>9992</Words>
  <Application>WPS 演示</Application>
  <PresentationFormat>宽屏</PresentationFormat>
  <Paragraphs>847</Paragraphs>
  <Slides>53</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53</vt:i4>
      </vt:variant>
    </vt:vector>
  </HeadingPairs>
  <TitlesOfParts>
    <vt:vector size="67" baseType="lpstr">
      <vt:lpstr>Arial</vt:lpstr>
      <vt:lpstr>宋体</vt:lpstr>
      <vt:lpstr>Wingdings</vt:lpstr>
      <vt:lpstr>微软雅黑</vt:lpstr>
      <vt:lpstr>隶书</vt:lpstr>
      <vt:lpstr>华文新魏</vt:lpstr>
      <vt:lpstr>Times New Roman</vt:lpstr>
      <vt:lpstr>华文楷体</vt:lpstr>
      <vt:lpstr>Cambria Math</vt:lpstr>
      <vt:lpstr>Arial Unicode MS</vt:lpstr>
      <vt:lpstr>Franklin Gothic Book</vt:lpstr>
      <vt:lpstr>黑体</vt:lpstr>
      <vt:lpstr>Calibri</vt:lpstr>
      <vt:lpstr>竞赛课件模板</vt:lpstr>
      <vt:lpstr>负环与差分约束</vt:lpstr>
      <vt:lpstr>SPFA求负环</vt:lpstr>
      <vt:lpstr>3520. [POJ 3621]观光奶牛</vt:lpstr>
      <vt:lpstr>【题目描述】</vt:lpstr>
      <vt:lpstr>【题目简述】</vt:lpstr>
      <vt:lpstr>【输入输出格式】</vt:lpstr>
      <vt:lpstr>PowerPoint 演示文稿</vt:lpstr>
      <vt:lpstr>【题目简述】</vt:lpstr>
      <vt:lpstr>0/1分数规划模型</vt:lpstr>
      <vt:lpstr>算法分析_二分法</vt:lpstr>
      <vt:lpstr>算法分析</vt:lpstr>
      <vt:lpstr>算法分析</vt:lpstr>
      <vt:lpstr>如何判断</vt:lpstr>
      <vt:lpstr>二分求值</vt:lpstr>
      <vt:lpstr>负环概念</vt:lpstr>
      <vt:lpstr>找负环</vt:lpstr>
      <vt:lpstr>Bellman_Ford算法实现</vt:lpstr>
      <vt:lpstr>SPFA实现方法</vt:lpstr>
      <vt:lpstr>SPFA算法实现</vt:lpstr>
      <vt:lpstr>SPFA实现方法</vt:lpstr>
      <vt:lpstr>SPFA算法实现</vt:lpstr>
      <vt:lpstr>本题细节处理</vt:lpstr>
      <vt:lpstr>抽屉原理</vt:lpstr>
      <vt:lpstr>535. 工程规划</vt:lpstr>
      <vt:lpstr>【问题描述】</vt:lpstr>
      <vt:lpstr>【输入输出格式】</vt:lpstr>
      <vt:lpstr>PowerPoint 演示文稿</vt:lpstr>
      <vt:lpstr>问题描述</vt:lpstr>
      <vt:lpstr>建模_差分约束系统问题的模型</vt:lpstr>
      <vt:lpstr>差分约束系统的求解</vt:lpstr>
      <vt:lpstr>差分约束系统的求解</vt:lpstr>
      <vt:lpstr>差分约束系统的求解</vt:lpstr>
      <vt:lpstr>差分约束系统的求解</vt:lpstr>
      <vt:lpstr>差分约束系统的求解</vt:lpstr>
      <vt:lpstr>差分约束系统的求解</vt:lpstr>
      <vt:lpstr>差分约束系统的求解</vt:lpstr>
      <vt:lpstr>差分约束系统的求解</vt:lpstr>
      <vt:lpstr>差分约束系统的求解</vt:lpstr>
      <vt:lpstr>差分约束系统的求解</vt:lpstr>
      <vt:lpstr>差分约束系统的求解</vt:lpstr>
      <vt:lpstr>差分约束系统的求解</vt:lpstr>
      <vt:lpstr>差分约束系统的应用</vt:lpstr>
      <vt:lpstr>3066. [POJ 1201]区间</vt:lpstr>
      <vt:lpstr>【题目描述】</vt:lpstr>
      <vt:lpstr>【输入输出样例】</vt:lpstr>
      <vt:lpstr>【问题简述】</vt:lpstr>
      <vt:lpstr>建模_发掘约束条件</vt:lpstr>
      <vt:lpstr>例2  01串(sequence.pas)</vt:lpstr>
      <vt:lpstr>PowerPoint 演示文稿</vt:lpstr>
      <vt:lpstr>建模_发掘约束条件</vt:lpstr>
      <vt:lpstr>PowerPoint 演示文稿</vt:lpstr>
      <vt:lpstr>PowerPoint 演示文稿</vt:lpstr>
      <vt:lpstr>参考：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SPFA求负环</dc:title>
  <dc:creator>Microsoft 帐户</dc:creator>
  <cp:lastModifiedBy>sywgz</cp:lastModifiedBy>
  <cp:revision>110</cp:revision>
  <dcterms:created xsi:type="dcterms:W3CDTF">2024-01-08T01:58:00Z</dcterms:created>
  <dcterms:modified xsi:type="dcterms:W3CDTF">2025-07-07T11:23:52Z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55132812BC334FC78E88FED14C8AAED3_12</vt:lpwstr>
  </property>
  <property fmtid="{D5CDD505-2E9C-101B-9397-08002B2CF9AE}" pid="3" name="KSOProductBuildVer">
    <vt:lpwstr>2052-12.1.0.21915</vt:lpwstr>
  </property>
</Properties>
</file>