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651" r:id="rId2"/>
    <p:sldId id="652" r:id="rId3"/>
    <p:sldId id="653" r:id="rId4"/>
    <p:sldId id="654" r:id="rId5"/>
    <p:sldId id="655" r:id="rId6"/>
    <p:sldId id="656" r:id="rId7"/>
    <p:sldId id="657" r:id="rId8"/>
    <p:sldId id="658" r:id="rId9"/>
    <p:sldId id="659" r:id="rId10"/>
    <p:sldId id="660" r:id="rId11"/>
    <p:sldId id="661" r:id="rId12"/>
    <p:sldId id="662" r:id="rId13"/>
    <p:sldId id="663" r:id="rId14"/>
    <p:sldId id="664" r:id="rId15"/>
    <p:sldId id="674" r:id="rId16"/>
    <p:sldId id="675" r:id="rId17"/>
    <p:sldId id="665" r:id="rId18"/>
    <p:sldId id="666" r:id="rId19"/>
    <p:sldId id="676" r:id="rId20"/>
    <p:sldId id="677"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razy" initials="C"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96B8"/>
    <a:srgbClr val="88BED3"/>
    <a:srgbClr val="85BD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301" autoAdjust="0"/>
  </p:normalViewPr>
  <p:slideViewPr>
    <p:cSldViewPr snapToGrid="0">
      <p:cViewPr varScale="1">
        <p:scale>
          <a:sx n="85" d="100"/>
          <a:sy n="85" d="100"/>
        </p:scale>
        <p:origin x="394" y="58"/>
      </p:cViewPr>
      <p:guideLst/>
    </p:cSldViewPr>
  </p:slideViewPr>
  <p:outlineViewPr>
    <p:cViewPr>
      <p:scale>
        <a:sx n="33" d="100"/>
        <a:sy n="33" d="100"/>
      </p:scale>
      <p:origin x="0" y="-100020"/>
    </p:cViewPr>
  </p:outlineViewPr>
  <p:notesTextViewPr>
    <p:cViewPr>
      <p:scale>
        <a:sx n="1" d="1"/>
        <a:sy n="1" d="1"/>
      </p:scale>
      <p:origin x="0" y="0"/>
    </p:cViewPr>
  </p:notesTextViewPr>
  <p:sorterViewPr>
    <p:cViewPr>
      <p:scale>
        <a:sx n="100" d="100"/>
        <a:sy n="100" d="100"/>
      </p:scale>
      <p:origin x="0" y="-135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716EE2-0F5D-4FF1-A3B4-DC9E3E9306AB}" type="datetimeFigureOut">
              <a:rPr lang="zh-CN" altLang="en-US" smtClean="0"/>
              <a:t>2026/1/22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E08F11-40EE-495F-B02A-EE8FE33947C7}"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zh-CN" altLang="en-US"/>
              <a:t>单击此处编辑母版标题样式</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lvl1pPr algn="l">
              <a:defRPr/>
            </a:lvl1pPr>
          </a:lstStyle>
          <a:p>
            <a:fld id="{C791D79B-25FA-48F6-B3CD-24EFC0E26652}" type="datetimeFigureOut">
              <a:rPr lang="zh-CN" altLang="en-US" smtClean="0"/>
              <a:t>2026/1/22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1B9BBC-97A3-4ED7-99AD-ECD9EDF5A9EF}" type="slidenum">
              <a:rPr lang="zh-CN" altLang="en-US" smtClean="0"/>
              <a:t>‹#›</a:t>
            </a:fld>
            <a:endParaRPr lang="zh-CN" alt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C791D79B-25FA-48F6-B3CD-24EFC0E26652}" type="datetimeFigureOut">
              <a:rPr lang="zh-CN" altLang="en-US" smtClean="0"/>
              <a:t>2026/1/22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1B9BBC-97A3-4ED7-99AD-ECD9EDF5A9E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C791D79B-25FA-48F6-B3CD-24EFC0E26652}" type="datetimeFigureOut">
              <a:rPr lang="zh-CN" altLang="en-US" smtClean="0"/>
              <a:t>2026/1/22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1B9BBC-97A3-4ED7-99AD-ECD9EDF5A9EF}" type="slidenum">
              <a:rPr lang="zh-CN" altLang="en-US" smtClean="0"/>
              <a:t>‹#›</a:t>
            </a:fld>
            <a:endParaRPr lang="zh-CN" alt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C791D79B-25FA-48F6-B3CD-24EFC0E26652}" type="datetimeFigureOut">
              <a:rPr lang="zh-CN" altLang="en-US" smtClean="0"/>
              <a:t>2026/1/22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1B9BBC-97A3-4ED7-99AD-ECD9EDF5A9EF}"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zh-CN" altLang="en-US"/>
              <a:t>单击此处编辑母版标题样式</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C791D79B-25FA-48F6-B3CD-24EFC0E26652}" type="datetimeFigureOut">
              <a:rPr lang="zh-CN" altLang="en-US" smtClean="0"/>
              <a:t>2026/1/22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1B9BBC-97A3-4ED7-99AD-ECD9EDF5A9EF}" type="slidenum">
              <a:rPr lang="zh-CN" altLang="en-US" smtClean="0"/>
              <a:t>‹#›</a:t>
            </a:fld>
            <a:endParaRPr lang="zh-CN" alt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C791D79B-25FA-48F6-B3CD-24EFC0E26652}" type="datetimeFigureOut">
              <a:rPr lang="zh-CN" altLang="en-US" smtClean="0"/>
              <a:t>2026/1/22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1B9BBC-97A3-4ED7-99AD-ECD9EDF5A9E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24128" y="2967788"/>
            <a:ext cx="4754880" cy="334157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zh-CN" altLang="en-US"/>
              <a:t>单击此处编辑母版文本样式</a:t>
            </a:r>
          </a:p>
        </p:txBody>
      </p:sp>
      <p:sp>
        <p:nvSpPr>
          <p:cNvPr id="6" name="Content Placeholder 5"/>
          <p:cNvSpPr>
            <a:spLocks noGrp="1"/>
          </p:cNvSpPr>
          <p:nvPr>
            <p:ph sz="quarter" idx="4"/>
          </p:nvPr>
        </p:nvSpPr>
        <p:spPr>
          <a:xfrm>
            <a:off x="5990888" y="2967788"/>
            <a:ext cx="4754880" cy="334157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C791D79B-25FA-48F6-B3CD-24EFC0E26652}" type="datetimeFigureOut">
              <a:rPr lang="zh-CN" altLang="en-US" smtClean="0"/>
              <a:t>2026/1/22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A1B9BBC-97A3-4ED7-99AD-ECD9EDF5A9E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C791D79B-25FA-48F6-B3CD-24EFC0E26652}" type="datetimeFigureOut">
              <a:rPr lang="zh-CN" altLang="en-US" smtClean="0"/>
              <a:t>2026/1/22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A1B9BBC-97A3-4ED7-99AD-ECD9EDF5A9E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91D79B-25FA-48F6-B3CD-24EFC0E26652}" type="datetimeFigureOut">
              <a:rPr lang="zh-CN" altLang="en-US" smtClean="0"/>
              <a:t>2026/1/22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A1B9BBC-97A3-4ED7-99AD-ECD9EDF5A9EF}"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zh-CN" altLang="en-US"/>
              <a:t>单击此处编辑母版标题样式</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C791D79B-25FA-48F6-B3CD-24EFC0E26652}" type="datetimeFigureOut">
              <a:rPr lang="zh-CN" altLang="en-US" smtClean="0"/>
              <a:t>2026/1/22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1B9BBC-97A3-4ED7-99AD-ECD9EDF5A9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C791D79B-25FA-48F6-B3CD-24EFC0E26652}" type="datetimeFigureOut">
              <a:rPr lang="zh-CN" altLang="en-US" smtClean="0"/>
              <a:t>2026/1/22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1B9BBC-97A3-4ED7-99AD-ECD9EDF5A9EF}" type="slidenum">
              <a:rPr lang="zh-CN" altLang="en-US" smtClean="0"/>
              <a:t>‹#›</a:t>
            </a:fld>
            <a:endParaRPr lang="zh-CN" alt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791D79B-25FA-48F6-B3CD-24EFC0E26652}" type="datetimeFigureOut">
              <a:rPr lang="zh-CN" altLang="en-US" smtClean="0"/>
              <a:t>2026/1/22</a:t>
            </a:fld>
            <a:endParaRPr lang="zh-CN" alt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zh-CN" alt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A1B9BBC-97A3-4ED7-99AD-ECD9EDF5A9EF}" type="slidenum">
              <a:rPr lang="zh-CN" altLang="en-US" smtClean="0"/>
              <a:t>‹#›</a:t>
            </a:fld>
            <a:endParaRPr lang="zh-CN" alt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43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800" kern="1200">
          <a:solidFill>
            <a:schemeClr val="tx1"/>
          </a:solidFill>
          <a:latin typeface="+mn-lt"/>
          <a:ea typeface="+mn-ea"/>
          <a:cs typeface="+mn-cs"/>
        </a:defRPr>
      </a:lvl2pPr>
      <a:lvl3pPr marL="44831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6pPr>
      <a:lvl7pPr marL="106045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7pPr>
      <a:lvl8pPr marL="1216025"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8pPr>
      <a:lvl9pPr marL="136271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动态树问题</a:t>
            </a:r>
          </a:p>
        </p:txBody>
      </p:sp>
      <p:sp>
        <p:nvSpPr>
          <p:cNvPr id="3" name="内容占位符 2"/>
          <p:cNvSpPr>
            <a:spLocks noGrp="1"/>
          </p:cNvSpPr>
          <p:nvPr>
            <p:ph idx="1"/>
          </p:nvPr>
        </p:nvSpPr>
        <p:spPr/>
        <p:txBody>
          <a:bodyPr/>
          <a:lstStyle/>
          <a:p>
            <a:r>
              <a:rPr lang="zh-CN" altLang="en-US" sz="2000" dirty="0"/>
              <a:t>树是静态的时候，对于树上信息的维护，我们有很多种办法。</a:t>
            </a:r>
          </a:p>
          <a:p>
            <a:r>
              <a:rPr lang="zh-CN" altLang="en-US" sz="2000" dirty="0"/>
              <a:t>倍增</a:t>
            </a:r>
          </a:p>
          <a:p>
            <a:r>
              <a:rPr lang="zh-CN" altLang="en-US" sz="2000" dirty="0"/>
              <a:t>树链剖分</a:t>
            </a:r>
          </a:p>
          <a:p>
            <a:r>
              <a:rPr lang="zh-CN" altLang="en-US" sz="2000" dirty="0"/>
              <a:t>遍历序列</a:t>
            </a:r>
          </a:p>
          <a:p>
            <a:r>
              <a:rPr lang="zh-CN" altLang="en-US" sz="2000" dirty="0"/>
              <a:t>等等</a:t>
            </a:r>
          </a:p>
          <a:p>
            <a:r>
              <a:rPr lang="zh-CN" altLang="en-US" sz="2000" dirty="0"/>
              <a:t>如果树的形态会发生改变，应该如何维护？</a:t>
            </a:r>
            <a:endParaRPr lang="en-US" altLang="zh-CN" sz="2000" dirty="0"/>
          </a:p>
          <a:p>
            <a:r>
              <a:rPr lang="zh-CN" altLang="en-US" sz="2000" dirty="0"/>
              <a:t>这就是动态树问题。</a:t>
            </a:r>
          </a:p>
          <a:p>
            <a:endParaRPr lang="zh-CN" altLang="en-US" dirty="0"/>
          </a:p>
        </p:txBody>
      </p:sp>
    </p:spTree>
    <p:extLst>
      <p:ext uri="{BB962C8B-B14F-4D97-AF65-F5344CB8AC3E}">
        <p14:creationId xmlns:p14="http://schemas.microsoft.com/office/powerpoint/2010/main" val="1525876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 [bzoj3669][NOI2014]魔法森林</a:t>
            </a:r>
          </a:p>
        </p:txBody>
      </p:sp>
      <p:sp>
        <p:nvSpPr>
          <p:cNvPr id="3" name="内容占位符 2"/>
          <p:cNvSpPr>
            <a:spLocks noGrp="1"/>
          </p:cNvSpPr>
          <p:nvPr>
            <p:ph idx="1"/>
          </p:nvPr>
        </p:nvSpPr>
        <p:spPr/>
        <p:txBody>
          <a:bodyPr/>
          <a:lstStyle/>
          <a:p>
            <a:r>
              <a:rPr lang="zh-CN" altLang="en-US" dirty="0"/>
              <a:t>我们尝试枚举路径的最大a值，那么我们只需按照a排序按顺序插入，维护1到n的b最大值即可。 </a:t>
            </a:r>
          </a:p>
          <a:p>
            <a:r>
              <a:rPr lang="zh-CN" altLang="en-US" dirty="0"/>
              <a:t>需要维护连通性。而且当加入j到k这条边时如果形成环，则删除环上的</a:t>
            </a:r>
            <a:r>
              <a:rPr lang="en-US" altLang="zh-CN" dirty="0"/>
              <a:t>b</a:t>
            </a:r>
            <a:r>
              <a:rPr lang="zh-CN" altLang="en-US" dirty="0"/>
              <a:t>最大值。 </a:t>
            </a:r>
          </a:p>
          <a:p>
            <a:r>
              <a:rPr lang="zh-CN" altLang="en-US" dirty="0"/>
              <a:t>用</a:t>
            </a:r>
            <a:r>
              <a:rPr lang="en-US" altLang="zh-CN" dirty="0"/>
              <a:t>LCT</a:t>
            </a:r>
            <a:r>
              <a:rPr lang="zh-CN" altLang="en-US" dirty="0"/>
              <a:t>进行维护即可。 </a:t>
            </a:r>
          </a:p>
          <a:p>
            <a:r>
              <a:rPr lang="zh-CN" altLang="en-US" dirty="0"/>
              <a:t>这里涉及到一个问题，如何用</a:t>
            </a:r>
            <a:r>
              <a:rPr lang="en-US" altLang="zh-CN" dirty="0"/>
              <a:t>LCT</a:t>
            </a:r>
            <a:r>
              <a:rPr lang="zh-CN" altLang="en-US" dirty="0"/>
              <a:t>维护边权。常规的思路是将每条边看做一个点，例如第i条边两个端点是j与k，那么将i+n与j、k相连，权值放在代表边的点上。</a:t>
            </a:r>
          </a:p>
          <a:p>
            <a:endParaRPr lang="zh-CN" altLang="en-US" dirty="0"/>
          </a:p>
        </p:txBody>
      </p:sp>
    </p:spTree>
    <p:extLst>
      <p:ext uri="{BB962C8B-B14F-4D97-AF65-F5344CB8AC3E}">
        <p14:creationId xmlns:p14="http://schemas.microsoft.com/office/powerpoint/2010/main" val="3220868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[bzoj2002]弹飞绵羊</a:t>
            </a:r>
          </a:p>
        </p:txBody>
      </p:sp>
      <p:sp>
        <p:nvSpPr>
          <p:cNvPr id="3" name="内容占位符 2"/>
          <p:cNvSpPr>
            <a:spLocks noGrp="1"/>
          </p:cNvSpPr>
          <p:nvPr>
            <p:ph idx="1"/>
          </p:nvPr>
        </p:nvSpPr>
        <p:spPr/>
        <p:txBody>
          <a:bodyPr/>
          <a:lstStyle/>
          <a:p>
            <a:r>
              <a:rPr lang="zh-CN" altLang="en-US" dirty="0"/>
              <a:t>有N个点，每个点有一个正系数a[i]，</a:t>
            </a:r>
            <a:endParaRPr lang="en-US" altLang="zh-CN" dirty="0"/>
          </a:p>
          <a:p>
            <a:r>
              <a:rPr lang="zh-CN" altLang="en-US" dirty="0"/>
              <a:t>你处于位置i可以走到i+a[i]，若i+a[i]&gt;n则你走出了地图。现M个操作有两种：1、把a[j]修改为k。2、询问你位于点j时，需要走多少步走出地图。</a:t>
            </a:r>
            <a:endParaRPr lang="en-US" altLang="zh-CN" dirty="0"/>
          </a:p>
          <a:p>
            <a:endParaRPr lang="en-US" altLang="zh-CN" dirty="0"/>
          </a:p>
          <a:p>
            <a:r>
              <a:rPr lang="zh-CN" altLang="en-US" dirty="0"/>
              <a:t>n&lt;=2*10^5,m&lt;=10^5。</a:t>
            </a:r>
            <a:endParaRPr lang="en-US" altLang="zh-CN" dirty="0"/>
          </a:p>
          <a:p>
            <a:endParaRPr lang="en-US" altLang="zh-CN" dirty="0"/>
          </a:p>
          <a:p>
            <a:r>
              <a:rPr lang="zh-CN" altLang="en-US" dirty="0"/>
              <a:t>尝试转成动态树问题，然后直接用</a:t>
            </a:r>
            <a:r>
              <a:rPr lang="en-US" altLang="zh-CN" dirty="0"/>
              <a:t>LCT</a:t>
            </a:r>
            <a:r>
              <a:rPr lang="zh-CN" altLang="en-US" dirty="0"/>
              <a:t>做即可。</a:t>
            </a:r>
            <a:endParaRPr lang="en-US" altLang="zh-CN" dirty="0"/>
          </a:p>
          <a:p>
            <a:r>
              <a:rPr lang="zh-CN" altLang="en-US" dirty="0"/>
              <a:t>本题实际上还存在有趣的分块做法，可以自行思考或搜索。</a:t>
            </a:r>
          </a:p>
          <a:p>
            <a:endParaRPr lang="zh-CN" altLang="en-US" dirty="0"/>
          </a:p>
        </p:txBody>
      </p:sp>
    </p:spTree>
    <p:extLst>
      <p:ext uri="{BB962C8B-B14F-4D97-AF65-F5344CB8AC3E}">
        <p14:creationId xmlns:p14="http://schemas.microsoft.com/office/powerpoint/2010/main" val="1181068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LCT</a:t>
            </a:r>
            <a:r>
              <a:rPr lang="zh-CN" altLang="en-US" dirty="0"/>
              <a:t>的虚实边信息维护</a:t>
            </a:r>
          </a:p>
        </p:txBody>
      </p:sp>
      <p:sp>
        <p:nvSpPr>
          <p:cNvPr id="3" name="内容占位符 2"/>
          <p:cNvSpPr>
            <a:spLocks noGrp="1"/>
          </p:cNvSpPr>
          <p:nvPr>
            <p:ph idx="1"/>
          </p:nvPr>
        </p:nvSpPr>
        <p:spPr/>
        <p:txBody>
          <a:bodyPr>
            <a:normAutofit fontScale="92500" lnSpcReduction="20000"/>
          </a:bodyPr>
          <a:lstStyle/>
          <a:p>
            <a:r>
              <a:rPr lang="en-US" altLang="zh-CN" dirty="0"/>
              <a:t>LCT</a:t>
            </a:r>
            <a:r>
              <a:rPr lang="zh-CN" altLang="en-US" dirty="0"/>
              <a:t>可以支持对子树信息进行维护。</a:t>
            </a:r>
            <a:endParaRPr lang="en-US" altLang="zh-CN" dirty="0"/>
          </a:p>
          <a:p>
            <a:r>
              <a:rPr lang="zh-CN" altLang="en-US" sz="2000" dirty="0"/>
              <a:t>我们要用</a:t>
            </a:r>
            <a:r>
              <a:rPr lang="en-US" altLang="zh-CN" sz="2000" dirty="0"/>
              <a:t>LCT</a:t>
            </a:r>
            <a:r>
              <a:rPr lang="zh-CN" altLang="en-US" sz="2000" dirty="0"/>
              <a:t>来维护子树信息，举个最简单的例子，就是动态维护子树大小。</a:t>
            </a:r>
          </a:p>
          <a:p>
            <a:r>
              <a:rPr lang="zh-CN" altLang="en-US" sz="2000" dirty="0"/>
              <a:t>关键是解决涉及</a:t>
            </a:r>
            <a:r>
              <a:rPr lang="en-US" altLang="zh-CN" sz="2000" dirty="0" err="1"/>
              <a:t>makeroot</a:t>
            </a:r>
            <a:r>
              <a:rPr lang="zh-CN" altLang="en-US" sz="2000" dirty="0"/>
              <a:t>时，该怎么维护好子树大小。</a:t>
            </a:r>
          </a:p>
          <a:p>
            <a:r>
              <a:rPr lang="zh-CN" altLang="en-US" sz="2000" dirty="0"/>
              <a:t>观察一个节点</a:t>
            </a:r>
            <a:r>
              <a:rPr lang="en-US" altLang="zh-CN" sz="2000" dirty="0"/>
              <a:t>x</a:t>
            </a:r>
            <a:r>
              <a:rPr lang="zh-CN" altLang="en-US" sz="2000" dirty="0"/>
              <a:t>的</a:t>
            </a:r>
            <a:r>
              <a:rPr lang="en-US" altLang="zh-CN" sz="2000" dirty="0"/>
              <a:t>size</a:t>
            </a:r>
            <a:r>
              <a:rPr lang="zh-CN" altLang="en-US" sz="2000" dirty="0"/>
              <a:t>：</a:t>
            </a:r>
          </a:p>
          <a:p>
            <a:r>
              <a:rPr lang="en-US" altLang="zh-CN" sz="2000" dirty="0"/>
              <a:t>1</a:t>
            </a:r>
            <a:r>
              <a:rPr lang="zh-CN" altLang="en-US" sz="2000" dirty="0"/>
              <a:t>（自己本身）</a:t>
            </a:r>
            <a:r>
              <a:rPr lang="en-US" altLang="zh-CN" sz="2000" dirty="0"/>
              <a:t>+x</a:t>
            </a:r>
            <a:r>
              <a:rPr lang="zh-CN" altLang="en-US" sz="2000" dirty="0"/>
              <a:t>所在</a:t>
            </a:r>
            <a:r>
              <a:rPr lang="en-US" altLang="zh-CN" sz="2000" dirty="0"/>
              <a:t>splay</a:t>
            </a:r>
            <a:r>
              <a:rPr lang="zh-CN" altLang="en-US" sz="2000" dirty="0"/>
              <a:t>右子树大小</a:t>
            </a:r>
            <a:r>
              <a:rPr lang="en-US" altLang="zh-CN" sz="2000" dirty="0"/>
              <a:t>(</a:t>
            </a:r>
            <a:r>
              <a:rPr lang="zh-CN" altLang="en-US" sz="2000" dirty="0"/>
              <a:t>实链节点数</a:t>
            </a:r>
            <a:r>
              <a:rPr lang="en-US" altLang="zh-CN" sz="2000" dirty="0"/>
              <a:t>)+x</a:t>
            </a:r>
            <a:r>
              <a:rPr lang="zh-CN" altLang="en-US" sz="2000" dirty="0"/>
              <a:t>与</a:t>
            </a:r>
            <a:r>
              <a:rPr lang="en-US" altLang="zh-CN" sz="2000" dirty="0"/>
              <a:t>x</a:t>
            </a:r>
            <a:r>
              <a:rPr lang="zh-CN" altLang="en-US" sz="2000" dirty="0"/>
              <a:t>所在</a:t>
            </a:r>
            <a:r>
              <a:rPr lang="en-US" altLang="zh-CN" sz="2000" dirty="0"/>
              <a:t>splay</a:t>
            </a:r>
            <a:r>
              <a:rPr lang="zh-CN" altLang="en-US" sz="2000" dirty="0"/>
              <a:t>右子树每个节点的虚儿子子树大小和</a:t>
            </a:r>
          </a:p>
          <a:p>
            <a:r>
              <a:rPr lang="zh-CN" altLang="en-US" sz="2000" dirty="0"/>
              <a:t>因此，我们只要考虑对虚边信息和实边信息进行维护即可。</a:t>
            </a:r>
          </a:p>
          <a:p>
            <a:r>
              <a:rPr lang="zh-CN" altLang="en-US" sz="2000" dirty="0"/>
              <a:t>定义</a:t>
            </a:r>
            <a:r>
              <a:rPr lang="en-US" altLang="zh-CN" sz="2000" dirty="0" err="1"/>
              <a:t>siz</a:t>
            </a:r>
            <a:r>
              <a:rPr lang="en-US" altLang="zh-CN" sz="2000" dirty="0"/>
              <a:t>[x]</a:t>
            </a:r>
            <a:r>
              <a:rPr lang="zh-CN" altLang="en-US" sz="2000" dirty="0"/>
              <a:t>表示</a:t>
            </a:r>
            <a:r>
              <a:rPr lang="en-US" altLang="zh-CN" sz="2000" dirty="0"/>
              <a:t>x</a:t>
            </a:r>
            <a:r>
              <a:rPr lang="zh-CN" altLang="en-US" sz="2000" dirty="0"/>
              <a:t>节点虚儿子子树大小和，即为虚边信息维护，实边信息维护只要在</a:t>
            </a:r>
            <a:r>
              <a:rPr lang="en-US" altLang="zh-CN" sz="2000" dirty="0"/>
              <a:t>splay</a:t>
            </a:r>
            <a:r>
              <a:rPr lang="zh-CN" altLang="en-US" sz="2000" dirty="0"/>
              <a:t>中对</a:t>
            </a:r>
            <a:r>
              <a:rPr lang="en-US" altLang="zh-CN" sz="2000" dirty="0" err="1"/>
              <a:t>siz</a:t>
            </a:r>
            <a:r>
              <a:rPr lang="zh-CN" altLang="en-US" sz="2000" dirty="0"/>
              <a:t>进行和的维护并对</a:t>
            </a:r>
            <a:r>
              <a:rPr lang="en-US" altLang="zh-CN" sz="2000" dirty="0"/>
              <a:t>splay tree</a:t>
            </a:r>
            <a:r>
              <a:rPr lang="zh-CN" altLang="en-US" sz="2000" dirty="0"/>
              <a:t>进行</a:t>
            </a:r>
            <a:r>
              <a:rPr lang="en-US" altLang="zh-CN" sz="2000" dirty="0"/>
              <a:t>size</a:t>
            </a:r>
            <a:r>
              <a:rPr lang="zh-CN" altLang="en-US" sz="2000" dirty="0"/>
              <a:t>的维护即可。</a:t>
            </a:r>
          </a:p>
          <a:p>
            <a:r>
              <a:rPr lang="en-US" altLang="zh-CN" sz="2000" dirty="0" err="1"/>
              <a:t>siz</a:t>
            </a:r>
            <a:r>
              <a:rPr lang="zh-CN" altLang="en-US" sz="2000" dirty="0"/>
              <a:t>的更新在虚实变换的时候进行。</a:t>
            </a:r>
          </a:p>
          <a:p>
            <a:r>
              <a:rPr lang="zh-CN" altLang="en-US" sz="2000" dirty="0"/>
              <a:t>那么求一个节点的</a:t>
            </a:r>
            <a:r>
              <a:rPr lang="en-US" altLang="zh-CN" sz="2000" dirty="0"/>
              <a:t>size</a:t>
            </a:r>
            <a:r>
              <a:rPr lang="zh-CN" altLang="en-US" sz="2000" dirty="0"/>
              <a:t>，</a:t>
            </a:r>
            <a:r>
              <a:rPr lang="en-US" altLang="zh-CN" sz="2000" dirty="0"/>
              <a:t>access</a:t>
            </a:r>
            <a:r>
              <a:rPr lang="zh-CN" altLang="en-US" sz="2000" dirty="0"/>
              <a:t>它（让它没有实儿子），</a:t>
            </a:r>
            <a:r>
              <a:rPr lang="en-US" altLang="zh-CN" sz="2000" dirty="0" err="1"/>
              <a:t>siz</a:t>
            </a:r>
            <a:r>
              <a:rPr lang="zh-CN" altLang="en-US" sz="2000" dirty="0"/>
              <a:t>就是它的</a:t>
            </a:r>
            <a:r>
              <a:rPr lang="en-US" altLang="zh-CN" sz="2000" dirty="0"/>
              <a:t>size</a:t>
            </a:r>
            <a:r>
              <a:rPr lang="zh-CN" altLang="en-US" sz="2000" dirty="0"/>
              <a:t>了。</a:t>
            </a:r>
          </a:p>
          <a:p>
            <a:endParaRPr lang="zh-CN" altLang="en-US" dirty="0"/>
          </a:p>
        </p:txBody>
      </p:sp>
    </p:spTree>
    <p:extLst>
      <p:ext uri="{BB962C8B-B14F-4D97-AF65-F5344CB8AC3E}">
        <p14:creationId xmlns:p14="http://schemas.microsoft.com/office/powerpoint/2010/main" val="1315427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[UOJ207]</a:t>
            </a:r>
            <a:r>
              <a:rPr lang="zh-CN" altLang="en-US" dirty="0"/>
              <a:t>共价大爷游长沙</a:t>
            </a:r>
          </a:p>
        </p:txBody>
      </p:sp>
      <p:sp>
        <p:nvSpPr>
          <p:cNvPr id="3" name="内容占位符 2"/>
          <p:cNvSpPr>
            <a:spLocks noGrp="1"/>
          </p:cNvSpPr>
          <p:nvPr>
            <p:ph idx="1"/>
          </p:nvPr>
        </p:nvSpPr>
        <p:spPr/>
        <p:txBody>
          <a:bodyPr/>
          <a:lstStyle/>
          <a:p>
            <a:r>
              <a:rPr lang="zh-CN" altLang="en-US" dirty="0"/>
              <a:t>有一棵</a:t>
            </a:r>
            <a:r>
              <a:rPr lang="en-US" altLang="zh-CN" dirty="0"/>
              <a:t>n</a:t>
            </a:r>
            <a:r>
              <a:rPr lang="zh-CN" altLang="en-US" dirty="0"/>
              <a:t>个节点的树，会改变它的形态（只有</a:t>
            </a:r>
            <a:r>
              <a:rPr lang="en-US" altLang="zh-CN" dirty="0"/>
              <a:t>link</a:t>
            </a:r>
            <a:r>
              <a:rPr lang="zh-CN" altLang="en-US" dirty="0"/>
              <a:t>和</a:t>
            </a:r>
            <a:r>
              <a:rPr lang="en-US" altLang="zh-CN" dirty="0"/>
              <a:t>cut</a:t>
            </a:r>
            <a:r>
              <a:rPr lang="zh-CN" altLang="en-US" dirty="0"/>
              <a:t>）。 </a:t>
            </a:r>
          </a:p>
          <a:p>
            <a:r>
              <a:rPr lang="zh-CN" altLang="en-US" dirty="0"/>
              <a:t>有一个路径集合，初始为空，路径集合会被更改。 </a:t>
            </a:r>
          </a:p>
          <a:p>
            <a:r>
              <a:rPr lang="zh-CN" altLang="en-US" dirty="0"/>
              <a:t>询问操作是询问一条边是否被路径集合所有路径经过。</a:t>
            </a:r>
            <a:endParaRPr lang="en-US" altLang="zh-CN" dirty="0"/>
          </a:p>
          <a:p>
            <a:endParaRPr lang="en-US" altLang="zh-CN" dirty="0"/>
          </a:p>
          <a:p>
            <a:r>
              <a:rPr lang="zh-CN" altLang="en-US" dirty="0"/>
              <a:t>如何高效解决询问？</a:t>
            </a:r>
          </a:p>
        </p:txBody>
      </p:sp>
    </p:spTree>
    <p:extLst>
      <p:ext uri="{BB962C8B-B14F-4D97-AF65-F5344CB8AC3E}">
        <p14:creationId xmlns:p14="http://schemas.microsoft.com/office/powerpoint/2010/main" val="2335536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[UOJ207]</a:t>
            </a:r>
            <a:r>
              <a:rPr lang="zh-CN" altLang="en-US" dirty="0"/>
              <a:t>共价大爷游长沙</a:t>
            </a:r>
          </a:p>
        </p:txBody>
      </p:sp>
      <p:sp>
        <p:nvSpPr>
          <p:cNvPr id="3" name="内容占位符 2"/>
          <p:cNvSpPr>
            <a:spLocks noGrp="1"/>
          </p:cNvSpPr>
          <p:nvPr>
            <p:ph idx="1"/>
          </p:nvPr>
        </p:nvSpPr>
        <p:spPr/>
        <p:txBody>
          <a:bodyPr/>
          <a:lstStyle/>
          <a:p>
            <a:r>
              <a:rPr lang="zh-CN" altLang="en-US" dirty="0"/>
              <a:t>给每条路径随机一个权值，并给这条路径的两个端点点权异或上这个权值。 </a:t>
            </a:r>
          </a:p>
          <a:p>
            <a:r>
              <a:rPr lang="zh-CN" altLang="en-US" dirty="0"/>
              <a:t>用LCT维护形态信息以及子树点权异或和。 </a:t>
            </a:r>
          </a:p>
          <a:p>
            <a:r>
              <a:rPr lang="zh-CN" altLang="en-US" dirty="0"/>
              <a:t>这个涉及虚实边信息维护，用刚刚介绍的方法就行了。</a:t>
            </a:r>
          </a:p>
          <a:p>
            <a:r>
              <a:rPr lang="zh-CN" altLang="en-US" dirty="0"/>
              <a:t>检查一条边是否被所有路径经过，如果切掉这条边，以该边两个端点为根的两颗树子树异或和都等于所有路径异或和那么即被所有路径经过。 </a:t>
            </a:r>
            <a:endParaRPr lang="en-US" altLang="zh-CN" dirty="0"/>
          </a:p>
          <a:p>
            <a:r>
              <a:rPr lang="zh-CN" altLang="en-US" dirty="0"/>
              <a:t>可以分析随机权值值域足够大时，出错概率足够小。</a:t>
            </a:r>
          </a:p>
          <a:p>
            <a:endParaRPr lang="zh-CN" altLang="en-US" dirty="0"/>
          </a:p>
        </p:txBody>
      </p:sp>
    </p:spTree>
    <p:extLst>
      <p:ext uri="{BB962C8B-B14F-4D97-AF65-F5344CB8AC3E}">
        <p14:creationId xmlns:p14="http://schemas.microsoft.com/office/powerpoint/2010/main" val="1626138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动态</a:t>
            </a:r>
            <a:r>
              <a:rPr lang="en-US" altLang="zh-CN" dirty="0"/>
              <a:t>DP</a:t>
            </a:r>
            <a:endParaRPr lang="zh-CN" altLang="en-US" dirty="0"/>
          </a:p>
        </p:txBody>
      </p:sp>
      <p:sp>
        <p:nvSpPr>
          <p:cNvPr id="3" name="内容占位符 2"/>
          <p:cNvSpPr>
            <a:spLocks noGrp="1"/>
          </p:cNvSpPr>
          <p:nvPr>
            <p:ph idx="1"/>
          </p:nvPr>
        </p:nvSpPr>
        <p:spPr/>
        <p:txBody>
          <a:bodyPr/>
          <a:lstStyle/>
          <a:p>
            <a:r>
              <a:rPr lang="zh-CN" altLang="en-US" dirty="0"/>
              <a:t>学会了虚实边信息维护，我们可以讲动态</a:t>
            </a:r>
            <a:r>
              <a:rPr lang="en-US" altLang="zh-CN" dirty="0"/>
              <a:t>DP</a:t>
            </a:r>
            <a:r>
              <a:rPr lang="zh-CN" altLang="en-US" dirty="0"/>
              <a:t>了。</a:t>
            </a:r>
            <a:endParaRPr lang="en-US" altLang="zh-CN" dirty="0"/>
          </a:p>
          <a:p>
            <a:r>
              <a:rPr lang="zh-CN" altLang="en-US" dirty="0"/>
              <a:t>动态</a:t>
            </a:r>
            <a:r>
              <a:rPr lang="en-US" altLang="zh-CN" dirty="0"/>
              <a:t>DP</a:t>
            </a:r>
            <a:r>
              <a:rPr lang="zh-CN" altLang="en-US" dirty="0"/>
              <a:t>实际上可以用树链剖分来做，我们这里只介绍基于</a:t>
            </a:r>
            <a:r>
              <a:rPr lang="en-US" altLang="zh-CN" dirty="0"/>
              <a:t>LCT</a:t>
            </a:r>
            <a:r>
              <a:rPr lang="zh-CN" altLang="en-US" dirty="0"/>
              <a:t>的。</a:t>
            </a:r>
            <a:endParaRPr lang="en-US" altLang="zh-CN" dirty="0"/>
          </a:p>
          <a:p>
            <a:r>
              <a:rPr lang="zh-CN" altLang="en-US" dirty="0"/>
              <a:t>动态</a:t>
            </a:r>
            <a:r>
              <a:rPr lang="en-US" altLang="zh-CN" dirty="0"/>
              <a:t>DP</a:t>
            </a:r>
            <a:r>
              <a:rPr lang="zh-CN" altLang="en-US" dirty="0"/>
              <a:t>是这样的问题，所需要求解的答案需要用树上</a:t>
            </a:r>
            <a:r>
              <a:rPr lang="en-US" altLang="zh-CN" dirty="0" err="1"/>
              <a:t>dp</a:t>
            </a:r>
            <a:r>
              <a:rPr lang="zh-CN" altLang="en-US" dirty="0"/>
              <a:t>求得，而还要对树上信息进行不断的修改。</a:t>
            </a:r>
            <a:endParaRPr lang="en-US" altLang="zh-CN" dirty="0"/>
          </a:p>
          <a:p>
            <a:r>
              <a:rPr lang="zh-CN" altLang="en-US" dirty="0"/>
              <a:t>例如树上最大权独立集问题，每个点有点权，选出一个点权和最大的点集，使得任意两个在点集内的点不相邻，是经典树形</a:t>
            </a:r>
            <a:r>
              <a:rPr lang="en-US" altLang="zh-CN" dirty="0"/>
              <a:t>DP</a:t>
            </a:r>
            <a:r>
              <a:rPr lang="zh-CN" altLang="en-US" dirty="0"/>
              <a:t>问题。</a:t>
            </a:r>
            <a:endParaRPr lang="en-US" altLang="zh-CN" dirty="0"/>
          </a:p>
          <a:p>
            <a:r>
              <a:rPr lang="zh-CN" altLang="en-US" dirty="0"/>
              <a:t>而现在要不断修改点权，就是动态</a:t>
            </a:r>
            <a:r>
              <a:rPr lang="en-US" altLang="zh-CN" dirty="0"/>
              <a:t>DP</a:t>
            </a:r>
            <a:r>
              <a:rPr lang="zh-CN" altLang="en-US" dirty="0"/>
              <a:t>问题了。</a:t>
            </a:r>
          </a:p>
        </p:txBody>
      </p:sp>
    </p:spTree>
    <p:extLst>
      <p:ext uri="{BB962C8B-B14F-4D97-AF65-F5344CB8AC3E}">
        <p14:creationId xmlns:p14="http://schemas.microsoft.com/office/powerpoint/2010/main" val="4250686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动态</a:t>
            </a:r>
            <a:r>
              <a:rPr lang="en-US" altLang="zh-CN" dirty="0"/>
              <a:t>DP</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a:t>以刚才的动态最大权独立集为例，展现</a:t>
            </a:r>
            <a:r>
              <a:rPr lang="en-US" altLang="zh-CN" dirty="0"/>
              <a:t>LCT</a:t>
            </a:r>
            <a:r>
              <a:rPr lang="zh-CN" altLang="en-US" dirty="0"/>
              <a:t>如何解决动态</a:t>
            </a:r>
            <a:r>
              <a:rPr lang="en-US" altLang="zh-CN" dirty="0"/>
              <a:t>DP</a:t>
            </a:r>
            <a:r>
              <a:rPr lang="zh-CN" altLang="en-US" dirty="0"/>
              <a:t>问题。</a:t>
            </a:r>
            <a:endParaRPr lang="en-US" altLang="zh-CN" dirty="0"/>
          </a:p>
          <a:p>
            <a:r>
              <a:rPr lang="zh-CN" altLang="en-US" dirty="0"/>
              <a:t>静态的</a:t>
            </a:r>
            <a:r>
              <a:rPr lang="en-US" altLang="zh-CN" dirty="0" err="1"/>
              <a:t>dp</a:t>
            </a:r>
            <a:r>
              <a:rPr lang="zh-CN" altLang="en-US" dirty="0"/>
              <a:t>我们设</a:t>
            </a:r>
            <a:r>
              <a:rPr lang="en-US" altLang="zh-CN" dirty="0"/>
              <a:t>f[x]</a:t>
            </a:r>
            <a:r>
              <a:rPr lang="zh-CN" altLang="en-US" dirty="0"/>
              <a:t>表示只考虑</a:t>
            </a:r>
            <a:r>
              <a:rPr lang="en-US" altLang="zh-CN" dirty="0"/>
              <a:t>x</a:t>
            </a:r>
            <a:r>
              <a:rPr lang="zh-CN" altLang="en-US" dirty="0"/>
              <a:t>的子树内，点</a:t>
            </a:r>
            <a:r>
              <a:rPr lang="en-US" altLang="zh-CN" dirty="0"/>
              <a:t>x</a:t>
            </a:r>
            <a:r>
              <a:rPr lang="zh-CN" altLang="en-US" dirty="0"/>
              <a:t>选了的答案，</a:t>
            </a:r>
            <a:r>
              <a:rPr lang="en-US" altLang="zh-CN" dirty="0"/>
              <a:t>g[x]</a:t>
            </a:r>
            <a:r>
              <a:rPr lang="zh-CN" altLang="en-US" dirty="0"/>
              <a:t>对应的表示点</a:t>
            </a:r>
            <a:r>
              <a:rPr lang="en-US" altLang="zh-CN" dirty="0"/>
              <a:t>x</a:t>
            </a:r>
            <a:r>
              <a:rPr lang="zh-CN" altLang="en-US" dirty="0"/>
              <a:t>没选的答案。</a:t>
            </a:r>
            <a:endParaRPr lang="en-US" altLang="zh-CN" dirty="0"/>
          </a:p>
          <a:p>
            <a:r>
              <a:rPr lang="zh-CN" altLang="en-US" dirty="0"/>
              <a:t>我们同样可以对于</a:t>
            </a:r>
            <a:r>
              <a:rPr lang="en-US" altLang="zh-CN" dirty="0"/>
              <a:t>splay</a:t>
            </a:r>
            <a:r>
              <a:rPr lang="zh-CN" altLang="en-US" dirty="0"/>
              <a:t>上每一个节点</a:t>
            </a:r>
            <a:r>
              <a:rPr lang="en-US" altLang="zh-CN" dirty="0"/>
              <a:t>x</a:t>
            </a:r>
            <a:r>
              <a:rPr lang="zh-CN" altLang="en-US" dirty="0"/>
              <a:t>，维护一个</a:t>
            </a:r>
            <a:r>
              <a:rPr lang="en-US" altLang="zh-CN" dirty="0" err="1"/>
              <a:t>dp</a:t>
            </a:r>
            <a:r>
              <a:rPr lang="en-US" altLang="zh-CN" dirty="0"/>
              <a:t>[x][0/1][0/1]</a:t>
            </a:r>
            <a:r>
              <a:rPr lang="zh-CN" altLang="en-US" dirty="0"/>
              <a:t>，表示只考虑</a:t>
            </a:r>
            <a:r>
              <a:rPr lang="en-US" altLang="zh-CN" dirty="0"/>
              <a:t>x</a:t>
            </a:r>
            <a:r>
              <a:rPr lang="zh-CN" altLang="en-US" dirty="0"/>
              <a:t>为子树（这里说的是</a:t>
            </a:r>
            <a:r>
              <a:rPr lang="en-US" altLang="zh-CN" dirty="0"/>
              <a:t>splay</a:t>
            </a:r>
            <a:r>
              <a:rPr lang="zh-CN" altLang="en-US" dirty="0"/>
              <a:t>上子树）这些点，它们对应一条树链，算上它们延伸出的虚子树，现在这条树链深度最大的点是否选了，深度最小的点是否选了，答案最大是多少。</a:t>
            </a:r>
            <a:endParaRPr lang="en-US" altLang="zh-CN" dirty="0"/>
          </a:p>
          <a:p>
            <a:r>
              <a:rPr lang="en-US" altLang="zh-CN" dirty="0"/>
              <a:t>x</a:t>
            </a:r>
            <a:r>
              <a:rPr lang="zh-CN" altLang="en-US" dirty="0"/>
              <a:t>的答案由左右子树该答案加上枚举</a:t>
            </a:r>
            <a:r>
              <a:rPr lang="en-US" altLang="zh-CN" dirty="0"/>
              <a:t>x</a:t>
            </a:r>
            <a:r>
              <a:rPr lang="zh-CN" altLang="en-US" dirty="0"/>
              <a:t>是否选转移而来。</a:t>
            </a:r>
            <a:endParaRPr lang="en-US" altLang="zh-CN" dirty="0"/>
          </a:p>
          <a:p>
            <a:r>
              <a:rPr lang="zh-CN" altLang="en-US" dirty="0"/>
              <a:t>很显然根所在</a:t>
            </a:r>
            <a:r>
              <a:rPr lang="en-US" altLang="zh-CN" dirty="0"/>
              <a:t>splay</a:t>
            </a:r>
            <a:r>
              <a:rPr lang="zh-CN" altLang="en-US" dirty="0"/>
              <a:t>的根上的</a:t>
            </a:r>
            <a:r>
              <a:rPr lang="en-US" altLang="zh-CN" dirty="0" err="1"/>
              <a:t>dp</a:t>
            </a:r>
            <a:r>
              <a:rPr lang="zh-CN" altLang="en-US" dirty="0"/>
              <a:t>数组有我们想要的答案。</a:t>
            </a:r>
            <a:endParaRPr lang="en-US" altLang="zh-CN" dirty="0"/>
          </a:p>
          <a:p>
            <a:r>
              <a:rPr lang="zh-CN" altLang="en-US" dirty="0"/>
              <a:t>为了支持这个动态</a:t>
            </a:r>
            <a:r>
              <a:rPr lang="en-US" altLang="zh-CN" dirty="0" err="1"/>
              <a:t>dp</a:t>
            </a:r>
            <a:r>
              <a:rPr lang="zh-CN" altLang="en-US" dirty="0"/>
              <a:t>，只需要用之前说到的维护虚实边信息来维护每个点选与不选，虚子树的答案即可。动态</a:t>
            </a:r>
            <a:r>
              <a:rPr lang="en-US" altLang="zh-CN" dirty="0" err="1"/>
              <a:t>dp</a:t>
            </a:r>
            <a:r>
              <a:rPr lang="zh-CN" altLang="en-US" dirty="0"/>
              <a:t>的练习题就是今年</a:t>
            </a:r>
            <a:r>
              <a:rPr lang="en-US" altLang="zh-CN" dirty="0" err="1"/>
              <a:t>noip</a:t>
            </a:r>
            <a:r>
              <a:rPr lang="zh-CN" altLang="en-US" dirty="0"/>
              <a:t>提高组</a:t>
            </a:r>
            <a:r>
              <a:rPr lang="en-US" altLang="zh-CN" dirty="0"/>
              <a:t>day2</a:t>
            </a:r>
            <a:r>
              <a:rPr lang="zh-CN" altLang="en-US" dirty="0"/>
              <a:t>的第三题。</a:t>
            </a:r>
            <a:endParaRPr lang="en-US" altLang="zh-CN" dirty="0"/>
          </a:p>
          <a:p>
            <a:endParaRPr lang="zh-CN" altLang="en-US" dirty="0"/>
          </a:p>
        </p:txBody>
      </p:sp>
    </p:spTree>
    <p:extLst>
      <p:ext uri="{BB962C8B-B14F-4D97-AF65-F5344CB8AC3E}">
        <p14:creationId xmlns:p14="http://schemas.microsoft.com/office/powerpoint/2010/main" val="12368582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LCT</a:t>
            </a:r>
            <a:r>
              <a:rPr lang="zh-CN" altLang="en-US" dirty="0"/>
              <a:t>上的权值变换</a:t>
            </a:r>
          </a:p>
        </p:txBody>
      </p:sp>
      <p:sp>
        <p:nvSpPr>
          <p:cNvPr id="3" name="内容占位符 2"/>
          <p:cNvSpPr>
            <a:spLocks noGrp="1"/>
          </p:cNvSpPr>
          <p:nvPr>
            <p:ph idx="1"/>
          </p:nvPr>
        </p:nvSpPr>
        <p:spPr/>
        <p:txBody>
          <a:bodyPr/>
          <a:lstStyle/>
          <a:p>
            <a:r>
              <a:rPr lang="zh-CN" altLang="en-US" dirty="0"/>
              <a:t>现在考虑一个这样一个题目：</a:t>
            </a:r>
            <a:endParaRPr lang="en-US" altLang="zh-CN" dirty="0"/>
          </a:p>
          <a:p>
            <a:r>
              <a:rPr lang="zh-CN" altLang="en-US" dirty="0"/>
              <a:t>支持</a:t>
            </a:r>
            <a:r>
              <a:rPr lang="en-US" altLang="zh-CN" dirty="0" err="1"/>
              <a:t>link,cut,makeroot</a:t>
            </a:r>
            <a:endParaRPr lang="en-US" altLang="zh-CN" dirty="0"/>
          </a:p>
          <a:p>
            <a:r>
              <a:rPr lang="zh-CN" altLang="en-US" dirty="0"/>
              <a:t>要询问路径点权和</a:t>
            </a:r>
            <a:endParaRPr lang="en-US" altLang="zh-CN" dirty="0"/>
          </a:p>
          <a:p>
            <a:r>
              <a:rPr lang="zh-CN" altLang="en-US" dirty="0"/>
              <a:t>还有个有趣操作，将一条路径点权翻转</a:t>
            </a:r>
            <a:endParaRPr lang="en-US" altLang="zh-CN" dirty="0"/>
          </a:p>
          <a:p>
            <a:r>
              <a:rPr lang="zh-CN" altLang="en-US" dirty="0"/>
              <a:t>并不是将路径直接翻转了，而是点与权值的映射关系进行翻转。</a:t>
            </a:r>
            <a:endParaRPr lang="en-US" altLang="zh-CN" dirty="0"/>
          </a:p>
          <a:p>
            <a:r>
              <a:rPr lang="zh-CN" altLang="en-US" dirty="0"/>
              <a:t>这也是可以用</a:t>
            </a:r>
            <a:r>
              <a:rPr lang="en-US" altLang="zh-CN" dirty="0"/>
              <a:t>LCT</a:t>
            </a:r>
            <a:r>
              <a:rPr lang="zh-CN" altLang="en-US" dirty="0"/>
              <a:t>做的。</a:t>
            </a:r>
            <a:endParaRPr lang="en-US" altLang="zh-CN" dirty="0"/>
          </a:p>
          <a:p>
            <a:r>
              <a:rPr lang="zh-CN" altLang="en-US" dirty="0"/>
              <a:t>请先简单思考一下。</a:t>
            </a:r>
          </a:p>
        </p:txBody>
      </p:sp>
    </p:spTree>
    <p:extLst>
      <p:ext uri="{BB962C8B-B14F-4D97-AF65-F5344CB8AC3E}">
        <p14:creationId xmlns:p14="http://schemas.microsoft.com/office/powerpoint/2010/main" val="50914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LCT</a:t>
            </a:r>
            <a:r>
              <a:rPr lang="zh-CN" altLang="en-US" dirty="0"/>
              <a:t>上的权值变换</a:t>
            </a:r>
          </a:p>
        </p:txBody>
      </p:sp>
      <p:sp>
        <p:nvSpPr>
          <p:cNvPr id="3" name="内容占位符 2"/>
          <p:cNvSpPr>
            <a:spLocks noGrp="1"/>
          </p:cNvSpPr>
          <p:nvPr>
            <p:ph idx="1"/>
          </p:nvPr>
        </p:nvSpPr>
        <p:spPr/>
        <p:txBody>
          <a:bodyPr/>
          <a:lstStyle/>
          <a:p>
            <a:r>
              <a:rPr lang="zh-CN" altLang="en-US" dirty="0"/>
              <a:t>考虑对每条实链维护两颗</a:t>
            </a:r>
            <a:r>
              <a:rPr lang="en-US" altLang="zh-CN" dirty="0"/>
              <a:t>splay</a:t>
            </a:r>
            <a:r>
              <a:rPr lang="zh-CN" altLang="en-US" dirty="0"/>
              <a:t>。</a:t>
            </a:r>
            <a:endParaRPr lang="en-US" altLang="zh-CN" dirty="0"/>
          </a:p>
          <a:p>
            <a:r>
              <a:rPr lang="zh-CN" altLang="en-US" dirty="0"/>
              <a:t>这个</a:t>
            </a:r>
            <a:r>
              <a:rPr lang="en-US" altLang="zh-CN" dirty="0"/>
              <a:t>splay</a:t>
            </a:r>
            <a:r>
              <a:rPr lang="zh-CN" altLang="en-US" dirty="0"/>
              <a:t>就用来维护点与权值的映射关系。</a:t>
            </a:r>
            <a:endParaRPr lang="en-US" altLang="zh-CN" dirty="0"/>
          </a:p>
          <a:p>
            <a:r>
              <a:rPr lang="zh-CN" altLang="en-US" dirty="0"/>
              <a:t>即第一颗</a:t>
            </a:r>
            <a:r>
              <a:rPr lang="en-US" altLang="zh-CN" dirty="0"/>
              <a:t>splay</a:t>
            </a:r>
            <a:r>
              <a:rPr lang="zh-CN" altLang="en-US" dirty="0"/>
              <a:t>以深度为关键字维护了实链上点的编号。</a:t>
            </a:r>
            <a:endParaRPr lang="en-US" altLang="zh-CN" dirty="0"/>
          </a:p>
          <a:p>
            <a:r>
              <a:rPr lang="zh-CN" altLang="en-US" dirty="0"/>
              <a:t>而第二颗</a:t>
            </a:r>
            <a:r>
              <a:rPr lang="en-US" altLang="zh-CN" dirty="0"/>
              <a:t>splay</a:t>
            </a:r>
            <a:r>
              <a:rPr lang="zh-CN" altLang="en-US" dirty="0"/>
              <a:t>以深度为关键字维护了实链上点的点权。</a:t>
            </a:r>
            <a:endParaRPr lang="en-US" altLang="zh-CN" dirty="0"/>
          </a:p>
          <a:p>
            <a:r>
              <a:rPr lang="zh-CN" altLang="en-US" dirty="0"/>
              <a:t>常规操作仍然能支持，而权值翻转只需要对第二颗</a:t>
            </a:r>
            <a:r>
              <a:rPr lang="en-US" altLang="zh-CN" dirty="0"/>
              <a:t>splay</a:t>
            </a:r>
            <a:r>
              <a:rPr lang="zh-CN" altLang="en-US" dirty="0"/>
              <a:t>打翻转标记即可。</a:t>
            </a:r>
          </a:p>
        </p:txBody>
      </p:sp>
    </p:spTree>
    <p:extLst>
      <p:ext uri="{BB962C8B-B14F-4D97-AF65-F5344CB8AC3E}">
        <p14:creationId xmlns:p14="http://schemas.microsoft.com/office/powerpoint/2010/main" val="4097506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5CAEE03-7DE2-2D7B-F14E-011AFD48807A}"/>
              </a:ext>
            </a:extLst>
          </p:cNvPr>
          <p:cNvSpPr>
            <a:spLocks noGrp="1"/>
          </p:cNvSpPr>
          <p:nvPr>
            <p:ph type="title"/>
          </p:nvPr>
        </p:nvSpPr>
        <p:spPr/>
        <p:txBody>
          <a:bodyPr/>
          <a:lstStyle/>
          <a:p>
            <a:r>
              <a:rPr lang="en-US" altLang="zh-CN" b="1" dirty="0"/>
              <a:t>【</a:t>
            </a:r>
            <a:r>
              <a:rPr lang="zh-CN" altLang="en-US" b="1" dirty="0"/>
              <a:t>模板</a:t>
            </a:r>
            <a:r>
              <a:rPr lang="en-US" altLang="zh-CN" b="1" dirty="0"/>
              <a:t>】</a:t>
            </a:r>
            <a:r>
              <a:rPr lang="zh-CN" altLang="en-US" b="1" dirty="0"/>
              <a:t>动态树（</a:t>
            </a:r>
            <a:r>
              <a:rPr lang="en-US" altLang="zh-CN" b="1" dirty="0"/>
              <a:t>LCT</a:t>
            </a:r>
            <a:r>
              <a:rPr lang="zh-CN" altLang="en-US" b="1" dirty="0"/>
              <a:t>）</a:t>
            </a:r>
            <a:endParaRPr lang="zh-CN" altLang="en-US" dirty="0"/>
          </a:p>
        </p:txBody>
      </p:sp>
      <p:sp>
        <p:nvSpPr>
          <p:cNvPr id="3" name="内容占位符 2">
            <a:extLst>
              <a:ext uri="{FF2B5EF4-FFF2-40B4-BE49-F238E27FC236}">
                <a16:creationId xmlns:a16="http://schemas.microsoft.com/office/drawing/2014/main" id="{02923EFC-0B26-143A-6C57-C39996F96DBC}"/>
              </a:ext>
            </a:extLst>
          </p:cNvPr>
          <p:cNvSpPr>
            <a:spLocks noGrp="1"/>
          </p:cNvSpPr>
          <p:nvPr>
            <p:ph idx="1"/>
          </p:nvPr>
        </p:nvSpPr>
        <p:spPr/>
        <p:txBody>
          <a:bodyPr/>
          <a:lstStyle/>
          <a:p>
            <a:r>
              <a:rPr lang="en-US" altLang="zh-CN" dirty="0"/>
              <a:t>https://www.luogu.com.cn/problem/P3690</a:t>
            </a:r>
            <a:endParaRPr lang="zh-CN" altLang="en-US" dirty="0"/>
          </a:p>
        </p:txBody>
      </p:sp>
    </p:spTree>
    <p:extLst>
      <p:ext uri="{BB962C8B-B14F-4D97-AF65-F5344CB8AC3E}">
        <p14:creationId xmlns:p14="http://schemas.microsoft.com/office/powerpoint/2010/main" val="2930204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动态树问题</a:t>
            </a:r>
          </a:p>
        </p:txBody>
      </p:sp>
      <p:sp>
        <p:nvSpPr>
          <p:cNvPr id="3" name="内容占位符 2"/>
          <p:cNvSpPr>
            <a:spLocks noGrp="1"/>
          </p:cNvSpPr>
          <p:nvPr>
            <p:ph idx="1"/>
          </p:nvPr>
        </p:nvSpPr>
        <p:spPr/>
        <p:txBody>
          <a:bodyPr>
            <a:normAutofit fontScale="77500" lnSpcReduction="20000"/>
          </a:bodyPr>
          <a:lstStyle/>
          <a:p>
            <a:r>
              <a:rPr lang="zh-CN" altLang="en-US" sz="2000" dirty="0"/>
              <a:t>对于一个会发生变动的树</a:t>
            </a:r>
            <a:r>
              <a:rPr lang="en-US" altLang="zh-CN" sz="2000" dirty="0"/>
              <a:t>/</a:t>
            </a:r>
            <a:r>
              <a:rPr lang="zh-CN" altLang="en-US" sz="2000" dirty="0"/>
              <a:t>森林，进行信息维护。</a:t>
            </a:r>
          </a:p>
          <a:p>
            <a:r>
              <a:rPr lang="zh-CN" altLang="en-US" sz="2000" dirty="0"/>
              <a:t>变动包括：</a:t>
            </a:r>
          </a:p>
          <a:p>
            <a:r>
              <a:rPr lang="zh-CN" altLang="en-US" sz="2000" dirty="0"/>
              <a:t>使一颗树的根节点接到另一颗树上的一个节点上（只对于一颗树添加一个叶子也属于这种变动），即</a:t>
            </a:r>
            <a:r>
              <a:rPr lang="en-US" altLang="zh-CN" sz="2000" dirty="0"/>
              <a:t>link</a:t>
            </a:r>
            <a:endParaRPr lang="zh-CN" altLang="en-US" sz="2000" dirty="0"/>
          </a:p>
          <a:p>
            <a:r>
              <a:rPr lang="zh-CN" altLang="en-US" sz="2000" dirty="0"/>
              <a:t>将一颗树中的一条边断开，即</a:t>
            </a:r>
            <a:r>
              <a:rPr lang="en-US" altLang="zh-CN" sz="2000" dirty="0"/>
              <a:t>cut</a:t>
            </a:r>
            <a:endParaRPr lang="zh-CN" altLang="en-US" sz="2000" dirty="0"/>
          </a:p>
          <a:p>
            <a:r>
              <a:rPr lang="zh-CN" altLang="en-US" sz="2000" dirty="0"/>
              <a:t>对于一颗树，更改其的根节点，即</a:t>
            </a:r>
            <a:r>
              <a:rPr lang="en-US" altLang="zh-CN" sz="2000" dirty="0" err="1"/>
              <a:t>makeroot</a:t>
            </a:r>
            <a:endParaRPr lang="zh-CN" altLang="en-US" sz="2000" dirty="0"/>
          </a:p>
          <a:p>
            <a:r>
              <a:rPr lang="zh-CN" altLang="en-US" sz="2000" dirty="0"/>
              <a:t>要维护的信息形式：</a:t>
            </a:r>
          </a:p>
          <a:p>
            <a:r>
              <a:rPr lang="zh-CN" altLang="en-US" sz="2000" dirty="0"/>
              <a:t>路径信息（链信息）</a:t>
            </a:r>
          </a:p>
          <a:p>
            <a:r>
              <a:rPr lang="zh-CN" altLang="en-US" sz="2000" dirty="0"/>
              <a:t>子树信息</a:t>
            </a:r>
            <a:endParaRPr lang="en-US" altLang="zh-CN" sz="2000" dirty="0"/>
          </a:p>
          <a:p>
            <a:r>
              <a:rPr lang="zh-CN" altLang="en-US" sz="2000" dirty="0"/>
              <a:t>可能需要支持的修改形式：</a:t>
            </a:r>
            <a:endParaRPr lang="en-US" altLang="zh-CN" sz="2000" dirty="0"/>
          </a:p>
          <a:p>
            <a:r>
              <a:rPr lang="zh-CN" altLang="en-US" sz="2000" dirty="0"/>
              <a:t>路径修改</a:t>
            </a:r>
            <a:endParaRPr lang="en-US" altLang="zh-CN" sz="2000" dirty="0"/>
          </a:p>
          <a:p>
            <a:r>
              <a:rPr lang="zh-CN" altLang="en-US" sz="2000" dirty="0"/>
              <a:t>子树修改</a:t>
            </a:r>
          </a:p>
        </p:txBody>
      </p:sp>
    </p:spTree>
    <p:extLst>
      <p:ext uri="{BB962C8B-B14F-4D97-AF65-F5344CB8AC3E}">
        <p14:creationId xmlns:p14="http://schemas.microsoft.com/office/powerpoint/2010/main" val="29627727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33138D4-C963-3785-9BF0-0720271376C1}"/>
              </a:ext>
            </a:extLst>
          </p:cNvPr>
          <p:cNvSpPr>
            <a:spLocks noGrp="1"/>
          </p:cNvSpPr>
          <p:nvPr>
            <p:ph type="title"/>
          </p:nvPr>
        </p:nvSpPr>
        <p:spPr/>
        <p:txBody>
          <a:bodyPr/>
          <a:lstStyle/>
          <a:p>
            <a:r>
              <a:rPr lang="en-US" altLang="zh-CN" b="1" dirty="0"/>
              <a:t>[SHOI2014] </a:t>
            </a:r>
            <a:r>
              <a:rPr lang="zh-CN" altLang="en-US" b="1" dirty="0"/>
              <a:t>三叉神经树</a:t>
            </a:r>
            <a:endParaRPr lang="zh-CN" altLang="en-US" dirty="0"/>
          </a:p>
        </p:txBody>
      </p:sp>
      <p:sp>
        <p:nvSpPr>
          <p:cNvPr id="3" name="内容占位符 2">
            <a:extLst>
              <a:ext uri="{FF2B5EF4-FFF2-40B4-BE49-F238E27FC236}">
                <a16:creationId xmlns:a16="http://schemas.microsoft.com/office/drawing/2014/main" id="{65B2F08D-D228-54F1-99A1-18B697A6B51F}"/>
              </a:ext>
            </a:extLst>
          </p:cNvPr>
          <p:cNvSpPr>
            <a:spLocks noGrp="1"/>
          </p:cNvSpPr>
          <p:nvPr>
            <p:ph idx="1"/>
          </p:nvPr>
        </p:nvSpPr>
        <p:spPr/>
        <p:txBody>
          <a:bodyPr/>
          <a:lstStyle/>
          <a:p>
            <a:r>
              <a:rPr lang="en-US" altLang="zh-CN" dirty="0"/>
              <a:t>https://www.luogu.com.cn/problem/P4332</a:t>
            </a:r>
            <a:endParaRPr lang="zh-CN" altLang="en-US" dirty="0"/>
          </a:p>
        </p:txBody>
      </p:sp>
    </p:spTree>
    <p:extLst>
      <p:ext uri="{BB962C8B-B14F-4D97-AF65-F5344CB8AC3E}">
        <p14:creationId xmlns:p14="http://schemas.microsoft.com/office/powerpoint/2010/main" val="564532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LCT</a:t>
            </a:r>
            <a:endParaRPr lang="zh-CN" altLang="en-US" dirty="0"/>
          </a:p>
        </p:txBody>
      </p:sp>
      <p:sp>
        <p:nvSpPr>
          <p:cNvPr id="3" name="内容占位符 2"/>
          <p:cNvSpPr>
            <a:spLocks noGrp="1"/>
          </p:cNvSpPr>
          <p:nvPr>
            <p:ph idx="1"/>
          </p:nvPr>
        </p:nvSpPr>
        <p:spPr/>
        <p:txBody>
          <a:bodyPr/>
          <a:lstStyle/>
          <a:p>
            <a:r>
              <a:rPr lang="en-US" altLang="zh-CN" dirty="0"/>
              <a:t>LCT</a:t>
            </a:r>
            <a:r>
              <a:rPr lang="zh-CN" altLang="en-US" dirty="0"/>
              <a:t>全称为</a:t>
            </a:r>
            <a:r>
              <a:rPr lang="en-US" altLang="zh-CN" dirty="0"/>
              <a:t>link-cut-tree</a:t>
            </a:r>
            <a:r>
              <a:rPr lang="zh-CN" altLang="en-US" dirty="0"/>
              <a:t>，是一种最常见的解决动态树问题的数据结构。</a:t>
            </a:r>
            <a:endParaRPr lang="en-US" altLang="zh-CN" dirty="0"/>
          </a:p>
          <a:p>
            <a:r>
              <a:rPr lang="zh-CN" altLang="en-US" dirty="0"/>
              <a:t>树链剖分有重链和轻边。</a:t>
            </a:r>
            <a:r>
              <a:rPr lang="en-US" altLang="zh-CN" dirty="0"/>
              <a:t>LCT</a:t>
            </a:r>
            <a:r>
              <a:rPr lang="zh-CN" altLang="en-US" dirty="0"/>
              <a:t>的思路也类似，分实边和虚边。</a:t>
            </a:r>
            <a:endParaRPr lang="en-US" altLang="zh-CN" dirty="0"/>
          </a:p>
          <a:p>
            <a:r>
              <a:rPr lang="zh-CN" altLang="en-US" dirty="0"/>
              <a:t>类似的规定，一个节点最多连出一条向儿子的实边，因此实边会聚集成链。用树链剖分的思想，我们也用一种数据结构来维护实边组成的链。树链剖分使用了线段树来维护，但线段树是静态的。</a:t>
            </a:r>
          </a:p>
          <a:p>
            <a:r>
              <a:rPr lang="zh-CN" altLang="en-US" dirty="0"/>
              <a:t>在</a:t>
            </a:r>
            <a:r>
              <a:rPr lang="en-US" altLang="zh-CN" dirty="0"/>
              <a:t>LCT</a:t>
            </a:r>
            <a:r>
              <a:rPr lang="zh-CN" altLang="en-US" dirty="0"/>
              <a:t>上我们使用能动态的平衡树</a:t>
            </a:r>
            <a:r>
              <a:rPr lang="en-US" altLang="zh-CN" dirty="0"/>
              <a:t>——splay</a:t>
            </a:r>
            <a:r>
              <a:rPr lang="zh-CN" altLang="en-US" dirty="0"/>
              <a:t>！</a:t>
            </a:r>
          </a:p>
          <a:p>
            <a:r>
              <a:rPr lang="zh-CN" altLang="en-US" dirty="0"/>
              <a:t>（不使用别的平衡树是因为只有用</a:t>
            </a:r>
            <a:r>
              <a:rPr lang="en-US" altLang="zh-CN" dirty="0"/>
              <a:t>splay</a:t>
            </a:r>
            <a:r>
              <a:rPr lang="zh-CN" altLang="en-US" dirty="0"/>
              <a:t>进行势能分析</a:t>
            </a:r>
            <a:r>
              <a:rPr lang="en-US" altLang="zh-CN" dirty="0"/>
              <a:t>LCT</a:t>
            </a:r>
            <a:r>
              <a:rPr lang="zh-CN" altLang="en-US" dirty="0"/>
              <a:t>复杂度才是</a:t>
            </a:r>
            <a:r>
              <a:rPr lang="en-US" altLang="zh-CN" dirty="0"/>
              <a:t>n log n</a:t>
            </a:r>
            <a:r>
              <a:rPr lang="zh-CN" altLang="en-US" dirty="0"/>
              <a:t>）</a:t>
            </a:r>
          </a:p>
          <a:p>
            <a:endParaRPr lang="zh-CN" altLang="en-US" dirty="0"/>
          </a:p>
        </p:txBody>
      </p:sp>
    </p:spTree>
    <p:extLst>
      <p:ext uri="{BB962C8B-B14F-4D97-AF65-F5344CB8AC3E}">
        <p14:creationId xmlns:p14="http://schemas.microsoft.com/office/powerpoint/2010/main" val="3645978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LCT</a:t>
            </a:r>
            <a:endParaRPr lang="zh-CN" altLang="en-US" dirty="0"/>
          </a:p>
        </p:txBody>
      </p:sp>
      <p:sp>
        <p:nvSpPr>
          <p:cNvPr id="3" name="内容占位符 2"/>
          <p:cNvSpPr>
            <a:spLocks noGrp="1"/>
          </p:cNvSpPr>
          <p:nvPr>
            <p:ph idx="1"/>
          </p:nvPr>
        </p:nvSpPr>
        <p:spPr/>
        <p:txBody>
          <a:bodyPr/>
          <a:lstStyle/>
          <a:p>
            <a:r>
              <a:rPr lang="zh-CN" altLang="en-US" dirty="0"/>
              <a:t>每一条实链都用一颗</a:t>
            </a:r>
            <a:r>
              <a:rPr lang="en-US" altLang="zh-CN" dirty="0"/>
              <a:t>splay</a:t>
            </a:r>
            <a:r>
              <a:rPr lang="zh-CN" altLang="en-US" dirty="0"/>
              <a:t>来维护。</a:t>
            </a:r>
            <a:r>
              <a:rPr lang="en-US" altLang="zh-CN" dirty="0"/>
              <a:t>splay</a:t>
            </a:r>
            <a:r>
              <a:rPr lang="zh-CN" altLang="en-US" dirty="0"/>
              <a:t>的关键字是深度大小，也就是在一颗</a:t>
            </a:r>
            <a:r>
              <a:rPr lang="en-US" altLang="zh-CN" dirty="0"/>
              <a:t>splay</a:t>
            </a:r>
            <a:r>
              <a:rPr lang="zh-CN" altLang="en-US" dirty="0"/>
              <a:t>中，左子树就是这条实链上深度比自己小的，右子树同理。</a:t>
            </a:r>
          </a:p>
          <a:p>
            <a:r>
              <a:rPr lang="zh-CN" altLang="en-US" dirty="0"/>
              <a:t>实现时，我们可以在每颗</a:t>
            </a:r>
            <a:r>
              <a:rPr lang="en-US" altLang="zh-CN" dirty="0"/>
              <a:t>splay</a:t>
            </a:r>
            <a:r>
              <a:rPr lang="zh-CN" altLang="en-US" dirty="0"/>
              <a:t>都记录一个对应实链顶端的父亲，即那条虚边所连向的节点。</a:t>
            </a:r>
          </a:p>
          <a:p>
            <a:r>
              <a:rPr lang="en-US" altLang="zh-CN" dirty="0"/>
              <a:t>LCT</a:t>
            </a:r>
            <a:r>
              <a:rPr lang="zh-CN" altLang="en-US" dirty="0"/>
              <a:t>是用</a:t>
            </a:r>
            <a:r>
              <a:rPr lang="en-US" altLang="zh-CN" dirty="0"/>
              <a:t>access</a:t>
            </a:r>
            <a:r>
              <a:rPr lang="zh-CN" altLang="en-US" dirty="0"/>
              <a:t>这一基本操作完成一系列的操作的。</a:t>
            </a:r>
            <a:endParaRPr lang="en-US" altLang="zh-CN" dirty="0"/>
          </a:p>
          <a:p>
            <a:r>
              <a:rPr lang="zh-CN" altLang="en-US" dirty="0"/>
              <a:t>接下来，我们先介绍操作</a:t>
            </a:r>
            <a:r>
              <a:rPr lang="en-US" altLang="zh-CN" dirty="0"/>
              <a:t>access</a:t>
            </a:r>
            <a:r>
              <a:rPr lang="zh-CN" altLang="en-US" dirty="0"/>
              <a:t>，然后介绍如何用它实现</a:t>
            </a:r>
            <a:r>
              <a:rPr lang="en-US" altLang="zh-CN" dirty="0" err="1"/>
              <a:t>link,cut,makeroot</a:t>
            </a:r>
            <a:r>
              <a:rPr lang="zh-CN" altLang="en-US" dirty="0"/>
              <a:t>等基本形态变化，然后我们再考虑对信息的维护以及对修改</a:t>
            </a:r>
            <a:r>
              <a:rPr lang="en-US" altLang="zh-CN" dirty="0"/>
              <a:t>/</a:t>
            </a:r>
            <a:r>
              <a:rPr lang="zh-CN" altLang="en-US" dirty="0"/>
              <a:t>询问形式的支持。</a:t>
            </a:r>
          </a:p>
          <a:p>
            <a:endParaRPr lang="zh-CN" altLang="en-US" dirty="0"/>
          </a:p>
        </p:txBody>
      </p:sp>
    </p:spTree>
    <p:extLst>
      <p:ext uri="{BB962C8B-B14F-4D97-AF65-F5344CB8AC3E}">
        <p14:creationId xmlns:p14="http://schemas.microsoft.com/office/powerpoint/2010/main" val="2349028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access</a:t>
            </a:r>
            <a:endParaRPr lang="zh-CN" altLang="en-US" dirty="0"/>
          </a:p>
        </p:txBody>
      </p:sp>
      <p:sp>
        <p:nvSpPr>
          <p:cNvPr id="3" name="内容占位符 2"/>
          <p:cNvSpPr>
            <a:spLocks noGrp="1"/>
          </p:cNvSpPr>
          <p:nvPr>
            <p:ph idx="1"/>
          </p:nvPr>
        </p:nvSpPr>
        <p:spPr/>
        <p:txBody>
          <a:bodyPr/>
          <a:lstStyle/>
          <a:p>
            <a:r>
              <a:rPr lang="en-US" altLang="zh-CN" dirty="0"/>
              <a:t>access(x)</a:t>
            </a:r>
            <a:r>
              <a:rPr lang="zh-CN" altLang="en-US" dirty="0"/>
              <a:t>的真正含义：让</a:t>
            </a:r>
            <a:r>
              <a:rPr lang="en-US" altLang="zh-CN" dirty="0"/>
              <a:t>x</a:t>
            </a:r>
            <a:r>
              <a:rPr lang="zh-CN" altLang="en-US" dirty="0"/>
              <a:t>节点不含实儿子，同时</a:t>
            </a:r>
            <a:r>
              <a:rPr lang="en-US" altLang="zh-CN" dirty="0"/>
              <a:t>x</a:t>
            </a:r>
            <a:r>
              <a:rPr lang="zh-CN" altLang="en-US" dirty="0"/>
              <a:t>到根节点所有边均为实边。</a:t>
            </a:r>
          </a:p>
          <a:p>
            <a:r>
              <a:rPr lang="zh-CN" altLang="en-US" dirty="0"/>
              <a:t>算法的流程如下：</a:t>
            </a:r>
          </a:p>
          <a:p>
            <a:r>
              <a:rPr lang="zh-CN" altLang="en-US" dirty="0"/>
              <a:t>因为</a:t>
            </a:r>
            <a:r>
              <a:rPr lang="en-US" altLang="zh-CN" dirty="0"/>
              <a:t>x</a:t>
            </a:r>
            <a:r>
              <a:rPr lang="zh-CN" altLang="en-US" dirty="0"/>
              <a:t>节点不能含实儿子，先将</a:t>
            </a:r>
            <a:r>
              <a:rPr lang="en-US" altLang="zh-CN" dirty="0"/>
              <a:t>x</a:t>
            </a:r>
            <a:r>
              <a:rPr lang="zh-CN" altLang="en-US" dirty="0"/>
              <a:t>旋至其所在</a:t>
            </a:r>
            <a:r>
              <a:rPr lang="en-US" altLang="zh-CN" dirty="0"/>
              <a:t>splay</a:t>
            </a:r>
            <a:r>
              <a:rPr lang="zh-CN" altLang="en-US" dirty="0"/>
              <a:t>的根，然后断开右子树（变为虚边）。</a:t>
            </a:r>
          </a:p>
          <a:p>
            <a:r>
              <a:rPr lang="zh-CN" altLang="en-US" dirty="0"/>
              <a:t>接着我们顺着实链往上爬，每遇到一条虚边，我们同样把虚边连向的节点</a:t>
            </a:r>
            <a:r>
              <a:rPr lang="en-US" altLang="zh-CN" dirty="0"/>
              <a:t>y</a:t>
            </a:r>
            <a:r>
              <a:rPr lang="zh-CN" altLang="en-US" dirty="0"/>
              <a:t>旋至</a:t>
            </a:r>
            <a:r>
              <a:rPr lang="en-US" altLang="zh-CN" dirty="0"/>
              <a:t>y</a:t>
            </a:r>
            <a:r>
              <a:rPr lang="zh-CN" altLang="en-US" dirty="0"/>
              <a:t>所在</a:t>
            </a:r>
            <a:r>
              <a:rPr lang="en-US" altLang="zh-CN" dirty="0"/>
              <a:t>splay</a:t>
            </a:r>
            <a:r>
              <a:rPr lang="zh-CN" altLang="en-US" dirty="0"/>
              <a:t>的根然后断开</a:t>
            </a:r>
            <a:r>
              <a:rPr lang="en-US" altLang="zh-CN" dirty="0"/>
              <a:t>y</a:t>
            </a:r>
            <a:r>
              <a:rPr lang="zh-CN" altLang="en-US" dirty="0"/>
              <a:t>的右子树（使</a:t>
            </a:r>
            <a:r>
              <a:rPr lang="en-US" altLang="zh-CN" dirty="0"/>
              <a:t>y</a:t>
            </a:r>
            <a:r>
              <a:rPr lang="zh-CN" altLang="en-US" dirty="0"/>
              <a:t>不含有实儿子，也即将</a:t>
            </a:r>
            <a:r>
              <a:rPr lang="en-US" altLang="zh-CN" dirty="0"/>
              <a:t>y</a:t>
            </a:r>
            <a:r>
              <a:rPr lang="zh-CN" altLang="en-US" dirty="0"/>
              <a:t>原本连向儿子的实边转为虚边），并把</a:t>
            </a:r>
            <a:r>
              <a:rPr lang="en-US" altLang="zh-CN" dirty="0"/>
              <a:t>x</a:t>
            </a:r>
            <a:r>
              <a:rPr lang="zh-CN" altLang="en-US" dirty="0"/>
              <a:t>所在</a:t>
            </a:r>
            <a:r>
              <a:rPr lang="en-US" altLang="zh-CN" dirty="0"/>
              <a:t>splay</a:t>
            </a:r>
            <a:r>
              <a:rPr lang="zh-CN" altLang="en-US" dirty="0"/>
              <a:t>接在</a:t>
            </a:r>
            <a:r>
              <a:rPr lang="en-US" altLang="zh-CN" dirty="0"/>
              <a:t>y</a:t>
            </a:r>
            <a:r>
              <a:rPr lang="zh-CN" altLang="en-US" dirty="0"/>
              <a:t>的右子树（把虚边改为实边）。</a:t>
            </a:r>
          </a:p>
          <a:p>
            <a:r>
              <a:rPr lang="zh-CN" altLang="en-US" dirty="0"/>
              <a:t>这就完成了</a:t>
            </a:r>
            <a:r>
              <a:rPr lang="en-US" altLang="zh-CN" dirty="0"/>
              <a:t>access</a:t>
            </a:r>
            <a:r>
              <a:rPr lang="zh-CN" altLang="en-US" dirty="0"/>
              <a:t>。</a:t>
            </a:r>
          </a:p>
          <a:p>
            <a:endParaRPr lang="zh-CN" altLang="en-US" dirty="0"/>
          </a:p>
        </p:txBody>
      </p:sp>
    </p:spTree>
    <p:extLst>
      <p:ext uri="{BB962C8B-B14F-4D97-AF65-F5344CB8AC3E}">
        <p14:creationId xmlns:p14="http://schemas.microsoft.com/office/powerpoint/2010/main" val="4292318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Link</a:t>
            </a:r>
            <a:r>
              <a:rPr lang="zh-CN" altLang="en-US" dirty="0"/>
              <a:t>和</a:t>
            </a:r>
            <a:r>
              <a:rPr lang="en-US" altLang="zh-CN" dirty="0"/>
              <a:t>cut</a:t>
            </a:r>
            <a:endParaRPr lang="zh-CN" altLang="en-US" dirty="0"/>
          </a:p>
        </p:txBody>
      </p:sp>
      <p:sp>
        <p:nvSpPr>
          <p:cNvPr id="3" name="内容占位符 2"/>
          <p:cNvSpPr>
            <a:spLocks noGrp="1"/>
          </p:cNvSpPr>
          <p:nvPr>
            <p:ph idx="1"/>
          </p:nvPr>
        </p:nvSpPr>
        <p:spPr/>
        <p:txBody>
          <a:bodyPr/>
          <a:lstStyle/>
          <a:p>
            <a:r>
              <a:rPr lang="zh-CN" altLang="en-US" dirty="0"/>
              <a:t>有了</a:t>
            </a:r>
            <a:r>
              <a:rPr lang="en-US" altLang="zh-CN" dirty="0"/>
              <a:t>access</a:t>
            </a:r>
            <a:r>
              <a:rPr lang="zh-CN" altLang="en-US" dirty="0"/>
              <a:t>，</a:t>
            </a:r>
            <a:r>
              <a:rPr lang="en-US" altLang="zh-CN" dirty="0"/>
              <a:t>link</a:t>
            </a:r>
            <a:r>
              <a:rPr lang="zh-CN" altLang="en-US" dirty="0"/>
              <a:t>（两棵树接在一起）和</a:t>
            </a:r>
            <a:r>
              <a:rPr lang="en-US" altLang="zh-CN" dirty="0"/>
              <a:t>cut</a:t>
            </a:r>
            <a:r>
              <a:rPr lang="zh-CN" altLang="en-US" dirty="0"/>
              <a:t>（断开树上一条边）变得很容易操作。</a:t>
            </a:r>
          </a:p>
          <a:p>
            <a:r>
              <a:rPr lang="en-US" altLang="zh-CN" dirty="0"/>
              <a:t>link</a:t>
            </a:r>
            <a:r>
              <a:rPr lang="zh-CN" altLang="en-US" dirty="0"/>
              <a:t>：直接连虚边上去。</a:t>
            </a:r>
          </a:p>
          <a:p>
            <a:r>
              <a:rPr lang="en-US" altLang="zh-CN" dirty="0"/>
              <a:t>cut</a:t>
            </a:r>
            <a:r>
              <a:rPr lang="zh-CN" altLang="en-US" dirty="0"/>
              <a:t>：假如断开</a:t>
            </a:r>
            <a:r>
              <a:rPr lang="en-US" altLang="zh-CN" dirty="0"/>
              <a:t>x</a:t>
            </a:r>
            <a:r>
              <a:rPr lang="zh-CN" altLang="en-US" dirty="0"/>
              <a:t>和</a:t>
            </a:r>
            <a:r>
              <a:rPr lang="en-US" altLang="zh-CN" dirty="0"/>
              <a:t>x</a:t>
            </a:r>
            <a:r>
              <a:rPr lang="zh-CN" altLang="en-US" dirty="0"/>
              <a:t>父亲</a:t>
            </a:r>
            <a:r>
              <a:rPr lang="en-US" altLang="zh-CN" dirty="0"/>
              <a:t>y</a:t>
            </a:r>
            <a:r>
              <a:rPr lang="zh-CN" altLang="en-US" dirty="0"/>
              <a:t>间的边，对</a:t>
            </a:r>
            <a:r>
              <a:rPr lang="en-US" altLang="zh-CN" dirty="0"/>
              <a:t>y</a:t>
            </a:r>
            <a:r>
              <a:rPr lang="zh-CN" altLang="en-US" dirty="0"/>
              <a:t>进行</a:t>
            </a:r>
            <a:r>
              <a:rPr lang="en-US" altLang="zh-CN" dirty="0"/>
              <a:t>access</a:t>
            </a:r>
            <a:r>
              <a:rPr lang="zh-CN" altLang="en-US" dirty="0"/>
              <a:t>，然后切开</a:t>
            </a:r>
            <a:r>
              <a:rPr lang="en-US" altLang="zh-CN" dirty="0"/>
              <a:t>x</a:t>
            </a:r>
            <a:r>
              <a:rPr lang="zh-CN" altLang="en-US" dirty="0"/>
              <a:t>到</a:t>
            </a:r>
            <a:r>
              <a:rPr lang="en-US" altLang="zh-CN" dirty="0"/>
              <a:t>y</a:t>
            </a:r>
            <a:r>
              <a:rPr lang="zh-CN" altLang="en-US" dirty="0"/>
              <a:t>的轻边即可。</a:t>
            </a:r>
            <a:endParaRPr lang="en-US" altLang="zh-CN" dirty="0"/>
          </a:p>
          <a:p>
            <a:endParaRPr lang="zh-CN" altLang="en-US" dirty="0"/>
          </a:p>
          <a:p>
            <a:r>
              <a:rPr lang="zh-CN" altLang="en-US" dirty="0"/>
              <a:t>容易看出，这两个操作基于</a:t>
            </a:r>
            <a:r>
              <a:rPr lang="en-US" altLang="zh-CN" dirty="0"/>
              <a:t>access</a:t>
            </a:r>
            <a:r>
              <a:rPr lang="zh-CN" altLang="en-US" dirty="0"/>
              <a:t>完成，复杂度与</a:t>
            </a:r>
            <a:r>
              <a:rPr lang="en-US" altLang="zh-CN" dirty="0"/>
              <a:t>access</a:t>
            </a:r>
            <a:r>
              <a:rPr lang="zh-CN" altLang="en-US" dirty="0"/>
              <a:t>复杂度一致。</a:t>
            </a:r>
          </a:p>
          <a:p>
            <a:endParaRPr lang="zh-CN" altLang="en-US" dirty="0"/>
          </a:p>
        </p:txBody>
      </p:sp>
    </p:spTree>
    <p:extLst>
      <p:ext uri="{BB962C8B-B14F-4D97-AF65-F5344CB8AC3E}">
        <p14:creationId xmlns:p14="http://schemas.microsoft.com/office/powerpoint/2010/main" val="2404406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err="1"/>
              <a:t>makeroot</a:t>
            </a:r>
            <a:endParaRPr lang="zh-CN" altLang="en-US" dirty="0"/>
          </a:p>
        </p:txBody>
      </p:sp>
      <p:sp>
        <p:nvSpPr>
          <p:cNvPr id="3" name="内容占位符 2"/>
          <p:cNvSpPr>
            <a:spLocks noGrp="1"/>
          </p:cNvSpPr>
          <p:nvPr>
            <p:ph idx="1"/>
          </p:nvPr>
        </p:nvSpPr>
        <p:spPr/>
        <p:txBody>
          <a:bodyPr/>
          <a:lstStyle/>
          <a:p>
            <a:r>
              <a:rPr lang="zh-CN" altLang="en-US" dirty="0"/>
              <a:t>接下来介绍</a:t>
            </a:r>
            <a:r>
              <a:rPr lang="en-US" altLang="zh-CN" dirty="0"/>
              <a:t>LCT</a:t>
            </a:r>
            <a:r>
              <a:rPr lang="zh-CN" altLang="en-US" dirty="0"/>
              <a:t>的</a:t>
            </a:r>
            <a:r>
              <a:rPr lang="en-US" altLang="zh-CN" dirty="0" err="1"/>
              <a:t>makeroot</a:t>
            </a:r>
            <a:r>
              <a:rPr lang="zh-CN" altLang="en-US" dirty="0"/>
              <a:t>操作。</a:t>
            </a:r>
          </a:p>
          <a:p>
            <a:r>
              <a:rPr lang="en-US" altLang="zh-CN" dirty="0" err="1"/>
              <a:t>makeroot</a:t>
            </a:r>
            <a:r>
              <a:rPr lang="en-US" altLang="zh-CN" dirty="0"/>
              <a:t>(x)</a:t>
            </a:r>
            <a:r>
              <a:rPr lang="zh-CN" altLang="en-US" dirty="0"/>
              <a:t>即为将</a:t>
            </a:r>
            <a:r>
              <a:rPr lang="en-US" altLang="zh-CN" dirty="0"/>
              <a:t>x</a:t>
            </a:r>
            <a:r>
              <a:rPr lang="zh-CN" altLang="en-US" dirty="0"/>
              <a:t>变为根节点。</a:t>
            </a:r>
          </a:p>
          <a:p>
            <a:r>
              <a:rPr lang="zh-CN" altLang="en-US" dirty="0"/>
              <a:t>算法流程如下：对</a:t>
            </a:r>
            <a:r>
              <a:rPr lang="en-US" altLang="zh-CN" dirty="0"/>
              <a:t>x</a:t>
            </a:r>
            <a:r>
              <a:rPr lang="zh-CN" altLang="en-US" dirty="0"/>
              <a:t>进行</a:t>
            </a:r>
            <a:r>
              <a:rPr lang="en-US" altLang="zh-CN" dirty="0"/>
              <a:t>access</a:t>
            </a:r>
            <a:r>
              <a:rPr lang="zh-CN" altLang="en-US" dirty="0"/>
              <a:t>，然后观察，我们发现虚边连出子树与根是谁压根无关，换根之后只将</a:t>
            </a:r>
            <a:r>
              <a:rPr lang="en-US" altLang="zh-CN" dirty="0"/>
              <a:t>x</a:t>
            </a:r>
            <a:r>
              <a:rPr lang="zh-CN" altLang="en-US" dirty="0"/>
              <a:t>到目前根节点路径上这条实链被反了过来！</a:t>
            </a:r>
          </a:p>
          <a:p>
            <a:r>
              <a:rPr lang="zh-CN" altLang="en-US" dirty="0"/>
              <a:t>那我们只需要打一个翻转标记即可。</a:t>
            </a:r>
            <a:endParaRPr lang="en-US" altLang="zh-CN" dirty="0"/>
          </a:p>
          <a:p>
            <a:r>
              <a:rPr lang="zh-CN" altLang="en-US" dirty="0"/>
              <a:t>容易看出，</a:t>
            </a:r>
            <a:r>
              <a:rPr lang="en-US" altLang="zh-CN" dirty="0" err="1"/>
              <a:t>makeroot</a:t>
            </a:r>
            <a:r>
              <a:rPr lang="zh-CN" altLang="en-US" dirty="0"/>
              <a:t>操作的复杂度与</a:t>
            </a:r>
            <a:r>
              <a:rPr lang="en-US" altLang="zh-CN" dirty="0"/>
              <a:t>access</a:t>
            </a:r>
            <a:r>
              <a:rPr lang="zh-CN" altLang="en-US" dirty="0"/>
              <a:t>一致。</a:t>
            </a:r>
          </a:p>
          <a:p>
            <a:endParaRPr lang="zh-CN" altLang="en-US" dirty="0"/>
          </a:p>
        </p:txBody>
      </p:sp>
    </p:spTree>
    <p:extLst>
      <p:ext uri="{BB962C8B-B14F-4D97-AF65-F5344CB8AC3E}">
        <p14:creationId xmlns:p14="http://schemas.microsoft.com/office/powerpoint/2010/main" val="4215716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链信息维护</a:t>
            </a:r>
          </a:p>
        </p:txBody>
      </p:sp>
      <p:sp>
        <p:nvSpPr>
          <p:cNvPr id="3" name="内容占位符 2"/>
          <p:cNvSpPr>
            <a:spLocks noGrp="1"/>
          </p:cNvSpPr>
          <p:nvPr>
            <p:ph idx="1"/>
          </p:nvPr>
        </p:nvSpPr>
        <p:spPr/>
        <p:txBody>
          <a:bodyPr/>
          <a:lstStyle/>
          <a:p>
            <a:r>
              <a:rPr lang="zh-CN" altLang="en-US" dirty="0"/>
              <a:t>灵活掌握</a:t>
            </a:r>
            <a:r>
              <a:rPr lang="en-US" altLang="zh-CN" dirty="0"/>
              <a:t>access</a:t>
            </a:r>
            <a:r>
              <a:rPr lang="zh-CN" altLang="en-US" dirty="0"/>
              <a:t>，就能进行很好的链信息维护。</a:t>
            </a:r>
          </a:p>
          <a:p>
            <a:r>
              <a:rPr lang="zh-CN" altLang="en-US" dirty="0"/>
              <a:t>树上的任意一条路径，在以某个节点为根后都将变成一条树链。</a:t>
            </a:r>
          </a:p>
          <a:p>
            <a:r>
              <a:rPr lang="zh-CN" altLang="en-US" dirty="0"/>
              <a:t>我们用</a:t>
            </a:r>
            <a:r>
              <a:rPr lang="en-US" altLang="zh-CN" dirty="0"/>
              <a:t>splay</a:t>
            </a:r>
            <a:r>
              <a:rPr lang="zh-CN" altLang="en-US" dirty="0"/>
              <a:t>维护实链信息，然后进行链信息查询时，例如查询</a:t>
            </a:r>
            <a:r>
              <a:rPr lang="en-US" altLang="zh-CN" dirty="0"/>
              <a:t>u</a:t>
            </a:r>
            <a:r>
              <a:rPr lang="zh-CN" altLang="en-US" dirty="0"/>
              <a:t>到</a:t>
            </a:r>
            <a:r>
              <a:rPr lang="en-US" altLang="zh-CN" dirty="0"/>
              <a:t>v</a:t>
            </a:r>
            <a:r>
              <a:rPr lang="zh-CN" altLang="en-US" dirty="0"/>
              <a:t>，我们可以让</a:t>
            </a:r>
            <a:r>
              <a:rPr lang="en-US" altLang="zh-CN" dirty="0"/>
              <a:t>u</a:t>
            </a:r>
            <a:r>
              <a:rPr lang="zh-CN" altLang="en-US" dirty="0"/>
              <a:t>作为根，然后</a:t>
            </a:r>
            <a:r>
              <a:rPr lang="en-US" altLang="zh-CN" dirty="0"/>
              <a:t>access</a:t>
            </a:r>
            <a:r>
              <a:rPr lang="zh-CN" altLang="en-US" dirty="0"/>
              <a:t>节点</a:t>
            </a:r>
            <a:r>
              <a:rPr lang="en-US" altLang="zh-CN" dirty="0"/>
              <a:t>v</a:t>
            </a:r>
            <a:r>
              <a:rPr lang="zh-CN" altLang="en-US" dirty="0"/>
              <a:t>，于是</a:t>
            </a:r>
            <a:r>
              <a:rPr lang="en-US" altLang="zh-CN" dirty="0"/>
              <a:t>u</a:t>
            </a:r>
            <a:r>
              <a:rPr lang="zh-CN" altLang="en-US" dirty="0"/>
              <a:t>到</a:t>
            </a:r>
            <a:r>
              <a:rPr lang="en-US" altLang="zh-CN" dirty="0"/>
              <a:t>v</a:t>
            </a:r>
            <a:r>
              <a:rPr lang="zh-CN" altLang="en-US" dirty="0"/>
              <a:t>的路径此时变成了一条实链，那么也就是所有点在一颗</a:t>
            </a:r>
            <a:r>
              <a:rPr lang="en-US" altLang="zh-CN" dirty="0"/>
              <a:t>splay</a:t>
            </a:r>
            <a:r>
              <a:rPr lang="zh-CN" altLang="en-US" dirty="0"/>
              <a:t>里，可以直接获取信息。</a:t>
            </a:r>
            <a:endParaRPr lang="en-US" altLang="zh-CN" dirty="0"/>
          </a:p>
          <a:p>
            <a:r>
              <a:rPr lang="zh-CN" altLang="en-US" dirty="0"/>
              <a:t>链修改也是类似套路。</a:t>
            </a:r>
            <a:endParaRPr lang="en-US" altLang="zh-CN" dirty="0"/>
          </a:p>
          <a:p>
            <a:r>
              <a:rPr lang="zh-CN" altLang="en-US" dirty="0"/>
              <a:t>这里先不讨论子树信息维护和子树修改。</a:t>
            </a:r>
          </a:p>
          <a:p>
            <a:r>
              <a:rPr lang="zh-CN" altLang="en-US" dirty="0"/>
              <a:t>于是基础操作及信息维护都介绍完了，</a:t>
            </a:r>
            <a:r>
              <a:rPr lang="en-US" altLang="zh-CN" dirty="0"/>
              <a:t>LCT</a:t>
            </a:r>
            <a:r>
              <a:rPr lang="zh-CN" altLang="en-US" dirty="0"/>
              <a:t>复杂度与</a:t>
            </a:r>
            <a:r>
              <a:rPr lang="en-US" altLang="zh-CN" dirty="0"/>
              <a:t>access</a:t>
            </a:r>
            <a:r>
              <a:rPr lang="zh-CN" altLang="en-US" dirty="0"/>
              <a:t>复杂度挂钩。通过势能分析，</a:t>
            </a:r>
            <a:r>
              <a:rPr lang="en-US" altLang="zh-CN" dirty="0"/>
              <a:t>access</a:t>
            </a:r>
            <a:r>
              <a:rPr lang="zh-CN" altLang="en-US" dirty="0"/>
              <a:t>操作的复杂度是</a:t>
            </a:r>
            <a:r>
              <a:rPr lang="en-US" altLang="zh-CN" dirty="0"/>
              <a:t>O(n log n)</a:t>
            </a:r>
            <a:r>
              <a:rPr lang="zh-CN" altLang="en-US" dirty="0"/>
              <a:t>，由于需要会势能分析相关，这里不介绍证明。一个有用的推论是虚实边切换次数也是</a:t>
            </a:r>
            <a:r>
              <a:rPr lang="en-US" altLang="zh-CN" dirty="0"/>
              <a:t>O(n log n)</a:t>
            </a:r>
            <a:r>
              <a:rPr lang="zh-CN" altLang="en-US" dirty="0"/>
              <a:t>的。</a:t>
            </a:r>
          </a:p>
        </p:txBody>
      </p:sp>
    </p:spTree>
    <p:extLst>
      <p:ext uri="{BB962C8B-B14F-4D97-AF65-F5344CB8AC3E}">
        <p14:creationId xmlns:p14="http://schemas.microsoft.com/office/powerpoint/2010/main" val="2880462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 [bzoj3669][NOI2014]魔法森林</a:t>
            </a:r>
          </a:p>
        </p:txBody>
      </p:sp>
      <p:sp>
        <p:nvSpPr>
          <p:cNvPr id="3" name="内容占位符 2"/>
          <p:cNvSpPr>
            <a:spLocks noGrp="1"/>
          </p:cNvSpPr>
          <p:nvPr>
            <p:ph idx="1"/>
          </p:nvPr>
        </p:nvSpPr>
        <p:spPr/>
        <p:txBody>
          <a:bodyPr/>
          <a:lstStyle/>
          <a:p>
            <a:r>
              <a:rPr lang="zh-CN" altLang="en-US" sz="2400" dirty="0"/>
              <a:t>给定N个点M条边的无向图，每条边有两个权值a与b。求一条1到n的路径使得路径经过边的最大a与最大b的和最小。无法到达输出-1。 </a:t>
            </a:r>
          </a:p>
          <a:p>
            <a:endParaRPr lang="en-US" altLang="zh-CN" sz="2400" dirty="0"/>
          </a:p>
          <a:p>
            <a:r>
              <a:rPr lang="zh-CN" altLang="en-US" sz="2400" dirty="0"/>
              <a:t>n&lt;=50000,m&lt;=100000。</a:t>
            </a:r>
          </a:p>
          <a:p>
            <a:endParaRPr lang="zh-CN" altLang="en-US" dirty="0"/>
          </a:p>
        </p:txBody>
      </p:sp>
    </p:spTree>
    <p:extLst>
      <p:ext uri="{BB962C8B-B14F-4D97-AF65-F5344CB8AC3E}">
        <p14:creationId xmlns:p14="http://schemas.microsoft.com/office/powerpoint/2010/main" val="42201794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积分">
  <a:themeElements>
    <a:clrScheme name="积分">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积分">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积分">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513</TotalTime>
  <Words>2208</Words>
  <Application>Microsoft Office PowerPoint</Application>
  <PresentationFormat>宽屏</PresentationFormat>
  <Paragraphs>126</Paragraphs>
  <Slides>20</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20</vt:i4>
      </vt:variant>
    </vt:vector>
  </HeadingPairs>
  <TitlesOfParts>
    <vt:vector size="25" baseType="lpstr">
      <vt:lpstr>Calibri</vt:lpstr>
      <vt:lpstr>Tw Cen MT</vt:lpstr>
      <vt:lpstr>Tw Cen MT Condensed</vt:lpstr>
      <vt:lpstr>Wingdings 3</vt:lpstr>
      <vt:lpstr>积分</vt:lpstr>
      <vt:lpstr>动态树问题</vt:lpstr>
      <vt:lpstr>动态树问题</vt:lpstr>
      <vt:lpstr>LCT</vt:lpstr>
      <vt:lpstr>LCT</vt:lpstr>
      <vt:lpstr>access</vt:lpstr>
      <vt:lpstr>Link和cut</vt:lpstr>
      <vt:lpstr>makeroot</vt:lpstr>
      <vt:lpstr>链信息维护</vt:lpstr>
      <vt:lpstr> [bzoj3669][NOI2014]魔法森林</vt:lpstr>
      <vt:lpstr> [bzoj3669][NOI2014]魔法森林</vt:lpstr>
      <vt:lpstr>[bzoj2002]弹飞绵羊</vt:lpstr>
      <vt:lpstr>LCT的虚实边信息维护</vt:lpstr>
      <vt:lpstr>[UOJ207]共价大爷游长沙</vt:lpstr>
      <vt:lpstr>[UOJ207]共价大爷游长沙</vt:lpstr>
      <vt:lpstr>动态DP</vt:lpstr>
      <vt:lpstr>动态DP</vt:lpstr>
      <vt:lpstr>LCT上的权值变换</vt:lpstr>
      <vt:lpstr>LCT上的权值变换</vt:lpstr>
      <vt:lpstr>【模板】动态树（LCT）</vt:lpstr>
      <vt:lpstr>[SHOI2014] 三叉神经树</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树的分治算法</dc:title>
  <dc:creator>Crazy</dc:creator>
  <cp:lastModifiedBy>凡淞 孟</cp:lastModifiedBy>
  <cp:revision>304</cp:revision>
  <dcterms:created xsi:type="dcterms:W3CDTF">2015-07-22T04:23:00Z</dcterms:created>
  <dcterms:modified xsi:type="dcterms:W3CDTF">2026-01-22T09:32:08Z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2052-10.1.0.5973</vt:lpwstr>
  </property>
</Properties>
</file>