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5" r:id="rId3"/>
    <p:sldId id="287" r:id="rId4"/>
    <p:sldId id="286" r:id="rId5"/>
    <p:sldId id="288" r:id="rId6"/>
    <p:sldId id="289" r:id="rId7"/>
    <p:sldId id="291" r:id="rId8"/>
    <p:sldId id="292" r:id="rId9"/>
    <p:sldId id="293" r:id="rId10"/>
    <p:sldId id="294" r:id="rId11"/>
    <p:sldId id="295" r:id="rId12"/>
    <p:sldId id="296" r:id="rId13"/>
    <p:sldId id="297" r:id="rId15"/>
    <p:sldId id="299" r:id="rId16"/>
    <p:sldId id="298" r:id="rId17"/>
    <p:sldId id="300" r:id="rId18"/>
    <p:sldId id="256" r:id="rId19"/>
    <p:sldId id="257" r:id="rId20"/>
    <p:sldId id="284" r:id="rId21"/>
    <p:sldId id="260" r:id="rId22"/>
    <p:sldId id="259" r:id="rId23"/>
    <p:sldId id="262" r:id="rId24"/>
    <p:sldId id="258" r:id="rId25"/>
    <p:sldId id="290" r:id="rId26"/>
    <p:sldId id="264" r:id="rId27"/>
    <p:sldId id="267" r:id="rId28"/>
    <p:sldId id="268" r:id="rId29"/>
    <p:sldId id="283" r:id="rId30"/>
    <p:sldId id="269" r:id="rId31"/>
    <p:sldId id="301" r:id="rId32"/>
    <p:sldId id="303" r:id="rId33"/>
    <p:sldId id="302" r:id="rId34"/>
    <p:sldId id="270" r:id="rId35"/>
    <p:sldId id="304" r:id="rId36"/>
    <p:sldId id="305" r:id="rId37"/>
    <p:sldId id="329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6" r:id="rId47"/>
    <p:sldId id="314" r:id="rId48"/>
    <p:sldId id="315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271" r:id="rId62"/>
    <p:sldId id="272" r:id="rId63"/>
    <p:sldId id="273" r:id="rId64"/>
    <p:sldId id="274" r:id="rId65"/>
    <p:sldId id="275" r:id="rId66"/>
    <p:sldId id="276" r:id="rId67"/>
    <p:sldId id="277" r:id="rId68"/>
    <p:sldId id="278" r:id="rId69"/>
    <p:sldId id="279" r:id="rId70"/>
    <p:sldId id="280" r:id="rId71"/>
    <p:sldId id="281" r:id="rId7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2374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578" y="204"/>
      </p:cViewPr>
      <p:guideLst>
        <p:guide orient="horz" pos="219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312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5" Type="http://schemas.openxmlformats.org/officeDocument/2006/relationships/tableStyles" Target="tableStyles.xml"/><Relationship Id="rId74" Type="http://schemas.openxmlformats.org/officeDocument/2006/relationships/viewProps" Target="viewProps.xml"/><Relationship Id="rId73" Type="http://schemas.openxmlformats.org/officeDocument/2006/relationships/presProps" Target="presProps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8BE78DB4-035B-40B3-853C-EE29AC1A9209}" type="datetimeFigureOut">
              <a:rPr lang="zh-CN" altLang="en-US"/>
            </a:fld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BE8046F3-2A6B-48E3-8AB1-A021AF20F558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/>
              <a:t>求前</a:t>
            </a:r>
            <a:r>
              <a:rPr lang="en-US" altLang="zh-CN" smtClean="0"/>
              <a:t>2</a:t>
            </a:r>
            <a:r>
              <a:rPr lang="zh-CN" altLang="en-US" smtClean="0"/>
              <a:t>个数的和、求前</a:t>
            </a:r>
            <a:r>
              <a:rPr lang="en-US" altLang="zh-CN" smtClean="0"/>
              <a:t>3</a:t>
            </a:r>
            <a:r>
              <a:rPr lang="zh-CN" altLang="en-US" smtClean="0"/>
              <a:t>个数和用不到，求前</a:t>
            </a:r>
            <a:r>
              <a:rPr lang="en-US" altLang="zh-CN" smtClean="0"/>
              <a:t>4</a:t>
            </a:r>
            <a:r>
              <a:rPr lang="zh-CN" altLang="en-US" smtClean="0"/>
              <a:t>个数和时用上一层的</a:t>
            </a:r>
            <a:r>
              <a:rPr lang="en-US" altLang="zh-CN" smtClean="0"/>
              <a:t>4</a:t>
            </a:r>
            <a:r>
              <a:rPr lang="zh-CN" altLang="en-US" smtClean="0"/>
              <a:t>更好</a:t>
            </a: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F09B013-2952-4A77-8815-C80B6FC16EDB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5A24F7-56FB-4170-AE2C-2EE9A3B65B32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5A24F7-56FB-4170-AE2C-2EE9A3B65B32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D9C379D-714B-4480-B592-E3183B6E5F68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D9C379D-714B-4480-B592-E3183B6E5F68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smtClean="0"/>
              <a:t>累积频率（</a:t>
            </a:r>
            <a:r>
              <a:rPr lang="zh-CN" altLang="zh-CN" smtClean="0"/>
              <a:t>Cumulative Percentage</a:t>
            </a:r>
            <a:r>
              <a:rPr lang="zh-CN" smtClean="0"/>
              <a:t>），按某种标志对数据进行分组后，分布在各组内的数据个数称为频数或次数，各组频数与全部频数之和的比值称为频率或比重。为了统计分析的需要，有时需要观察某一数值以下或某一数值以上的频率之和，叫做累积频率，或叫做对频率的累计。从变量值小的一方向变量值大的一方累加，称为向上累积，反之为向下累积。频率的最终累积值为</a:t>
            </a:r>
            <a:r>
              <a:rPr lang="zh-CN" altLang="zh-CN" smtClean="0"/>
              <a:t>100%</a:t>
            </a:r>
            <a:r>
              <a:rPr lang="zh-CN" smtClean="0"/>
              <a:t>。</a:t>
            </a:r>
            <a:endParaRPr lang="zh-CN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046F3-2A6B-48E3-8AB1-A021AF20F558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1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5385A-5743-4BE5-AB0C-F5E49E6C27FC}" type="datetime1">
              <a:rPr lang="zh-CN" altLang="en-US"/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2AE3-2D24-48F5-8280-A2E19D01D0D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F114-C093-48DB-B348-93B0AB2307D9}" type="datetime1">
              <a:rPr lang="zh-CN" altLang="en-US"/>
            </a:fld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F0B3-E5DB-4AFC-BF29-4E6D22895F5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099A5-EB6B-4D32-BCD7-B1C596DA97EA}" type="datetime1">
              <a:rPr lang="zh-CN" altLang="en-US"/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C8445-2F7D-4C79-B6E3-0C31C2A3D10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9584" y="971550"/>
            <a:ext cx="800100" cy="19685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dirty="0"/>
              <a:t>“</a:t>
            </a:r>
            <a:endParaRPr lang="en-US" dirty="0"/>
          </a:p>
        </p:txBody>
      </p:sp>
      <p:sp>
        <p:nvSpPr>
          <p:cNvPr id="6" name="TextBox 14"/>
          <p:cNvSpPr txBox="1"/>
          <p:nvPr/>
        </p:nvSpPr>
        <p:spPr>
          <a:xfrm>
            <a:off x="9332384" y="2613025"/>
            <a:ext cx="802216" cy="19685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dirty="0"/>
              <a:t>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2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3" y="3771174"/>
            <a:ext cx="7281545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0329-4CB6-45B4-BC39-75F98F8A8F7C}" type="datetime1">
              <a:rPr lang="zh-CN" altLang="en-US"/>
            </a:fld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FA7D-45B4-4327-9802-D2FD044641E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CFA56-3514-4A13-8D0E-ECD88EF2BF4E}" type="datetime1">
              <a:rPr lang="zh-CN" altLang="en-US"/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3375A-EEC0-44C2-93B1-6E2C5EC40BD7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7451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3833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2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5" y="2667000"/>
            <a:ext cx="294756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B243-1C83-4C02-A2D6-A03798B793DC}" type="datetime1">
              <a:rPr lang="zh-CN" altLang="en-US"/>
            </a:fld>
            <a:endParaRPr lang="zh-CN" altLang="zh-C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6AF6-0016-4F9B-ACBE-3B5E464D4CA8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7451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3833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2"/>
            <a:ext cx="294081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1"/>
            <a:ext cx="29351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2" y="4827209"/>
            <a:ext cx="293676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455EA-89F6-4827-A315-D061FD33E295}" type="datetime1">
              <a:rPr lang="zh-CN" altLang="en-US"/>
            </a:fld>
            <a:endParaRPr lang="zh-CN" altLang="zh-CN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5959-C826-45BC-AF31-84C77D9A3A3F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AC06-2B86-4D09-B494-4915EB01E7E6}" type="datetime1">
              <a:rPr lang="zh-CN" altLang="en-US"/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C19AE-6321-4C21-8A15-3687C5DF439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6" y="430214"/>
            <a:ext cx="1753057" cy="5826125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32E7-AF0B-4240-9479-1AC8BA94B048}" type="datetime1">
              <a:rPr lang="zh-CN" altLang="en-US"/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99C9-CFE5-4B56-84C7-1B9E057BB4E2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6225"/>
            <a:ext cx="10972800" cy="11414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706A0-7E96-4AD6-BB43-F8DB66B100D8}" type="datetime1">
              <a:rPr lang="zh-CN" altLang="en-US"/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9E64D-E949-43E6-B7C0-329B3D7636A2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CB41-C8A3-4124-AFCD-CF0819730299}" type="datetime1">
              <a:rPr lang="zh-CN" altLang="en-US"/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570CA-3431-4C5D-8D0E-C3E8A4752E4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2861734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B5CE-C34D-4EE8-9797-9026B6FEC62D}" type="datetime1">
              <a:rPr lang="zh-CN" altLang="en-US"/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AC3D-ABC7-429F-B22D-8E5B6F47C38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0" y="2060576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B939-73A7-4EC0-B60F-96FF141BE39A}" type="datetime1">
              <a:rPr lang="zh-CN" altLang="en-US"/>
            </a:fld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F865-ADE7-43C9-8113-17D7883BF0A7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0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8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8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A7AD-9BF4-4065-B971-46053341D435}" type="datetime1">
              <a:rPr lang="zh-CN" altLang="en-US"/>
            </a:fld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D1A5-6C13-4AA7-A799-EE647FCDA648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F27EA-6FF2-474E-A7B9-976B7F8988F1}" type="datetime1">
              <a:rPr lang="zh-CN" altLang="en-US"/>
            </a:fld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2853-3CF2-466F-88CC-67B678C5547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FB15-D3CA-401E-87E2-6DFD126EF8DC}" type="datetime1">
              <a:rPr lang="zh-CN" altLang="en-US"/>
            </a:fld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E91A1-B9D1-4F4D-95D0-743D3F478A4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1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1A6D-1EA4-4028-8B9B-9B8F27D5F9CA}" type="datetime1">
              <a:rPr lang="zh-CN" altLang="en-US"/>
            </a:fld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2BB79-A972-4514-B43E-179732510D3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6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C1E8-945C-45C3-BA56-1F354332EF07}" type="datetime1">
              <a:rPr lang="zh-CN" altLang="en-US"/>
            </a:fld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C0D53-12C9-4E1B-8E25-19414F3FD4B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645584" y="452438"/>
            <a:ext cx="940858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2784" y="2052638"/>
            <a:ext cx="8949267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992784" y="1828800"/>
            <a:ext cx="13208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buFont typeface="Arial" panose="020B0604020202020204" pitchFamily="34" charset="0"/>
              <a:buNone/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8DFAE31D-6FF9-470B-9FA0-FA8CCC610DE9}" type="datetime1">
              <a:rPr lang="zh-CN" altLang="en-US"/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311091" y="3263107"/>
            <a:ext cx="5145617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4733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hangingPunct="1">
              <a:buFont typeface="Arial" panose="020B0604020202020204" pitchFamily="34" charset="0"/>
              <a:buNone/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5F341B-E87A-41CE-B935-924E8A8947EB}" type="slidenum">
              <a:rPr lang="zh-CN" altLang="zh-CN"/>
            </a:fld>
            <a:endParaRPr lang="zh-CN" altLang="zh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  <a:ea typeface="宋体" panose="02010600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  <a:ea typeface="宋体" panose="02010600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  <a:ea typeface="宋体" panose="02010600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  <a:ea typeface="宋体" panose="02010600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ctrTitle"/>
          </p:nvPr>
        </p:nvSpPr>
        <p:spPr>
          <a:xfrm>
            <a:off x="2390775" y="1447800"/>
            <a:ext cx="6619875" cy="3328988"/>
          </a:xfrm>
        </p:spPr>
        <p:txBody>
          <a:bodyPr/>
          <a:lstStyle/>
          <a:p>
            <a:r>
              <a:rPr lang="zh-CN" altLang="en-US" smtClean="0"/>
              <a:t>区间和查询</a:t>
            </a:r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90775" y="4776788"/>
            <a:ext cx="6619875" cy="862012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继续优化</a:t>
            </a:r>
            <a:endParaRPr lang="zh-CN" altLang="en-US" dirty="0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824163" y="3627438"/>
          <a:ext cx="6318250" cy="2251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/>
                <a:gridCol w="394970"/>
                <a:gridCol w="394970"/>
                <a:gridCol w="394970"/>
                <a:gridCol w="394335"/>
                <a:gridCol w="394970"/>
                <a:gridCol w="394970"/>
                <a:gridCol w="394970"/>
                <a:gridCol w="394970"/>
                <a:gridCol w="394970"/>
                <a:gridCol w="394970"/>
                <a:gridCol w="394970"/>
                <a:gridCol w="394335"/>
                <a:gridCol w="394970"/>
                <a:gridCol w="394970"/>
                <a:gridCol w="394970"/>
              </a:tblGrid>
              <a:tr h="370945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45">
                <a:tc gridSpan="16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29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352">
                <a:tc gridSpan="8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45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45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5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405349" y="1608463"/>
            <a:ext cx="642283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这是一个二维结构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数组优化</a:t>
            </a:r>
            <a:endParaRPr lang="zh-CN" altLang="en-US" dirty="0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824163" y="3627438"/>
          <a:ext cx="6318250" cy="2251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/>
                <a:gridCol w="394970"/>
                <a:gridCol w="394970"/>
                <a:gridCol w="394970"/>
                <a:gridCol w="394335"/>
                <a:gridCol w="394970"/>
                <a:gridCol w="394970"/>
                <a:gridCol w="394970"/>
                <a:gridCol w="394970"/>
                <a:gridCol w="394970"/>
                <a:gridCol w="394970"/>
                <a:gridCol w="394970"/>
                <a:gridCol w="394335"/>
                <a:gridCol w="394970"/>
                <a:gridCol w="394970"/>
                <a:gridCol w="394970"/>
              </a:tblGrid>
              <a:tr h="370945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45">
                <a:tc gridSpan="16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29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352">
                <a:tc gridSpan="8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45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45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5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标注 1"/>
          <p:cNvSpPr/>
          <p:nvPr/>
        </p:nvSpPr>
        <p:spPr>
          <a:xfrm>
            <a:off x="5435600" y="1311275"/>
            <a:ext cx="1817688" cy="1960563"/>
          </a:xfrm>
          <a:prstGeom prst="wedgeRectCallout">
            <a:avLst>
              <a:gd name="adj1" fmla="val -114166"/>
              <a:gd name="adj2" fmla="val 146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这个数我们一般用不到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数组优化</a:t>
            </a:r>
            <a:endParaRPr lang="zh-CN" altLang="en-US" dirty="0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482850" y="2386013"/>
          <a:ext cx="7132320" cy="3492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</a:tblGrid>
              <a:tr h="575514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5514">
                <a:tc gridSpan="16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29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4932">
                <a:tc gridSpan="8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5514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5514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5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5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522" name="文本框 1"/>
          <p:cNvSpPr txBox="1">
            <a:spLocks noChangeArrowheads="1"/>
          </p:cNvSpPr>
          <p:nvPr/>
        </p:nvSpPr>
        <p:spPr bwMode="auto">
          <a:xfrm>
            <a:off x="2824163" y="2016125"/>
            <a:ext cx="5464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所有层的第偶数个数值都是没用的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数组优化</a:t>
            </a:r>
            <a:endParaRPr lang="zh-CN" altLang="en-US" dirty="0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482850" y="2386013"/>
          <a:ext cx="7132320" cy="3492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</a:tblGrid>
              <a:tr h="5755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5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5514">
                <a:tc gridSpan="16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29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4932">
                <a:tc gridSpan="8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5514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5514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5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522" name="文本框 1"/>
          <p:cNvSpPr txBox="1">
            <a:spLocks noChangeArrowheads="1"/>
          </p:cNvSpPr>
          <p:nvPr/>
        </p:nvSpPr>
        <p:spPr bwMode="auto">
          <a:xfrm>
            <a:off x="2824163" y="2016125"/>
            <a:ext cx="5464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将区间和存在空出来的位置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树状数组的生成</a:t>
            </a:r>
            <a:endParaRPr lang="zh-CN" altLang="en-US" dirty="0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482850" y="2386013"/>
          <a:ext cx="7132320" cy="3492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</a:tblGrid>
              <a:tr h="5755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5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5514">
                <a:tc gridSpan="16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29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4932">
                <a:tc gridSpan="8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5514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5514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5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C000"/>
                          </a:solidFill>
                        </a:rPr>
                        <a:t>4</a:t>
                      </a:r>
                      <a:endParaRPr lang="zh-CN" alt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B0F0"/>
                          </a:solidFill>
                        </a:rPr>
                        <a:t>12</a:t>
                      </a:r>
                      <a:endParaRPr lang="zh-CN" altLang="en-US" sz="2400" b="1" dirty="0">
                        <a:solidFill>
                          <a:srgbClr val="00B0F0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24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/>
                        <a:t>29</a:t>
                      </a:r>
                      <a:endParaRPr lang="zh-CN" altLang="en-US" sz="1800" b="1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70" name="文本框 1"/>
          <p:cNvSpPr txBox="1">
            <a:spLocks noChangeArrowheads="1"/>
          </p:cNvSpPr>
          <p:nvPr/>
        </p:nvSpPr>
        <p:spPr bwMode="auto">
          <a:xfrm>
            <a:off x="2570775" y="1831181"/>
            <a:ext cx="5464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将区间和存在空出来的位置</a:t>
            </a:r>
            <a:endParaRPr lang="zh-CN" altLang="en-US" dirty="0"/>
          </a:p>
        </p:txBody>
      </p:sp>
      <p:sp>
        <p:nvSpPr>
          <p:cNvPr id="3" name="下箭头 2"/>
          <p:cNvSpPr/>
          <p:nvPr/>
        </p:nvSpPr>
        <p:spPr>
          <a:xfrm>
            <a:off x="3098800" y="5265738"/>
            <a:ext cx="88900" cy="15398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3992563" y="4660900"/>
            <a:ext cx="87312" cy="75882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5776913" y="4010025"/>
            <a:ext cx="87312" cy="14097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4949825" y="5265738"/>
            <a:ext cx="88900" cy="15398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6624638" y="5265738"/>
            <a:ext cx="88900" cy="15398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7616825" y="4660900"/>
            <a:ext cx="87313" cy="75882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9423400" y="3448050"/>
            <a:ext cx="87313" cy="197167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8464550" y="5265738"/>
            <a:ext cx="88900" cy="15398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二分</a:t>
            </a:r>
            <a:endParaRPr lang="zh-CN" altLang="en-US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482850" y="2386013"/>
          <a:ext cx="7132320" cy="3492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  <a:gridCol w="445770"/>
              </a:tblGrid>
              <a:tr h="5755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5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5514">
                <a:tc gridSpan="16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29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4932">
                <a:tc gridSpan="8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5514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5514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5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C000"/>
                          </a:solidFill>
                        </a:rPr>
                        <a:t>4</a:t>
                      </a:r>
                      <a:endParaRPr lang="zh-CN" alt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B0F0"/>
                          </a:solidFill>
                        </a:rPr>
                        <a:t>12</a:t>
                      </a:r>
                      <a:endParaRPr lang="zh-CN" altLang="en-US" sz="2400" b="1" dirty="0">
                        <a:solidFill>
                          <a:srgbClr val="00B0F0"/>
                        </a:solidFill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24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/>
                        <a:t>29</a:t>
                      </a:r>
                      <a:endParaRPr lang="zh-CN" altLang="en-US" sz="1800" b="1" dirty="0"/>
                    </a:p>
                  </a:txBody>
                  <a:tcPr marL="91455" marR="91455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70" name="文本框 1"/>
          <p:cNvSpPr txBox="1">
            <a:spLocks noChangeArrowheads="1"/>
          </p:cNvSpPr>
          <p:nvPr/>
        </p:nvSpPr>
        <p:spPr bwMode="auto">
          <a:xfrm>
            <a:off x="2570775" y="1831181"/>
            <a:ext cx="5464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所有层的第偶数个</a:t>
            </a:r>
            <a:r>
              <a:rPr lang="zh-CN" altLang="en-US" dirty="0" smtClean="0"/>
              <a:t>数值如何表示？</a:t>
            </a:r>
            <a:endParaRPr lang="zh-CN" altLang="en-US" dirty="0"/>
          </a:p>
        </p:txBody>
      </p:sp>
      <p:sp>
        <p:nvSpPr>
          <p:cNvPr id="3" name="下箭头 2"/>
          <p:cNvSpPr/>
          <p:nvPr/>
        </p:nvSpPr>
        <p:spPr>
          <a:xfrm>
            <a:off x="3098800" y="5265738"/>
            <a:ext cx="88900" cy="15398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3992563" y="4660900"/>
            <a:ext cx="87312" cy="75882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5776913" y="4010025"/>
            <a:ext cx="87312" cy="14097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4949825" y="5265738"/>
            <a:ext cx="88900" cy="15398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6624638" y="5265738"/>
            <a:ext cx="88900" cy="15398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7616825" y="4660900"/>
            <a:ext cx="87313" cy="75882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9423400" y="3448050"/>
            <a:ext cx="87313" cy="197167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8464550" y="5265738"/>
            <a:ext cx="88900" cy="15398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90775" y="1447800"/>
            <a:ext cx="6619875" cy="3328988"/>
          </a:xfrm>
        </p:spPr>
        <p:txBody>
          <a:bodyPr/>
          <a:lstStyle/>
          <a:p>
            <a:pPr eaLnBrk="1" hangingPunct="1"/>
            <a:r>
              <a:rPr lang="zh-CN" altLang="en-US" smtClean="0"/>
              <a:t>树状数组</a:t>
            </a:r>
            <a:endParaRPr lang="zh-CN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0775" y="4776788"/>
            <a:ext cx="6619875" cy="862012"/>
          </a:xfrm>
        </p:spPr>
        <p:txBody>
          <a:bodyPr rtlCol="0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zh-CN" altLang="zh-CN" smtClean="0"/>
              <a:t>Binary Indexed Tree</a:t>
            </a:r>
            <a:r>
              <a:rPr lang="zh-CN" smtClean="0"/>
              <a:t>，</a:t>
            </a:r>
            <a:r>
              <a:rPr lang="zh-CN" altLang="zh-CN" smtClean="0"/>
              <a:t>BIT</a:t>
            </a:r>
            <a:r>
              <a:rPr lang="zh-CN" smtClean="0"/>
              <a:t>，二分索引树</a:t>
            </a:r>
            <a:endParaRPr 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一、起源</a:t>
            </a:r>
            <a:endParaRPr lang="zh-CN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7435" y="1404620"/>
            <a:ext cx="9843135" cy="5059680"/>
          </a:xfrm>
        </p:spPr>
        <p:txBody>
          <a:bodyPr/>
          <a:lstStyle/>
          <a:p>
            <a:pPr eaLnBrk="1" hangingPunct="1"/>
            <a:r>
              <a:rPr lang="zh-CN" altLang="en-US" sz="2800" smtClean="0">
                <a:latin typeface="Consolas" panose="020B0609020204030204" pitchFamily="49" charset="0"/>
              </a:rPr>
              <a:t>树状数组又叫二分索引树（</a:t>
            </a:r>
            <a:r>
              <a:rPr lang="en-US" altLang="zh-CN" sz="2800" smtClean="0">
                <a:latin typeface="Consolas" panose="020B0609020204030204" pitchFamily="49" charset="0"/>
              </a:rPr>
              <a:t> Binary Indexed Tree</a:t>
            </a:r>
            <a:r>
              <a:rPr lang="zh-CN" altLang="en-US" sz="2800" smtClean="0">
                <a:latin typeface="Consolas" panose="020B0609020204030204" pitchFamily="49" charset="0"/>
              </a:rPr>
              <a:t>，</a:t>
            </a:r>
            <a:r>
              <a:rPr lang="en-US" altLang="zh-CN" sz="2800" smtClean="0">
                <a:latin typeface="Consolas" panose="020B0609020204030204" pitchFamily="49" charset="0"/>
              </a:rPr>
              <a:t>BIT</a:t>
            </a:r>
            <a:r>
              <a:rPr lang="zh-CN" altLang="en-US" sz="2800" smtClean="0">
                <a:latin typeface="Consolas" panose="020B0609020204030204" pitchFamily="49" charset="0"/>
              </a:rPr>
              <a:t>），最早由Peter M. Fenwick于1994年以A New Data Structure for Cumulative Frequency Tables为题发表在SOFTWARE PRACTICE AND EXPERIENCE。其初衷是解决数据压缩里的累积频率(Cumulative Frequency)的计算问题，</a:t>
            </a:r>
            <a:endParaRPr lang="zh-CN" altLang="en-US" sz="2800" smtClean="0">
              <a:latin typeface="Consolas" panose="020B0609020204030204" pitchFamily="49" charset="0"/>
            </a:endParaRPr>
          </a:p>
          <a:p>
            <a:pPr eaLnBrk="1" hangingPunct="1"/>
            <a:r>
              <a:rPr lang="zh-CN" altLang="en-US" sz="2800" smtClean="0">
                <a:latin typeface="Consolas" panose="020B0609020204030204" pitchFamily="49" charset="0"/>
              </a:rPr>
              <a:t>现多用于高效计算数列的前缀和。它可以以O(log</a:t>
            </a:r>
            <a:r>
              <a:rPr lang="en-US" altLang="zh-CN" sz="2800" smtClean="0">
                <a:latin typeface="Consolas" panose="020B0609020204030204" pitchFamily="49" charset="0"/>
              </a:rPr>
              <a:t>(</a:t>
            </a:r>
            <a:r>
              <a:rPr lang="zh-CN" altLang="en-US" sz="2800" smtClean="0">
                <a:latin typeface="Consolas" panose="020B0609020204030204" pitchFamily="49" charset="0"/>
              </a:rPr>
              <a:t>n</a:t>
            </a:r>
            <a:r>
              <a:rPr lang="en-US" altLang="zh-CN" sz="2800" smtClean="0">
                <a:latin typeface="Consolas" panose="020B0609020204030204" pitchFamily="49" charset="0"/>
              </a:rPr>
              <a:t>)</a:t>
            </a:r>
            <a:r>
              <a:rPr lang="zh-CN" altLang="en-US" sz="2800" smtClean="0">
                <a:latin typeface="Consolas" panose="020B0609020204030204" pitchFamily="49" charset="0"/>
              </a:rPr>
              <a:t>)的时间得到sum(a[i]){i=1..N)并同样以O(log</a:t>
            </a:r>
            <a:r>
              <a:rPr lang="en-US" altLang="zh-CN" sz="2800" smtClean="0">
                <a:latin typeface="Consolas" panose="020B0609020204030204" pitchFamily="49" charset="0"/>
              </a:rPr>
              <a:t>(</a:t>
            </a:r>
            <a:r>
              <a:rPr lang="zh-CN" altLang="en-US" sz="2800" smtClean="0">
                <a:latin typeface="Consolas" panose="020B0609020204030204" pitchFamily="49" charset="0"/>
              </a:rPr>
              <a:t>n</a:t>
            </a:r>
            <a:r>
              <a:rPr lang="en-US" altLang="zh-CN" sz="2800" smtClean="0">
                <a:latin typeface="Consolas" panose="020B0609020204030204" pitchFamily="49" charset="0"/>
              </a:rPr>
              <a:t>)</a:t>
            </a:r>
            <a:r>
              <a:rPr lang="zh-CN" altLang="en-US" sz="2800" smtClean="0">
                <a:latin typeface="Consolas" panose="020B0609020204030204" pitchFamily="49" charset="0"/>
              </a:rPr>
              <a:t>)对某项加一个常数。</a:t>
            </a:r>
            <a:endParaRPr lang="zh-CN" altLang="en-US" sz="2800" smtClean="0">
              <a:latin typeface="Consolas" panose="020B0609020204030204" pitchFamily="49" charset="0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638800" y="3286125"/>
          <a:ext cx="9144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" r:id="rId1" imgW="918210" imgH="216535" progId="Equation.3">
                  <p:embed/>
                </p:oleObj>
              </mc:Choice>
              <mc:Fallback>
                <p:oleObj name="" r:id="rId1" imgW="918210" imgH="21653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86125"/>
                        <a:ext cx="91440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核心思想</a:t>
            </a:r>
            <a:endParaRPr lang="zh-CN" altLang="en-US" smtClean="0"/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>
          <a:xfrm>
            <a:off x="1031240" y="1416050"/>
            <a:ext cx="10041255" cy="4662805"/>
          </a:xfrm>
        </p:spPr>
        <p:txBody>
          <a:bodyPr/>
          <a:lstStyle/>
          <a:p>
            <a:r>
              <a:rPr lang="zh-CN" altLang="en-US" sz="2800" smtClean="0"/>
              <a:t>  </a:t>
            </a:r>
            <a:r>
              <a:rPr lang="en-US" altLang="zh-CN" sz="2800" smtClean="0"/>
              <a:t>1</a:t>
            </a:r>
            <a:r>
              <a:rPr lang="zh-CN" altLang="en-US" sz="2800" smtClean="0"/>
              <a:t>）树状数组中的每一个元素是原数组中的一个或者多个连续元素的和。</a:t>
            </a:r>
            <a:endParaRPr lang="zh-CN" altLang="en-US" sz="2800" smtClean="0"/>
          </a:p>
          <a:p>
            <a:r>
              <a:rPr lang="zh-CN" altLang="en-US" sz="2800" smtClean="0"/>
              <a:t>   </a:t>
            </a:r>
            <a:r>
              <a:rPr lang="en-US" altLang="zh-CN" sz="2800" smtClean="0"/>
              <a:t>2</a:t>
            </a:r>
            <a:r>
              <a:rPr lang="zh-CN" altLang="en-US" sz="2800" smtClean="0"/>
              <a:t>）在进行连续求和操作</a:t>
            </a:r>
            <a:r>
              <a:rPr lang="en-US" altLang="zh-CN" sz="2800" smtClean="0"/>
              <a:t>a[1]+a[2]+....+a[n]</a:t>
            </a:r>
            <a:r>
              <a:rPr lang="zh-CN" altLang="en-US" sz="2800" smtClean="0"/>
              <a:t>时，只需要将树状数组中某几个元素进行求和。</a:t>
            </a:r>
            <a:endParaRPr lang="zh-CN" altLang="en-US" sz="2800" smtClean="0"/>
          </a:p>
          <a:p>
            <a:r>
              <a:rPr lang="zh-CN" altLang="en-US" sz="2800" smtClean="0"/>
              <a:t>   </a:t>
            </a:r>
            <a:r>
              <a:rPr lang="en-US" altLang="zh-CN" sz="2800" smtClean="0"/>
              <a:t>3</a:t>
            </a:r>
            <a:r>
              <a:rPr lang="zh-CN" altLang="en-US" sz="2800" smtClean="0"/>
              <a:t>）在对某一个元素进行修改时，也只需要修改树状数组中某几个元素的和即可。</a:t>
            </a:r>
            <a:endParaRPr lang="zh-CN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二、基本原理</a:t>
            </a:r>
            <a:endParaRPr lang="zh-CN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52780" y="1305560"/>
            <a:ext cx="10638155" cy="494855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mtClean="0"/>
              <a:t>每个整数都能表示为一些2的幂次方的和，比如13，其二进制表示为1101，所以它能表示为： 13 = 2^0 + 2^2 + 2^3 .</a:t>
            </a:r>
            <a:endParaRPr lang="en-US" altLang="zh-CN" smtClean="0"/>
          </a:p>
          <a:p>
            <a:pPr eaLnBrk="1" hangingPunct="1">
              <a:lnSpc>
                <a:spcPct val="90000"/>
              </a:lnSpc>
            </a:pPr>
            <a:r>
              <a:rPr lang="zh-CN" altLang="en-US" smtClean="0"/>
              <a:t>也就是说，如果正整数 </a:t>
            </a:r>
            <a:r>
              <a:rPr lang="en-US" altLang="zh-CN" smtClean="0"/>
              <a:t>x </a:t>
            </a:r>
            <a:r>
              <a:rPr lang="zh-CN" altLang="en-US" smtClean="0"/>
              <a:t>的二进制表示为</a:t>
            </a:r>
            <a:r>
              <a:rPr lang="en-US" altLang="zh-CN" smtClean="0"/>
              <a:t>a</a:t>
            </a:r>
            <a:r>
              <a:rPr lang="en-US" altLang="zh-CN" baseline="-25000" smtClean="0"/>
              <a:t>k-1</a:t>
            </a:r>
            <a:r>
              <a:rPr lang="en-US" altLang="zh-CN" smtClean="0"/>
              <a:t>a</a:t>
            </a:r>
            <a:r>
              <a:rPr lang="en-US" altLang="zh-CN" baseline="-25000" smtClean="0"/>
              <a:t>k-2</a:t>
            </a:r>
            <a:r>
              <a:rPr lang="en-US" altLang="zh-CN" smtClean="0"/>
              <a:t>…a</a:t>
            </a:r>
            <a:r>
              <a:rPr lang="en-US" altLang="zh-CN" baseline="-25000" smtClean="0"/>
              <a:t>2</a:t>
            </a:r>
            <a:r>
              <a:rPr lang="en-US" altLang="zh-CN" smtClean="0"/>
              <a:t>a</a:t>
            </a:r>
            <a:r>
              <a:rPr lang="en-US" altLang="zh-CN" baseline="-25000" smtClean="0"/>
              <a:t>1</a:t>
            </a:r>
            <a:r>
              <a:rPr lang="en-US" altLang="zh-CN" smtClean="0"/>
              <a:t>a</a:t>
            </a:r>
            <a:r>
              <a:rPr lang="en-US" altLang="zh-CN" baseline="-25000" smtClean="0"/>
              <a:t>0</a:t>
            </a:r>
            <a:r>
              <a:rPr lang="zh-CN" altLang="en-US" smtClean="0"/>
              <a:t>共</a:t>
            </a:r>
            <a:r>
              <a:rPr lang="en-US" altLang="zh-CN" smtClean="0"/>
              <a:t>k</a:t>
            </a:r>
            <a:r>
              <a:rPr lang="zh-CN" altLang="en-US" smtClean="0"/>
              <a:t>位，其中等于</a:t>
            </a:r>
            <a:r>
              <a:rPr lang="en-US" altLang="zh-CN" smtClean="0"/>
              <a:t>1</a:t>
            </a:r>
            <a:r>
              <a:rPr lang="zh-CN" altLang="en-US" smtClean="0"/>
              <a:t>的位是｛</a:t>
            </a:r>
            <a:r>
              <a:rPr lang="en-US" altLang="zh-CN" smtClean="0"/>
              <a:t>a</a:t>
            </a:r>
            <a:r>
              <a:rPr lang="en-US" altLang="zh-CN" baseline="-25000" smtClean="0"/>
              <a:t>i1</a:t>
            </a:r>
            <a:r>
              <a:rPr lang="en-US" altLang="zh-CN" smtClean="0"/>
              <a:t>,a</a:t>
            </a:r>
            <a:r>
              <a:rPr lang="en-US" altLang="zh-CN" baseline="-25000" smtClean="0"/>
              <a:t>i2</a:t>
            </a:r>
            <a:r>
              <a:rPr lang="en-US" altLang="zh-CN" smtClean="0"/>
              <a:t>,…,a</a:t>
            </a:r>
            <a:r>
              <a:rPr lang="en-US" altLang="zh-CN" baseline="-25000" smtClean="0"/>
              <a:t>im</a:t>
            </a:r>
            <a:r>
              <a:rPr lang="en-US" altLang="zh-CN" smtClean="0"/>
              <a:t>},i</a:t>
            </a:r>
            <a:r>
              <a:rPr lang="en-US" altLang="zh-CN" baseline="-25000" smtClean="0"/>
              <a:t>1</a:t>
            </a:r>
            <a:r>
              <a:rPr lang="en-US" altLang="zh-CN" smtClean="0"/>
              <a:t> &gt; i</a:t>
            </a:r>
            <a:r>
              <a:rPr lang="en-US" altLang="zh-CN" baseline="-25000" smtClean="0"/>
              <a:t>2</a:t>
            </a:r>
            <a:r>
              <a:rPr lang="en-US" altLang="zh-CN" smtClean="0"/>
              <a:t> &gt; … &gt; i</a:t>
            </a:r>
            <a:r>
              <a:rPr lang="en-US" altLang="zh-CN" baseline="-25000" smtClean="0"/>
              <a:t>m   </a:t>
            </a:r>
            <a:r>
              <a:rPr lang="en-US" altLang="zh-CN" smtClean="0"/>
              <a:t>;</a:t>
            </a:r>
            <a:endParaRPr lang="en-US" altLang="zh-CN" smtClean="0"/>
          </a:p>
          <a:p>
            <a:pPr eaLnBrk="1" hangingPunct="1">
              <a:lnSpc>
                <a:spcPct val="90000"/>
              </a:lnSpc>
            </a:pPr>
            <a:r>
              <a:rPr lang="zh-CN" altLang="en-US" smtClean="0"/>
              <a:t>则 </a:t>
            </a:r>
            <a:r>
              <a:rPr lang="en-US" altLang="zh-CN" smtClean="0"/>
              <a:t>x </a:t>
            </a:r>
            <a:r>
              <a:rPr lang="zh-CN" altLang="en-US" smtClean="0"/>
              <a:t>的累积频次可表示为其若干子集合之和。每个子集合包含一些连续的频率值，各子集合间交集为空。比如令</a:t>
            </a:r>
            <a:r>
              <a:rPr lang="en-US" altLang="zh-CN" smtClean="0"/>
              <a:t>lowbit(x)=x &amp; -x,</a:t>
            </a:r>
            <a:r>
              <a:rPr lang="zh-CN" altLang="en-US" smtClean="0"/>
              <a:t>则树状数组的每个节点管理长度为</a:t>
            </a:r>
            <a:r>
              <a:rPr lang="en-US" altLang="zh-CN" smtClean="0"/>
              <a:t>lowbit(x)</a:t>
            </a:r>
            <a:r>
              <a:rPr lang="zh-CN" altLang="en-US" smtClean="0"/>
              <a:t>的区间，即</a:t>
            </a:r>
            <a:r>
              <a:rPr lang="en-US" altLang="zh-CN" smtClean="0"/>
              <a:t>bit[x]</a:t>
            </a:r>
            <a:r>
              <a:rPr lang="zh-CN" altLang="en-US" smtClean="0"/>
              <a:t>的值为</a:t>
            </a:r>
            <a:endParaRPr lang="en-US" altLang="zh-CN" smtClean="0"/>
          </a:p>
          <a:p>
            <a:pPr eaLnBrk="1" hangingPunct="1">
              <a:lnSpc>
                <a:spcPct val="90000"/>
              </a:lnSpc>
            </a:pPr>
            <a:r>
              <a:rPr lang="en-US" altLang="zh-CN" smtClean="0"/>
              <a:t>          [x-lowbit(x)+1</a:t>
            </a:r>
            <a:r>
              <a:rPr lang="zh-CN" altLang="en-US" smtClean="0"/>
              <a:t>，</a:t>
            </a:r>
            <a:r>
              <a:rPr lang="en-US" altLang="zh-CN" smtClean="0"/>
              <a:t>x]</a:t>
            </a:r>
            <a:endParaRPr lang="en-US" altLang="zh-CN" smtClean="0"/>
          </a:p>
          <a:p>
            <a:pPr eaLnBrk="1" hangingPunct="1">
              <a:lnSpc>
                <a:spcPct val="90000"/>
              </a:lnSpc>
            </a:pPr>
            <a:r>
              <a:rPr lang="zh-CN" altLang="en-US" smtClean="0"/>
              <a:t>的频次和 </a:t>
            </a:r>
            <a:r>
              <a:rPr lang="en-US" altLang="zh-CN" smtClean="0"/>
              <a:t>: bit</a:t>
            </a:r>
            <a:r>
              <a:rPr lang="zh-CN" altLang="en-US" smtClean="0"/>
              <a:t>[</a:t>
            </a:r>
            <a:r>
              <a:rPr lang="en-US" altLang="zh-CN" smtClean="0"/>
              <a:t>x] </a:t>
            </a:r>
            <a:r>
              <a:rPr lang="zh-CN" altLang="en-US" smtClean="0"/>
              <a:t>= f[</a:t>
            </a:r>
            <a:r>
              <a:rPr lang="en-US" altLang="zh-CN" smtClean="0"/>
              <a:t>x-lowbit(x)+1</a:t>
            </a:r>
            <a:r>
              <a:rPr lang="zh-CN" altLang="en-US" smtClean="0"/>
              <a:t>]+…+f[</a:t>
            </a:r>
            <a:r>
              <a:rPr lang="en-US" altLang="zh-CN" smtClean="0"/>
              <a:t>x</a:t>
            </a:r>
            <a:r>
              <a:rPr lang="zh-CN" altLang="en-US" smtClean="0"/>
              <a:t>]，</a:t>
            </a:r>
            <a:endParaRPr lang="en-US" altLang="zh-CN" smtClean="0"/>
          </a:p>
          <a:p>
            <a:pPr eaLnBrk="1" hangingPunct="1">
              <a:lnSpc>
                <a:spcPct val="90000"/>
              </a:lnSpc>
            </a:pPr>
            <a:r>
              <a:rPr lang="zh-CN" altLang="en-US" smtClean="0"/>
              <a:t>对应的</a:t>
            </a:r>
            <a:r>
              <a:rPr lang="en-US" altLang="zh-CN" smtClean="0"/>
              <a:t>x</a:t>
            </a:r>
            <a:r>
              <a:rPr lang="zh-CN" altLang="en-US" smtClean="0"/>
              <a:t>的累积频次可表示为相应的几个子集合之和</a:t>
            </a:r>
            <a:endParaRPr lang="en-US" altLang="zh-CN" smtClean="0"/>
          </a:p>
          <a:p>
            <a:pPr eaLnBrk="1" hangingPunct="1">
              <a:lnSpc>
                <a:spcPct val="90000"/>
              </a:lnSpc>
            </a:pPr>
            <a:r>
              <a:rPr lang="en-US" altLang="zh-CN" smtClean="0"/>
              <a:t> c</a:t>
            </a:r>
            <a:r>
              <a:rPr lang="zh-CN" altLang="en-US" smtClean="0"/>
              <a:t>[13]=</a:t>
            </a:r>
            <a:r>
              <a:rPr lang="en-US" altLang="zh-CN" smtClean="0"/>
              <a:t>bit[13]</a:t>
            </a:r>
            <a:r>
              <a:rPr lang="zh-CN" altLang="en-US" smtClean="0"/>
              <a:t>+</a:t>
            </a:r>
            <a:r>
              <a:rPr lang="en-US" altLang="zh-CN" smtClean="0"/>
              <a:t>bit[12]</a:t>
            </a:r>
            <a:r>
              <a:rPr lang="zh-CN" altLang="en-US" smtClean="0"/>
              <a:t>+</a:t>
            </a:r>
            <a:r>
              <a:rPr lang="en-US" altLang="zh-CN" smtClean="0"/>
              <a:t>bit[8]</a:t>
            </a:r>
            <a:r>
              <a:rPr lang="zh-CN" altLang="en-US" smtClean="0"/>
              <a:t>， 其中</a:t>
            </a:r>
            <a:r>
              <a:rPr lang="en-US" altLang="zh-CN" smtClean="0"/>
              <a:t>bit[8]=f</a:t>
            </a:r>
            <a:r>
              <a:rPr lang="zh-CN" altLang="en-US" smtClean="0"/>
              <a:t>[1]+f[2]+…+f[8]，</a:t>
            </a:r>
            <a:r>
              <a:rPr lang="en-US" altLang="zh-CN" smtClean="0"/>
              <a:t>bit[12]</a:t>
            </a:r>
            <a:r>
              <a:rPr lang="zh-CN" altLang="en-US" smtClean="0"/>
              <a:t>=f[9]+f[10]+…+f[12]，</a:t>
            </a:r>
            <a:r>
              <a:rPr lang="en-US" altLang="zh-CN" smtClean="0"/>
              <a:t>bit[13]</a:t>
            </a:r>
            <a:r>
              <a:rPr lang="zh-CN" altLang="en-US" smtClean="0"/>
              <a:t>=f[13]。</a:t>
            </a:r>
            <a:endParaRPr lang="zh-CN" altLang="en-US" smtClean="0"/>
          </a:p>
          <a:p>
            <a:pPr eaLnBrk="1" hangingPunct="1">
              <a:lnSpc>
                <a:spcPct val="90000"/>
              </a:lnSpc>
            </a:pPr>
            <a:r>
              <a:rPr lang="zh-CN" altLang="en-US" smtClean="0"/>
              <a:t>f[i]: 索引为i的频次值，即原始数组中第i个值在原数列中出现的次数。</a:t>
            </a:r>
            <a:endParaRPr lang="zh-CN" altLang="en-US" smtClean="0"/>
          </a:p>
          <a:p>
            <a:pPr eaLnBrk="1" hangingPunct="1">
              <a:lnSpc>
                <a:spcPct val="90000"/>
              </a:lnSpc>
            </a:pPr>
            <a:r>
              <a:rPr lang="zh-CN" altLang="en-US" smtClean="0"/>
              <a:t>c[i]: 索引为i的累积频率值，c[i]=f[1]+f[2]+…+f[i]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问题描述</a:t>
            </a:r>
            <a:endParaRPr lang="zh-CN" altLang="en-US" smtClean="0"/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2351088" y="2052638"/>
            <a:ext cx="7578725" cy="3114675"/>
          </a:xfrm>
        </p:spPr>
        <p:txBody>
          <a:bodyPr/>
          <a:lstStyle/>
          <a:p>
            <a:r>
              <a:rPr lang="zh-CN" altLang="en-US" sz="2800" dirty="0" smtClean="0"/>
              <a:t>给</a:t>
            </a:r>
            <a:r>
              <a:rPr lang="en-US" altLang="zh-CN" sz="2800" dirty="0" smtClean="0"/>
              <a:t>N(N&lt;=10^6)</a:t>
            </a:r>
            <a:r>
              <a:rPr lang="zh-CN" altLang="en-US" sz="2800" dirty="0" smtClean="0"/>
              <a:t>个数的数列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，要做</a:t>
            </a:r>
            <a:r>
              <a:rPr lang="en-US" altLang="zh-CN" sz="2800" dirty="0" smtClean="0"/>
              <a:t>Q(Q&lt;=10^6)</a:t>
            </a:r>
            <a:r>
              <a:rPr lang="zh-CN" altLang="en-US" sz="2800" dirty="0" smtClean="0"/>
              <a:t>次查询，</a:t>
            </a:r>
            <a:endParaRPr lang="en-US" altLang="zh-CN" sz="2800" dirty="0" smtClean="0"/>
          </a:p>
          <a:p>
            <a:r>
              <a:rPr lang="zh-CN" altLang="en-US" sz="2800" dirty="0" smtClean="0"/>
              <a:t>每次查询的是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数列</a:t>
            </a:r>
            <a:r>
              <a:rPr lang="en-US" altLang="zh-CN" sz="2800" dirty="0" smtClean="0"/>
              <a:t>[L,R]</a:t>
            </a:r>
            <a:r>
              <a:rPr lang="zh-CN" altLang="en-US" sz="2800" dirty="0" smtClean="0"/>
              <a:t>区间上所有元素的和</a:t>
            </a:r>
            <a:endParaRPr lang="zh-CN" altLang="en-US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113" y="236538"/>
            <a:ext cx="8229600" cy="425450"/>
          </a:xfrm>
        </p:spPr>
        <p:txBody>
          <a:bodyPr/>
          <a:lstStyle/>
          <a:p>
            <a:pPr eaLnBrk="1" hangingPunct="1"/>
            <a:r>
              <a:rPr lang="zh-CN" altLang="en-US" sz="2400" smtClean="0"/>
              <a:t>三、树状数组及其表示（以累积频率为例）</a:t>
            </a:r>
            <a:endParaRPr lang="zh-CN" altLang="en-US" sz="2400" smtClean="0"/>
          </a:p>
        </p:txBody>
      </p:sp>
      <p:pic>
        <p:nvPicPr>
          <p:cNvPr id="27651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9262" r="3651" b="23425"/>
          <a:stretch>
            <a:fillRect/>
          </a:stretch>
        </p:blipFill>
        <p:spPr bwMode="auto">
          <a:xfrm>
            <a:off x="4192588" y="4283075"/>
            <a:ext cx="57388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14676" r="4707" b="33362"/>
          <a:stretch>
            <a:fillRect/>
          </a:stretch>
        </p:blipFill>
        <p:spPr bwMode="auto">
          <a:xfrm>
            <a:off x="4192588" y="5937250"/>
            <a:ext cx="64643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171950" y="661988"/>
            <a:ext cx="647223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>
                <a:latin typeface="Arial" panose="020B0604020202020204" pitchFamily="34" charset="0"/>
              </a:rPr>
              <a:t>一般情况下，我们令f[0]=c[0]=BIT[0]=0，</a:t>
            </a:r>
            <a:endParaRPr lang="zh-CN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>
                <a:latin typeface="Arial" panose="020B0604020202020204" pitchFamily="34" charset="0"/>
              </a:rPr>
              <a:t>BIT[1]=f[1]</a:t>
            </a:r>
            <a:endParaRPr lang="zh-CN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>
                <a:latin typeface="Arial" panose="020B0604020202020204" pitchFamily="34" charset="0"/>
              </a:rPr>
              <a:t>BIT[2]=f[2]+f[1]</a:t>
            </a:r>
            <a:endParaRPr lang="zh-CN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>
                <a:latin typeface="Arial" panose="020B0604020202020204" pitchFamily="34" charset="0"/>
              </a:rPr>
              <a:t>BIT[3]=f[3]</a:t>
            </a:r>
            <a:endParaRPr lang="zh-CN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>
                <a:latin typeface="Arial" panose="020B0604020202020204" pitchFamily="34" charset="0"/>
              </a:rPr>
              <a:t>BIT[4]=f[4]+f[3]+...+f[1]</a:t>
            </a:r>
            <a:endParaRPr lang="zh-CN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>
                <a:latin typeface="Arial" panose="020B0604020202020204" pitchFamily="34" charset="0"/>
              </a:rPr>
              <a:t>BIT[5]=f[5]</a:t>
            </a:r>
            <a:endParaRPr lang="zh-CN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>
                <a:latin typeface="Arial" panose="020B0604020202020204" pitchFamily="34" charset="0"/>
              </a:rPr>
              <a:t>BIT[6]=f[6]+f[5]</a:t>
            </a:r>
            <a:endParaRPr lang="zh-CN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>
                <a:latin typeface="Arial" panose="020B0604020202020204" pitchFamily="34" charset="0"/>
              </a:rPr>
              <a:t>BIT[7]=f[7]</a:t>
            </a:r>
            <a:endParaRPr lang="zh-CN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>
                <a:latin typeface="Arial" panose="020B0604020202020204" pitchFamily="34" charset="0"/>
              </a:rPr>
              <a:t>...</a:t>
            </a:r>
            <a:endParaRPr lang="zh-CN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>
                <a:latin typeface="Arial" panose="020B0604020202020204" pitchFamily="34" charset="0"/>
              </a:rPr>
              <a:t>BIT[16]=f[16]+f[15]+...+f[1]</a:t>
            </a:r>
            <a:endParaRPr lang="zh-CN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>
                <a:latin typeface="Arial" panose="020B0604020202020204" pitchFamily="34" charset="0"/>
              </a:rPr>
              <a:t>定义idx为BIT的索引，r为idx的二进制表示中最右边的1后面0的个数，则BIT[idx] = f[idx-2^r +1] +…+ f[idx]. </a:t>
            </a:r>
            <a:endParaRPr lang="zh-CN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27654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3798" r="8844" b="6772"/>
          <a:stretch>
            <a:fillRect/>
          </a:stretch>
        </p:blipFill>
        <p:spPr bwMode="auto">
          <a:xfrm>
            <a:off x="1535113" y="639763"/>
            <a:ext cx="2636837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1.函数lowbit(i)</a:t>
            </a:r>
            <a:endParaRPr lang="zh-CN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45210" y="1600200"/>
            <a:ext cx="9373870" cy="4537075"/>
          </a:xfrm>
        </p:spPr>
        <p:txBody>
          <a:bodyPr/>
          <a:lstStyle/>
          <a:p>
            <a:pPr eaLnBrk="1" hangingPunct="1"/>
            <a:r>
              <a:rPr lang="zh-CN" altLang="en-US" sz="2800" smtClean="0"/>
              <a:t>//该函数返回对参数转为二进制后,将最后一个1的位置所代表的数值.</a:t>
            </a:r>
            <a:endParaRPr lang="zh-CN" altLang="en-US" sz="2800" smtClean="0"/>
          </a:p>
          <a:p>
            <a:pPr eaLnBrk="1" hangingPunct="1"/>
            <a:r>
              <a:rPr lang="zh-CN" altLang="en-US" sz="2800" smtClean="0"/>
              <a:t>//例如,Lowbit(34)的返回值将是2；而Lowbit(12)返回4；Lowbit(8)返回8；lowbit(1)返回1。</a:t>
            </a:r>
            <a:endParaRPr lang="zh-CN" altLang="en-US" sz="2800" smtClean="0"/>
          </a:p>
          <a:p>
            <a:pPr marL="0" indent="0" eaLnBrk="1" hangingPunct="1">
              <a:buNone/>
            </a:pPr>
            <a:r>
              <a:rPr lang="zh-CN" altLang="en-US" sz="2800" smtClean="0"/>
              <a:t>int lowbit(int x)</a:t>
            </a:r>
            <a:endParaRPr lang="zh-CN" altLang="en-US" sz="2800" smtClean="0"/>
          </a:p>
          <a:p>
            <a:pPr marL="0" indent="0" eaLnBrk="1" hangingPunct="1">
              <a:buNone/>
            </a:pPr>
            <a:r>
              <a:rPr lang="zh-CN" altLang="en-US" sz="2800" smtClean="0"/>
              <a:t>{</a:t>
            </a:r>
            <a:endParaRPr lang="zh-CN" altLang="en-US" sz="2800" smtClean="0"/>
          </a:p>
          <a:p>
            <a:pPr marL="0" indent="0" eaLnBrk="1" hangingPunct="1">
              <a:buNone/>
            </a:pPr>
            <a:r>
              <a:rPr lang="zh-CN" altLang="en-US" sz="2800" smtClean="0"/>
              <a:t>    return x&amp;(-x);</a:t>
            </a:r>
            <a:endParaRPr lang="zh-CN" altLang="en-US" sz="2800" smtClean="0"/>
          </a:p>
          <a:p>
            <a:pPr marL="0" indent="0" eaLnBrk="1" hangingPunct="1">
              <a:buNone/>
            </a:pPr>
            <a:r>
              <a:rPr lang="zh-CN" altLang="en-US" sz="2800" smtClean="0"/>
              <a:t>}</a:t>
            </a:r>
            <a:endParaRPr lang="zh-CN" altLang="en-US" sz="2800" smtClean="0"/>
          </a:p>
          <a:p>
            <a:pPr marL="0" indent="0" eaLnBrk="1" hangingPunct="1">
              <a:buNone/>
            </a:pPr>
            <a:endParaRPr lang="zh-CN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363" y="47625"/>
            <a:ext cx="8229600" cy="630238"/>
          </a:xfrm>
        </p:spPr>
        <p:txBody>
          <a:bodyPr/>
          <a:lstStyle/>
          <a:p>
            <a:pPr eaLnBrk="1" hangingPunct="1"/>
            <a:r>
              <a:rPr lang="en-US" altLang="zh-CN" smtClean="0"/>
              <a:t>1</a:t>
            </a:r>
            <a:r>
              <a:rPr lang="zh-CN" altLang="en-US" smtClean="0"/>
              <a:t>.修改及维护</a:t>
            </a:r>
            <a:endParaRPr lang="zh-CN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562350" y="887413"/>
            <a:ext cx="6764338" cy="5286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mtClean="0">
                <a:latin typeface="微软雅黑" panose="020B0503020204020204" charset="-122"/>
              </a:rPr>
              <a:t>假设现在要将A[i]的值增加delta,</a:t>
            </a:r>
            <a:endParaRPr lang="zh-CN" altLang="en-US" smtClean="0">
              <a:latin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mtClean="0">
                <a:latin typeface="微软雅黑" panose="020B0503020204020204" charset="-122"/>
              </a:rPr>
              <a:t>那么,需要将BIT[i]覆盖的区间包含A[i]的值都加上delta.</a:t>
            </a:r>
            <a:endParaRPr lang="zh-CN" altLang="en-US" smtClean="0">
              <a:latin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mtClean="0">
                <a:latin typeface="微软雅黑" panose="020B0503020204020204" charset="-122"/>
              </a:rPr>
              <a:t>用x+=lowbit[x]可以得到的改点的父节点的值；比如x=4时,就能得到8；x=3时，得4；x=6时得8所以得到下面程序</a:t>
            </a:r>
            <a:endParaRPr lang="zh-CN" altLang="en-US" smtClean="0">
              <a:latin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mtClean="0">
                <a:latin typeface="微软雅黑" panose="020B0503020204020204" charset="-122"/>
              </a:rPr>
              <a:t>void edit(int i, int delta)</a:t>
            </a:r>
            <a:r>
              <a:rPr lang="en-US" altLang="zh-CN" smtClean="0">
                <a:latin typeface="微软雅黑" panose="020B0503020204020204" charset="-122"/>
              </a:rPr>
              <a:t>//</a:t>
            </a:r>
            <a:r>
              <a:rPr lang="zh-CN" altLang="en-US" smtClean="0">
                <a:latin typeface="微软雅黑" panose="020B0503020204020204" charset="-122"/>
              </a:rPr>
              <a:t>点修改维护</a:t>
            </a:r>
            <a:r>
              <a:rPr lang="en-US" altLang="zh-CN" smtClean="0">
                <a:latin typeface="微软雅黑" panose="020B0503020204020204" charset="-122"/>
              </a:rPr>
              <a:t>bit</a:t>
            </a:r>
            <a:r>
              <a:rPr lang="zh-CN" altLang="en-US" smtClean="0">
                <a:latin typeface="微软雅黑" panose="020B0503020204020204" charset="-122"/>
              </a:rPr>
              <a:t>数组</a:t>
            </a:r>
            <a:endParaRPr lang="zh-CN" altLang="en-US" smtClean="0">
              <a:latin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mtClean="0">
                <a:latin typeface="微软雅黑" panose="020B0503020204020204" charset="-122"/>
              </a:rPr>
              <a:t>{</a:t>
            </a:r>
            <a:endParaRPr lang="zh-CN" altLang="en-US" smtClean="0">
              <a:latin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mtClean="0">
                <a:latin typeface="微软雅黑" panose="020B0503020204020204" charset="-122"/>
              </a:rPr>
              <a:t>    for (int j = i; j &lt;= MAX_N; j += lowbit(j))</a:t>
            </a:r>
            <a:endParaRPr lang="zh-CN" altLang="en-US" smtClean="0">
              <a:latin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mtClean="0">
                <a:latin typeface="微软雅黑" panose="020B0503020204020204" charset="-122"/>
              </a:rPr>
              <a:t>        BIT[j] += delta;</a:t>
            </a:r>
            <a:endParaRPr lang="zh-CN" altLang="en-US" smtClean="0">
              <a:latin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mtClean="0">
                <a:latin typeface="微软雅黑" panose="020B0503020204020204" charset="-122"/>
              </a:rPr>
              <a:t>}</a:t>
            </a:r>
            <a:endParaRPr lang="zh-CN" altLang="en-US" smtClean="0">
              <a:latin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mtClean="0">
                <a:latin typeface="微软雅黑" panose="020B0503020204020204" charset="-122"/>
                <a:sym typeface="Arial" panose="020B0604020202020204" pitchFamily="34" charset="0"/>
              </a:rPr>
              <a:t>需要计算的次数与数据规模N的二进制位数有关,即这部分的时间复杂度是O(LogN)</a:t>
            </a:r>
            <a:endParaRPr lang="zh-CN" altLang="en-US" smtClean="0">
              <a:latin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mtClean="0"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9700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3798" r="8844" b="6772"/>
          <a:stretch>
            <a:fillRect/>
          </a:stretch>
        </p:blipFill>
        <p:spPr bwMode="auto">
          <a:xfrm>
            <a:off x="1528763" y="677863"/>
            <a:ext cx="1965325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</a:t>
            </a:r>
            <a:r>
              <a:rPr lang="zh-CN" altLang="en-US" smtClean="0"/>
              <a:t>建树</a:t>
            </a:r>
            <a:endParaRPr lang="zh-CN" altLang="en-US" smtClean="0"/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N</a:t>
            </a:r>
            <a:r>
              <a:rPr lang="zh-CN" altLang="en-US" smtClean="0"/>
              <a:t>次调用</a:t>
            </a:r>
            <a:r>
              <a:rPr lang="en-US" altLang="zh-CN" smtClean="0"/>
              <a:t>edit(i,a[i])</a:t>
            </a:r>
            <a:r>
              <a:rPr lang="zh-CN" altLang="en-US" smtClean="0"/>
              <a:t>函数即可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47625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zh-CN" smtClean="0"/>
              <a:t>3</a:t>
            </a:r>
            <a:r>
              <a:rPr lang="zh-CN" altLang="en-US" smtClean="0"/>
              <a:t>.如何求和（即前缀和）</a:t>
            </a:r>
            <a:endParaRPr lang="zh-CN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460875" y="1003300"/>
            <a:ext cx="5702300" cy="51228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从x开始不断减lowbit(x)（即x&amp;(-x)）至到x为0可以得到整个[1..x]的和</a:t>
            </a:r>
            <a:endParaRPr lang="zh-CN" altLang="en-US" dirty="0" smtClean="0"/>
          </a:p>
          <a:p>
            <a:pPr eaLnBrk="1" hangingPunct="1">
              <a:defRPr/>
            </a:pPr>
            <a:r>
              <a:rPr lang="zh-CN" altLang="en-US" dirty="0" smtClean="0"/>
              <a:t>int sum (int k)</a:t>
            </a:r>
            <a:r>
              <a:rPr lang="en-US" altLang="zh-CN" dirty="0" smtClean="0"/>
              <a:t>//</a:t>
            </a:r>
            <a:r>
              <a:rPr lang="zh-CN" altLang="en-US" dirty="0" smtClean="0"/>
              <a:t>求前缀和</a:t>
            </a:r>
            <a:endParaRPr lang="zh-CN" altLang="en-US" dirty="0" smtClean="0"/>
          </a:p>
          <a:p>
            <a:pPr eaLnBrk="1" hangingPunct="1">
              <a:defRPr/>
            </a:pPr>
            <a:r>
              <a:rPr lang="zh-CN" altLang="en-US" dirty="0" smtClean="0"/>
              <a:t>{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smtClean="0">
                <a:latin typeface="+mn-ea"/>
              </a:rPr>
              <a:t>  </a:t>
            </a:r>
            <a:r>
              <a:rPr lang="en-US" altLang="zh-CN" dirty="0" err="1" smtClean="0">
                <a:latin typeface="+mn-ea"/>
              </a:rPr>
              <a:t>int</a:t>
            </a:r>
            <a:r>
              <a:rPr lang="en-US" altLang="zh-CN" dirty="0" smtClean="0">
                <a:latin typeface="+mn-ea"/>
              </a:rPr>
              <a:t> S</a:t>
            </a:r>
            <a:r>
              <a:rPr lang="zh-CN" altLang="en-US" dirty="0" smtClean="0">
                <a:latin typeface="+mn-ea"/>
              </a:rPr>
              <a:t>igma</a:t>
            </a:r>
            <a:r>
              <a:rPr lang="en-US" altLang="zh-CN" dirty="0" smtClean="0">
                <a:latin typeface="+mn-ea"/>
              </a:rPr>
              <a:t>=0</a:t>
            </a:r>
            <a:endParaRPr lang="zh-CN" altLang="en-US" dirty="0" smtClean="0"/>
          </a:p>
          <a:p>
            <a:pPr eaLnBrk="1" hangingPunct="1">
              <a:defRPr/>
            </a:pPr>
            <a:r>
              <a:rPr lang="zh-CN" altLang="en-US" dirty="0" smtClean="0"/>
              <a:t>    for (int i = k; i &gt; 0; i -= lowbit(i))</a:t>
            </a:r>
            <a:endParaRPr lang="zh-CN" altLang="en-US" dirty="0" smtClean="0"/>
          </a:p>
          <a:p>
            <a:pPr eaLnBrk="1" hangingPunct="1">
              <a:defRPr/>
            </a:pPr>
            <a:r>
              <a:rPr lang="zh-CN" altLang="en-US" dirty="0" smtClean="0"/>
              <a:t>        </a:t>
            </a:r>
            <a:r>
              <a:rPr lang="en-US" altLang="zh-CN" dirty="0" smtClean="0">
                <a:latin typeface="+mn-ea"/>
              </a:rPr>
              <a:t>S</a:t>
            </a:r>
            <a:r>
              <a:rPr lang="zh-CN" altLang="en-US" dirty="0" smtClean="0">
                <a:latin typeface="+mn-ea"/>
              </a:rPr>
              <a:t>igma</a:t>
            </a:r>
            <a:r>
              <a:rPr lang="zh-CN" altLang="en-US" dirty="0" smtClean="0"/>
              <a:t> += BIT[i];    </a:t>
            </a:r>
            <a:endParaRPr lang="zh-CN" altLang="en-US" dirty="0" smtClean="0"/>
          </a:p>
          <a:p>
            <a:pPr eaLnBrk="1" hangingPunct="1">
              <a:defRPr/>
            </a:pPr>
            <a:r>
              <a:rPr lang="zh-CN" altLang="en-US" dirty="0" smtClean="0"/>
              <a:t>    return(</a:t>
            </a:r>
            <a:r>
              <a:rPr lang="en-US" altLang="zh-CN" dirty="0" smtClean="0">
                <a:latin typeface="+mn-ea"/>
              </a:rPr>
              <a:t>S</a:t>
            </a:r>
            <a:r>
              <a:rPr lang="zh-CN" altLang="en-US" dirty="0" smtClean="0">
                <a:latin typeface="+mn-ea"/>
              </a:rPr>
              <a:t>igma</a:t>
            </a:r>
            <a:r>
              <a:rPr lang="zh-CN" altLang="en-US" dirty="0" smtClean="0"/>
              <a:t>);</a:t>
            </a:r>
            <a:endParaRPr lang="zh-CN" altLang="en-US" dirty="0" smtClean="0"/>
          </a:p>
          <a:p>
            <a:pPr eaLnBrk="1" hangingPunct="1">
              <a:defRPr/>
            </a:pPr>
            <a:r>
              <a:rPr lang="zh-CN" altLang="en-US" dirty="0" smtClean="0"/>
              <a:t>}</a:t>
            </a:r>
            <a:endParaRPr lang="zh-CN" altLang="en-US" dirty="0" smtClean="0"/>
          </a:p>
        </p:txBody>
      </p:sp>
      <p:pic>
        <p:nvPicPr>
          <p:cNvPr id="31748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3798" r="8844" b="6772"/>
          <a:stretch>
            <a:fillRect/>
          </a:stretch>
        </p:blipFill>
        <p:spPr bwMode="auto">
          <a:xfrm>
            <a:off x="1535113" y="639763"/>
            <a:ext cx="2636837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四、扩展及应用</a:t>
            </a:r>
            <a:endParaRPr lang="zh-CN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99160" y="1279525"/>
            <a:ext cx="9152890" cy="496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smtClean="0"/>
              <a:t>1.“改段求点”型，即对于序列A有以下操作：</a:t>
            </a:r>
            <a:endParaRPr lang="zh-CN" altLang="en-US" sz="2800" smtClean="0"/>
          </a:p>
          <a:p>
            <a:pPr eaLnBrk="1" hangingPunct="1">
              <a:buFontTx/>
              <a:buNone/>
            </a:pPr>
            <a:r>
              <a:rPr lang="zh-CN" altLang="en-US" sz="2800" smtClean="0"/>
              <a:t>【1】修改操作：将A[l..r]之间的全部元素值加上</a:t>
            </a:r>
            <a:r>
              <a:rPr lang="zh-CN" altLang="en-US" sz="2800" smtClean="0">
                <a:latin typeface="微软雅黑" panose="020B0503020204020204" charset="-122"/>
              </a:rPr>
              <a:t>delta</a:t>
            </a:r>
            <a:r>
              <a:rPr lang="zh-CN" altLang="en-US" sz="2800" smtClean="0"/>
              <a:t>；</a:t>
            </a:r>
            <a:endParaRPr lang="zh-CN" altLang="en-US" sz="2800" smtClean="0"/>
          </a:p>
          <a:p>
            <a:pPr eaLnBrk="1" hangingPunct="1">
              <a:buFontTx/>
              <a:buNone/>
            </a:pPr>
            <a:r>
              <a:rPr lang="zh-CN" altLang="en-US" sz="2800" smtClean="0"/>
              <a:t>【2】求和操作：求此时A[x]的值。</a:t>
            </a:r>
            <a:endParaRPr lang="zh-CN" altLang="en-US" sz="2800" smtClean="0"/>
          </a:p>
          <a:p>
            <a:pPr eaLnBrk="1" hangingPunct="1">
              <a:buFontTx/>
              <a:buNone/>
            </a:pPr>
            <a:r>
              <a:rPr lang="zh-CN" altLang="en-US" sz="2800" smtClean="0"/>
              <a:t>2.“改段求段”型，即对于序列A有以下操作：</a:t>
            </a:r>
            <a:endParaRPr lang="zh-CN" altLang="en-US" sz="2800" smtClean="0"/>
          </a:p>
          <a:p>
            <a:pPr eaLnBrk="1" hangingPunct="1">
              <a:buFontTx/>
              <a:buNone/>
            </a:pPr>
            <a:r>
              <a:rPr lang="zh-CN" altLang="en-US" sz="2800" smtClean="0"/>
              <a:t>【1】修改操作：将A[l..r]之间的全部元素值加上</a:t>
            </a:r>
            <a:r>
              <a:rPr lang="zh-CN" altLang="en-US" sz="2800" smtClean="0">
                <a:latin typeface="微软雅黑" panose="020B0503020204020204" charset="-122"/>
              </a:rPr>
              <a:t>delta</a:t>
            </a:r>
            <a:r>
              <a:rPr lang="zh-CN" altLang="en-US" sz="2800" smtClean="0"/>
              <a:t>；</a:t>
            </a:r>
            <a:endParaRPr lang="zh-CN" altLang="en-US" sz="2800" smtClean="0"/>
          </a:p>
          <a:p>
            <a:pPr eaLnBrk="1" hangingPunct="1">
              <a:buFontTx/>
              <a:buNone/>
            </a:pPr>
            <a:r>
              <a:rPr lang="zh-CN" altLang="en-US" sz="2800" smtClean="0"/>
              <a:t>【2】求和操作：求此时A[l..r]的和。</a:t>
            </a:r>
            <a:endParaRPr lang="zh-CN" altLang="en-US" sz="2800" smtClean="0"/>
          </a:p>
          <a:p>
            <a:pPr eaLnBrk="1" hangingPunct="1">
              <a:buFontTx/>
              <a:buNone/>
            </a:pPr>
            <a:r>
              <a:rPr lang="zh-CN" altLang="en-US" sz="2800" smtClean="0"/>
              <a:t>3.二维区间修改问题</a:t>
            </a:r>
            <a:endParaRPr lang="zh-CN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3865" y="75883"/>
            <a:ext cx="8229600" cy="565150"/>
          </a:xfrm>
        </p:spPr>
        <p:txBody>
          <a:bodyPr/>
          <a:lstStyle/>
          <a:p>
            <a:pPr eaLnBrk="1" hangingPunct="1"/>
            <a:r>
              <a:rPr lang="zh-CN" altLang="en-US" sz="2800" smtClean="0"/>
              <a:t>1.“改段求点”型</a:t>
            </a:r>
            <a:endParaRPr lang="zh-CN" altLang="en-US" sz="28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298825" y="641350"/>
            <a:ext cx="8037195" cy="5305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smtClean="0"/>
              <a:t>即对于序列A有以下操作：</a:t>
            </a:r>
            <a:endParaRPr lang="zh-CN" alt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smtClean="0"/>
              <a:t>【1】修改操作：将A[l..r]之间的全部元素值加上</a:t>
            </a:r>
            <a:r>
              <a:rPr lang="zh-CN" altLang="en-US" sz="2400" smtClean="0">
                <a:latin typeface="微软雅黑" panose="020B0503020204020204" charset="-122"/>
              </a:rPr>
              <a:t>delta</a:t>
            </a:r>
            <a:r>
              <a:rPr lang="zh-CN" altLang="en-US" sz="2400" smtClean="0"/>
              <a:t>；</a:t>
            </a:r>
            <a:endParaRPr lang="zh-CN" alt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smtClean="0"/>
              <a:t>【2】求和操作：求此时A[i]的值。</a:t>
            </a:r>
            <a:endParaRPr lang="zh-CN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zh-CN" altLang="en-US" sz="2400" smtClean="0"/>
              <a:t>原理：需要对问题做一些转化。</a:t>
            </a:r>
            <a:endParaRPr lang="zh-CN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zh-CN" altLang="en-US" sz="2400" smtClean="0"/>
              <a:t>考虑将原数组差分，即令d[i]=a[i]-a[i-1]，特别地，d[1]=a[1]。</a:t>
            </a:r>
            <a:endParaRPr lang="zh-CN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zh-CN" altLang="en-US" sz="2400" smtClean="0"/>
              <a:t>此时a[i]=d[1]+..+d[i]，所以单点查询a[i]实际上就是在求d数组的[1..i]区间和。</a:t>
            </a:r>
            <a:endParaRPr lang="zh-CN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zh-CN" altLang="en-US" sz="2400" smtClean="0"/>
              <a:t>而区间[l,r]整体加上k的操作，可以简单地使用d[l]+=k和d[r+1]-=k来完成。</a:t>
            </a:r>
            <a:endParaRPr lang="zh-CN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zh-CN" altLang="en-US" sz="2400" smtClean="0"/>
              <a:t>于是，我们用树状数组bit[ ]来维护d[]，就可以解决问题了。</a:t>
            </a:r>
            <a:endParaRPr lang="zh-CN" altLang="en-US" sz="2400" smtClean="0"/>
          </a:p>
        </p:txBody>
      </p:sp>
      <p:pic>
        <p:nvPicPr>
          <p:cNvPr id="15364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3798" r="10507" b="6772"/>
          <a:stretch>
            <a:fillRect/>
          </a:stretch>
        </p:blipFill>
        <p:spPr bwMode="auto">
          <a:xfrm>
            <a:off x="443548" y="641350"/>
            <a:ext cx="2595562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58738"/>
            <a:ext cx="8229600" cy="565150"/>
          </a:xfrm>
        </p:spPr>
        <p:txBody>
          <a:bodyPr/>
          <a:lstStyle/>
          <a:p>
            <a:pPr eaLnBrk="1" hangingPunct="1"/>
            <a:r>
              <a:rPr lang="zh-CN" altLang="en-US" sz="2800" smtClean="0"/>
              <a:t>1.“改段求点”型</a:t>
            </a:r>
            <a:endParaRPr lang="zh-CN" altLang="en-US" sz="28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105275" y="1352550"/>
            <a:ext cx="7677150" cy="503110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smtClean="0"/>
              <a:t>即对于序列A有以下操作：</a:t>
            </a:r>
            <a:endParaRPr lang="zh-CN" alt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smtClean="0"/>
              <a:t>【1】修改操作：将A[l..r]之间的全部元素值加上</a:t>
            </a:r>
            <a:r>
              <a:rPr lang="zh-CN" altLang="en-US" sz="2400" smtClean="0">
                <a:latin typeface="微软雅黑" panose="020B0503020204020204" charset="-122"/>
              </a:rPr>
              <a:t>delta</a:t>
            </a:r>
            <a:r>
              <a:rPr lang="zh-CN" altLang="en-US" sz="2400" smtClean="0"/>
              <a:t>；</a:t>
            </a:r>
            <a:endParaRPr lang="zh-CN" alt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smtClean="0"/>
              <a:t>【2】求和操作：求此时A[i]的值。</a:t>
            </a:r>
            <a:endParaRPr lang="zh-CN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/>
              <a:t>算法：</a:t>
            </a:r>
            <a:endParaRPr lang="zh-CN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/>
              <a:t>用BIT记录区间修改的情况。即BIT[i]i这个点的管辖区间目前共被整体加了多少，初始化数组为全0;修改操作的含义是i这个点及其各级祖先所辖区域增加delta。</a:t>
            </a:r>
            <a:endParaRPr lang="zh-CN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/>
              <a:t>edit(l,</a:t>
            </a:r>
            <a:r>
              <a:rPr lang="zh-CN" altLang="en-US" sz="2400" smtClean="0">
                <a:latin typeface="微软雅黑" panose="020B0503020204020204" charset="-122"/>
              </a:rPr>
              <a:t>delta</a:t>
            </a:r>
            <a:r>
              <a:rPr lang="zh-CN" altLang="en-US" sz="2400" smtClean="0"/>
              <a:t>) //即BIT[l]+=</a:t>
            </a:r>
            <a:r>
              <a:rPr lang="zh-CN" altLang="en-US" sz="2400" smtClean="0">
                <a:latin typeface="微软雅黑" panose="020B0503020204020204" charset="-122"/>
              </a:rPr>
              <a:t>delta</a:t>
            </a:r>
            <a:r>
              <a:rPr lang="zh-CN" altLang="en-US" sz="2400" smtClean="0"/>
              <a:t>,并维护；</a:t>
            </a:r>
            <a:endParaRPr lang="zh-CN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/>
              <a:t>edit(r+1,-</a:t>
            </a:r>
            <a:r>
              <a:rPr lang="zh-CN" altLang="en-US" sz="2400" smtClean="0">
                <a:latin typeface="微软雅黑" panose="020B0503020204020204" charset="-122"/>
              </a:rPr>
              <a:t>delta</a:t>
            </a:r>
            <a:r>
              <a:rPr lang="zh-CN" altLang="en-US" sz="2400" smtClean="0"/>
              <a:t>)  //即BIT[r+1]+=-</a:t>
            </a:r>
            <a:r>
              <a:rPr lang="zh-CN" altLang="en-US" sz="2400" smtClean="0">
                <a:latin typeface="微软雅黑" panose="020B0503020204020204" charset="-122"/>
              </a:rPr>
              <a:t>delta</a:t>
            </a:r>
            <a:r>
              <a:rPr lang="zh-CN" altLang="en-US" sz="2400" smtClean="0"/>
              <a:t>,并维护；</a:t>
            </a:r>
            <a:endParaRPr lang="zh-CN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/>
              <a:t>例将区间［5，12］加 </a:t>
            </a:r>
            <a:r>
              <a:rPr lang="zh-CN" altLang="en-US" sz="2400" smtClean="0">
                <a:latin typeface="微软雅黑" panose="020B0503020204020204" charset="-122"/>
              </a:rPr>
              <a:t>delta</a:t>
            </a:r>
            <a:r>
              <a:rPr lang="zh-CN" altLang="en-US" sz="2400" smtClean="0"/>
              <a:t>(如左图）</a:t>
            </a:r>
            <a:endParaRPr lang="zh-CN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/>
              <a:t>用c[i]表示a[i]最终的修改值。</a:t>
            </a:r>
            <a:endParaRPr lang="zh-CN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/>
              <a:t>ans=c[i]=a[i]+sum(i);</a:t>
            </a:r>
            <a:endParaRPr lang="zh-CN" altLang="en-US" sz="2400" smtClean="0"/>
          </a:p>
        </p:txBody>
      </p:sp>
      <p:pic>
        <p:nvPicPr>
          <p:cNvPr id="16388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3798" r="8844" b="6772"/>
          <a:stretch>
            <a:fillRect/>
          </a:stretch>
        </p:blipFill>
        <p:spPr bwMode="auto">
          <a:xfrm>
            <a:off x="779463" y="639763"/>
            <a:ext cx="2636837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416300" y="4860925"/>
            <a:ext cx="4381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3833813" y="639763"/>
            <a:ext cx="1587" cy="42211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416300" y="1973263"/>
            <a:ext cx="698500" cy="15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4114800" y="639763"/>
            <a:ext cx="0" cy="13335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95463" y="4311650"/>
            <a:ext cx="1071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>
                <a:latin typeface="Arial" panose="020B0604020202020204" pitchFamily="34" charset="0"/>
              </a:rPr>
              <a:t>加</a:t>
            </a:r>
            <a:r>
              <a:rPr lang="zh-CN" altLang="en-US" sz="1800">
                <a:latin typeface="微软雅黑" panose="020B0503020204020204" charset="-122"/>
              </a:rPr>
              <a:t>delta</a:t>
            </a:r>
            <a:endParaRPr lang="zh-CN" altLang="en-US" sz="1800">
              <a:latin typeface="微软雅黑" panose="020B0503020204020204" charset="-122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787525" y="2049463"/>
            <a:ext cx="118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>
                <a:latin typeface="Arial" panose="020B0604020202020204" pitchFamily="34" charset="0"/>
              </a:rPr>
              <a:t>加 - </a:t>
            </a:r>
            <a:r>
              <a:rPr lang="zh-CN" altLang="en-US" sz="1800">
                <a:latin typeface="微软雅黑" panose="020B0503020204020204" charset="-122"/>
              </a:rPr>
              <a:t>delta</a:t>
            </a:r>
            <a:endParaRPr lang="zh-CN" altLang="en-US"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 build="p"/>
      <p:bldP spid="16389" grpId="0" bldLvl="0" animBg="1"/>
      <p:bldP spid="16390" grpId="0" bldLvl="0" animBg="1"/>
      <p:bldP spid="16391" grpId="0" bldLvl="0" animBg="1"/>
      <p:bldP spid="16392" grpId="0" bldLvl="0" animBg="1"/>
      <p:bldP spid="16393" grpId="0" bldLvl="0" autoUpdateAnimBg="0"/>
      <p:bldP spid="16394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" y="132080"/>
            <a:ext cx="9526270" cy="701675"/>
          </a:xfrm>
        </p:spPr>
        <p:txBody>
          <a:bodyPr/>
          <a:lstStyle/>
          <a:p>
            <a:pPr eaLnBrk="1" hangingPunct="1"/>
            <a:r>
              <a:rPr lang="zh-CN" altLang="en-US" smtClean="0"/>
              <a:t>2.“改段求段”型</a:t>
            </a:r>
            <a:endParaRPr lang="zh-CN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20420" y="1168400"/>
            <a:ext cx="10373995" cy="5323205"/>
          </a:xfrm>
        </p:spPr>
        <p:txBody>
          <a:bodyPr rtlCol="0">
            <a:normAutofit/>
          </a:bodyPr>
          <a:lstStyle/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sz="2400" dirty="0" smtClean="0">
                <a:latin typeface="+mn-ea"/>
                <a:ea typeface="+mn-ea"/>
              </a:rPr>
              <a:t>即对于序列A有以下操作：</a:t>
            </a:r>
            <a:endParaRPr lang="zh-CN" altLang="en-US" sz="2400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sz="2400" dirty="0" smtClean="0">
                <a:latin typeface="+mn-ea"/>
                <a:ea typeface="+mn-ea"/>
              </a:rPr>
              <a:t>【1】修改操作：将A[l..r]之间的全部元素值加上delta；</a:t>
            </a:r>
            <a:endParaRPr lang="zh-CN" altLang="en-US" sz="2400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sz="2400" dirty="0" smtClean="0">
                <a:latin typeface="+mn-ea"/>
                <a:ea typeface="+mn-ea"/>
              </a:rPr>
              <a:t>【2】求和操作：求此时A[l..r]的和。</a:t>
            </a:r>
            <a:endParaRPr lang="zh-CN" altLang="en-US" sz="2400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sz="2400" dirty="0" smtClean="0">
                <a:latin typeface="+mn-ea"/>
                <a:ea typeface="+mn-ea"/>
              </a:rPr>
              <a:t>算法分析：</a:t>
            </a:r>
            <a:endParaRPr lang="zh-CN" altLang="en-US" sz="2400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sz="2400" dirty="0" smtClean="0">
                <a:latin typeface="+mn-ea"/>
                <a:ea typeface="+mn-ea"/>
              </a:rPr>
              <a:t>仍然沿用d数组，考虑</a:t>
            </a:r>
            <a:r>
              <a:rPr lang="en-US" altLang="zh-CN" sz="2400" dirty="0" smtClean="0">
                <a:latin typeface="+mn-ea"/>
                <a:ea typeface="+mn-ea"/>
              </a:rPr>
              <a:t>A</a:t>
            </a:r>
            <a:r>
              <a:rPr lang="zh-CN" altLang="en-US" sz="2400" dirty="0" smtClean="0">
                <a:latin typeface="+mn-ea"/>
                <a:ea typeface="+mn-ea"/>
              </a:rPr>
              <a:t>数组[1,</a:t>
            </a:r>
            <a:r>
              <a:rPr lang="en-US" altLang="zh-CN" sz="2400" dirty="0" err="1" smtClean="0">
                <a:latin typeface="+mn-ea"/>
                <a:ea typeface="+mn-ea"/>
              </a:rPr>
              <a:t>i</a:t>
            </a:r>
            <a:r>
              <a:rPr lang="zh-CN" altLang="en-US" sz="2400" dirty="0" smtClean="0">
                <a:latin typeface="+mn-ea"/>
                <a:ea typeface="+mn-ea"/>
              </a:rPr>
              <a:t>]区间和的计算。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altLang="zh-CN" sz="2400" dirty="0" smtClean="0">
                <a:latin typeface="+mn-ea"/>
                <a:ea typeface="+mn-ea"/>
              </a:rPr>
              <a:t>A[1]=d[1]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altLang="zh-CN" sz="2400" dirty="0" smtClean="0">
                <a:latin typeface="+mn-ea"/>
                <a:ea typeface="+mn-ea"/>
              </a:rPr>
              <a:t>A[2]=d[1]+d[2]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altLang="zh-CN" sz="2400" dirty="0" smtClean="0">
                <a:latin typeface="+mn-ea"/>
                <a:ea typeface="+mn-ea"/>
              </a:rPr>
              <a:t>A[3]=d[1]+d[2]+d[3]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altLang="zh-CN" sz="2400" dirty="0" smtClean="0">
                <a:latin typeface="+mn-ea"/>
                <a:ea typeface="+mn-ea"/>
              </a:rPr>
              <a:t>…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altLang="zh-CN" sz="2400" dirty="0" smtClean="0">
                <a:latin typeface="+mn-ea"/>
                <a:ea typeface="+mn-ea"/>
              </a:rPr>
              <a:t>A[</a:t>
            </a:r>
            <a:r>
              <a:rPr lang="en-US" altLang="zh-CN" sz="2400" dirty="0" err="1" smtClean="0">
                <a:latin typeface="+mn-ea"/>
                <a:ea typeface="+mn-ea"/>
              </a:rPr>
              <a:t>i</a:t>
            </a:r>
            <a:r>
              <a:rPr lang="en-US" altLang="zh-CN" sz="2400" dirty="0" smtClean="0">
                <a:latin typeface="+mn-ea"/>
                <a:ea typeface="+mn-ea"/>
              </a:rPr>
              <a:t>]=d[1]+d[2]+…+d[</a:t>
            </a:r>
            <a:r>
              <a:rPr lang="en-US" altLang="zh-CN" sz="2400" dirty="0" err="1" smtClean="0">
                <a:latin typeface="+mn-ea"/>
                <a:ea typeface="+mn-ea"/>
              </a:rPr>
              <a:t>i</a:t>
            </a:r>
            <a:r>
              <a:rPr lang="en-US" altLang="zh-CN" sz="2400" dirty="0" smtClean="0">
                <a:latin typeface="+mn-ea"/>
                <a:ea typeface="+mn-ea"/>
              </a:rPr>
              <a:t>]</a:t>
            </a:r>
            <a:endParaRPr lang="en-US" altLang="zh-CN" sz="2400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8180" y="132080"/>
            <a:ext cx="9411970" cy="701675"/>
          </a:xfrm>
        </p:spPr>
        <p:txBody>
          <a:bodyPr/>
          <a:lstStyle/>
          <a:p>
            <a:pPr eaLnBrk="1" hangingPunct="1"/>
            <a:r>
              <a:rPr lang="zh-CN" altLang="en-US" smtClean="0"/>
              <a:t>2.“改段求段”型</a:t>
            </a:r>
            <a:endParaRPr lang="zh-CN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78180" y="1168400"/>
            <a:ext cx="10766425" cy="5323205"/>
          </a:xfrm>
        </p:spPr>
        <p:txBody>
          <a:bodyPr rtlCol="0">
            <a:normAutofit/>
          </a:bodyPr>
          <a:lstStyle/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dirty="0" smtClean="0">
                <a:latin typeface="+mn-ea"/>
                <a:ea typeface="+mn-ea"/>
              </a:rPr>
              <a:t>即对于序列A有以下操作：</a:t>
            </a:r>
            <a:endParaRPr lang="zh-CN" altLang="en-US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dirty="0" smtClean="0">
                <a:latin typeface="+mn-ea"/>
                <a:ea typeface="+mn-ea"/>
              </a:rPr>
              <a:t>【1】修改操作：将A[l..r]之间的全部元素值加上delta；</a:t>
            </a:r>
            <a:endParaRPr lang="zh-CN" altLang="en-US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dirty="0" smtClean="0">
                <a:latin typeface="+mn-ea"/>
                <a:ea typeface="+mn-ea"/>
              </a:rPr>
              <a:t>【2】求和操作：求此时A[l..r]的和。</a:t>
            </a:r>
            <a:endParaRPr lang="zh-CN" altLang="en-US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dirty="0" smtClean="0">
                <a:latin typeface="+mn-ea"/>
                <a:ea typeface="+mn-ea"/>
              </a:rPr>
              <a:t>算法分析：</a:t>
            </a:r>
            <a:endParaRPr lang="zh-CN" altLang="en-US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altLang="zh-CN" sz="2800" dirty="0" smtClean="0">
                <a:latin typeface="+mn-ea"/>
                <a:ea typeface="+mn-ea"/>
              </a:rPr>
              <a:t>s</a:t>
            </a:r>
            <a:r>
              <a:rPr lang="zh-CN" altLang="en-US" sz="2800" dirty="0" smtClean="0">
                <a:latin typeface="+mn-ea"/>
                <a:ea typeface="+mn-ea"/>
              </a:rPr>
              <a:t>igma</a:t>
            </a:r>
            <a:r>
              <a:rPr lang="en-US" altLang="zh-CN" sz="2800" dirty="0" smtClean="0">
                <a:latin typeface="+mn-ea"/>
                <a:ea typeface="+mn-ea"/>
              </a:rPr>
              <a:t>{ </a:t>
            </a:r>
            <a:r>
              <a:rPr lang="zh-CN" altLang="en-US" sz="2800" dirty="0" smtClean="0">
                <a:latin typeface="+mn-ea"/>
                <a:ea typeface="+mn-ea"/>
              </a:rPr>
              <a:t>a[</a:t>
            </a:r>
            <a:r>
              <a:rPr lang="en-US" altLang="zh-CN" sz="2800" dirty="0" smtClean="0">
                <a:latin typeface="+mn-ea"/>
                <a:ea typeface="+mn-ea"/>
              </a:rPr>
              <a:t>j</a:t>
            </a:r>
            <a:r>
              <a:rPr lang="zh-CN" altLang="en-US" sz="2800" dirty="0" smtClean="0">
                <a:latin typeface="+mn-ea"/>
                <a:ea typeface="+mn-ea"/>
              </a:rPr>
              <a:t>] </a:t>
            </a:r>
            <a:r>
              <a:rPr lang="en-US" altLang="zh-CN" sz="2800" dirty="0" smtClean="0">
                <a:latin typeface="+mn-ea"/>
                <a:ea typeface="+mn-ea"/>
              </a:rPr>
              <a:t>}</a:t>
            </a:r>
            <a:r>
              <a:rPr lang="zh-CN" altLang="en-US" sz="2800" dirty="0" smtClean="0">
                <a:latin typeface="+mn-ea"/>
                <a:ea typeface="+mn-ea"/>
              </a:rPr>
              <a:t> </a:t>
            </a:r>
            <a:r>
              <a:rPr lang="en-US" altLang="zh-CN" sz="2800" dirty="0" smtClean="0">
                <a:latin typeface="+mn-ea"/>
                <a:ea typeface="+mn-ea"/>
              </a:rPr>
              <a:t>| 1&lt;=j&lt;=I</a:t>
            </a:r>
            <a:endParaRPr lang="en-US" altLang="zh-CN" sz="2800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zh-CN" sz="2800" dirty="0" smtClean="0">
                <a:latin typeface="+mn-ea"/>
              </a:rPr>
              <a:t>=d[1</a:t>
            </a:r>
            <a:r>
              <a:rPr lang="en-US" altLang="zh-CN" sz="2800" dirty="0">
                <a:latin typeface="+mn-ea"/>
              </a:rPr>
              <a:t>]*</a:t>
            </a:r>
            <a:r>
              <a:rPr lang="en-US" altLang="zh-CN" sz="2800" dirty="0" err="1">
                <a:latin typeface="+mn-ea"/>
              </a:rPr>
              <a:t>i</a:t>
            </a:r>
            <a:r>
              <a:rPr lang="en-US" altLang="zh-CN" sz="2800" dirty="0">
                <a:latin typeface="+mn-ea"/>
              </a:rPr>
              <a:t> + d[2]*(i-1) +d[3]*(i-2) + … + d[</a:t>
            </a:r>
            <a:r>
              <a:rPr lang="en-US" altLang="zh-CN" sz="2800" dirty="0" err="1">
                <a:latin typeface="+mn-ea"/>
              </a:rPr>
              <a:t>i</a:t>
            </a:r>
            <a:r>
              <a:rPr lang="en-US" altLang="zh-CN" sz="2800" dirty="0">
                <a:latin typeface="+mn-ea"/>
              </a:rPr>
              <a:t>]</a:t>
            </a:r>
            <a:endParaRPr lang="zh-CN" altLang="en-US" sz="2800" dirty="0">
              <a:latin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sz="2800" dirty="0" smtClean="0">
                <a:latin typeface="+mn-ea"/>
                <a:ea typeface="+mn-ea"/>
              </a:rPr>
              <a:t>=sigma{ d[</a:t>
            </a:r>
            <a:r>
              <a:rPr lang="en-US" altLang="zh-CN" sz="2800" dirty="0" smtClean="0">
                <a:latin typeface="+mn-ea"/>
                <a:ea typeface="+mn-ea"/>
              </a:rPr>
              <a:t>j]</a:t>
            </a:r>
            <a:r>
              <a:rPr lang="zh-CN" altLang="en-US" sz="2800" dirty="0" smtClean="0">
                <a:latin typeface="+mn-ea"/>
                <a:ea typeface="+mn-ea"/>
              </a:rPr>
              <a:t>*(</a:t>
            </a:r>
            <a:r>
              <a:rPr lang="en-US" altLang="zh-CN" sz="2800" dirty="0" err="1" smtClean="0">
                <a:latin typeface="+mn-ea"/>
                <a:ea typeface="+mn-ea"/>
              </a:rPr>
              <a:t>i</a:t>
            </a:r>
            <a:r>
              <a:rPr lang="zh-CN" altLang="en-US" sz="2800" dirty="0" smtClean="0">
                <a:latin typeface="+mn-ea"/>
                <a:ea typeface="+mn-ea"/>
              </a:rPr>
              <a:t>-</a:t>
            </a:r>
            <a:r>
              <a:rPr lang="en-US" altLang="zh-CN" sz="2800" dirty="0">
                <a:latin typeface="+mn-ea"/>
                <a:ea typeface="+mn-ea"/>
              </a:rPr>
              <a:t>j</a:t>
            </a:r>
            <a:r>
              <a:rPr lang="zh-CN" altLang="en-US" sz="2800" dirty="0" smtClean="0">
                <a:latin typeface="+mn-ea"/>
                <a:ea typeface="+mn-ea"/>
              </a:rPr>
              <a:t>+1) } </a:t>
            </a:r>
            <a:r>
              <a:rPr lang="en-US" altLang="zh-CN" sz="2800" dirty="0">
                <a:latin typeface="+mn-ea"/>
              </a:rPr>
              <a:t>| 1&lt;=j&lt;=</a:t>
            </a:r>
            <a:r>
              <a:rPr lang="en-US" altLang="zh-CN" sz="2800" dirty="0" err="1">
                <a:latin typeface="+mn-ea"/>
              </a:rPr>
              <a:t>i</a:t>
            </a:r>
            <a:r>
              <a:rPr lang="zh-CN" altLang="en-US" sz="2800" dirty="0" smtClean="0">
                <a:latin typeface="+mn-ea"/>
                <a:ea typeface="+mn-ea"/>
              </a:rPr>
              <a:t> </a:t>
            </a:r>
            <a:endParaRPr lang="zh-CN" altLang="en-US" sz="2800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sz="2800" dirty="0" smtClean="0">
                <a:latin typeface="+mn-ea"/>
                <a:ea typeface="+mn-ea"/>
              </a:rPr>
              <a:t>=sigma{ d[</a:t>
            </a:r>
            <a:r>
              <a:rPr lang="en-US" altLang="zh-CN" sz="2800" dirty="0" smtClean="0">
                <a:latin typeface="+mn-ea"/>
                <a:ea typeface="+mn-ea"/>
              </a:rPr>
              <a:t>j</a:t>
            </a:r>
            <a:r>
              <a:rPr lang="zh-CN" altLang="en-US" sz="2800" dirty="0" smtClean="0">
                <a:latin typeface="+mn-ea"/>
                <a:ea typeface="+mn-ea"/>
              </a:rPr>
              <a:t>]*(</a:t>
            </a:r>
            <a:r>
              <a:rPr lang="en-US" altLang="zh-CN" sz="2800" dirty="0" err="1" smtClean="0">
                <a:latin typeface="+mn-ea"/>
                <a:ea typeface="+mn-ea"/>
              </a:rPr>
              <a:t>i</a:t>
            </a:r>
            <a:r>
              <a:rPr lang="zh-CN" altLang="en-US" sz="2800" dirty="0" smtClean="0">
                <a:latin typeface="+mn-ea"/>
                <a:ea typeface="+mn-ea"/>
              </a:rPr>
              <a:t>+1) - d[</a:t>
            </a:r>
            <a:r>
              <a:rPr lang="en-US" altLang="zh-CN" sz="2800" dirty="0" smtClean="0">
                <a:latin typeface="+mn-ea"/>
                <a:ea typeface="+mn-ea"/>
              </a:rPr>
              <a:t>j</a:t>
            </a:r>
            <a:r>
              <a:rPr lang="zh-CN" altLang="en-US" sz="2800" dirty="0" smtClean="0">
                <a:latin typeface="+mn-ea"/>
                <a:ea typeface="+mn-ea"/>
              </a:rPr>
              <a:t>]*</a:t>
            </a:r>
            <a:r>
              <a:rPr lang="en-US" altLang="zh-CN" sz="2800" dirty="0" smtClean="0">
                <a:latin typeface="+mn-ea"/>
                <a:ea typeface="+mn-ea"/>
              </a:rPr>
              <a:t>j</a:t>
            </a:r>
            <a:r>
              <a:rPr lang="zh-CN" altLang="en-US" sz="2800" dirty="0" smtClean="0">
                <a:latin typeface="+mn-ea"/>
                <a:ea typeface="+mn-ea"/>
              </a:rPr>
              <a:t> }</a:t>
            </a:r>
            <a:r>
              <a:rPr lang="en-US" altLang="zh-CN" sz="2800" dirty="0">
                <a:latin typeface="+mn-ea"/>
              </a:rPr>
              <a:t> | 1&lt;=j&lt;=</a:t>
            </a:r>
            <a:r>
              <a:rPr lang="en-US" altLang="zh-CN" sz="2800" dirty="0" err="1">
                <a:latin typeface="+mn-ea"/>
              </a:rPr>
              <a:t>i</a:t>
            </a:r>
            <a:r>
              <a:rPr lang="zh-CN" altLang="en-US" sz="2800" dirty="0" smtClean="0">
                <a:latin typeface="+mn-ea"/>
                <a:ea typeface="+mn-ea"/>
              </a:rPr>
              <a:t> </a:t>
            </a:r>
            <a:endParaRPr lang="zh-CN" altLang="en-US" sz="2800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sz="2800" dirty="0" smtClean="0">
                <a:latin typeface="+mn-ea"/>
                <a:ea typeface="+mn-ea"/>
              </a:rPr>
              <a:t>=(</a:t>
            </a:r>
            <a:r>
              <a:rPr lang="en-US" altLang="zh-CN" sz="2800" dirty="0" err="1" smtClean="0">
                <a:latin typeface="+mn-ea"/>
                <a:ea typeface="+mn-ea"/>
              </a:rPr>
              <a:t>i</a:t>
            </a:r>
            <a:r>
              <a:rPr lang="zh-CN" altLang="en-US" sz="2800" dirty="0" smtClean="0">
                <a:latin typeface="+mn-ea"/>
                <a:ea typeface="+mn-ea"/>
              </a:rPr>
              <a:t>+1)*sigma</a:t>
            </a:r>
            <a:r>
              <a:rPr lang="en-US" altLang="zh-CN" sz="2800" dirty="0" smtClean="0">
                <a:latin typeface="+mn-ea"/>
                <a:ea typeface="+mn-ea"/>
              </a:rPr>
              <a:t>{ </a:t>
            </a:r>
            <a:r>
              <a:rPr lang="zh-CN" altLang="en-US" sz="2800" dirty="0" smtClean="0">
                <a:latin typeface="+mn-ea"/>
                <a:ea typeface="+mn-ea"/>
              </a:rPr>
              <a:t>d[</a:t>
            </a:r>
            <a:r>
              <a:rPr lang="en-US" altLang="zh-CN" sz="2800" dirty="0" smtClean="0">
                <a:latin typeface="+mn-ea"/>
                <a:ea typeface="+mn-ea"/>
              </a:rPr>
              <a:t>j</a:t>
            </a:r>
            <a:r>
              <a:rPr lang="zh-CN" altLang="en-US" sz="2800" dirty="0" smtClean="0">
                <a:latin typeface="+mn-ea"/>
                <a:ea typeface="+mn-ea"/>
              </a:rPr>
              <a:t>] </a:t>
            </a:r>
            <a:r>
              <a:rPr lang="en-US" altLang="zh-CN" sz="2800" dirty="0" smtClean="0">
                <a:latin typeface="+mn-ea"/>
                <a:ea typeface="+mn-ea"/>
              </a:rPr>
              <a:t>}</a:t>
            </a:r>
            <a:r>
              <a:rPr lang="zh-CN" altLang="en-US" sz="2800" dirty="0" smtClean="0">
                <a:latin typeface="+mn-ea"/>
                <a:ea typeface="+mn-ea"/>
              </a:rPr>
              <a:t>-sigma</a:t>
            </a:r>
            <a:r>
              <a:rPr lang="en-US" altLang="zh-CN" sz="2800" dirty="0" smtClean="0">
                <a:latin typeface="+mn-ea"/>
                <a:ea typeface="+mn-ea"/>
              </a:rPr>
              <a:t>{</a:t>
            </a:r>
            <a:r>
              <a:rPr lang="zh-CN" altLang="en-US" sz="2800" dirty="0" smtClean="0">
                <a:latin typeface="+mn-ea"/>
                <a:ea typeface="+mn-ea"/>
              </a:rPr>
              <a:t>d[</a:t>
            </a:r>
            <a:r>
              <a:rPr lang="en-US" altLang="zh-CN" sz="2800" dirty="0" smtClean="0">
                <a:latin typeface="+mn-ea"/>
                <a:ea typeface="+mn-ea"/>
              </a:rPr>
              <a:t>j</a:t>
            </a:r>
            <a:r>
              <a:rPr lang="zh-CN" altLang="en-US" sz="2800" dirty="0" smtClean="0">
                <a:latin typeface="+mn-ea"/>
                <a:ea typeface="+mn-ea"/>
              </a:rPr>
              <a:t>]*</a:t>
            </a:r>
            <a:r>
              <a:rPr lang="en-US" altLang="zh-CN" sz="2800" dirty="0" smtClean="0">
                <a:latin typeface="+mn-ea"/>
                <a:ea typeface="+mn-ea"/>
              </a:rPr>
              <a:t>j} </a:t>
            </a:r>
            <a:r>
              <a:rPr lang="en-US" altLang="zh-CN" sz="2800" dirty="0">
                <a:latin typeface="+mn-ea"/>
              </a:rPr>
              <a:t>| 1&lt;=j&lt;=</a:t>
            </a:r>
            <a:r>
              <a:rPr lang="en-US" altLang="zh-CN" sz="2800" dirty="0" err="1">
                <a:latin typeface="+mn-ea"/>
              </a:rPr>
              <a:t>i</a:t>
            </a:r>
            <a:r>
              <a:rPr lang="zh-CN" altLang="en-US" sz="2800" dirty="0" smtClean="0">
                <a:latin typeface="+mn-ea"/>
                <a:ea typeface="+mn-ea"/>
              </a:rPr>
              <a:t> </a:t>
            </a:r>
            <a:endParaRPr lang="zh-CN" altLang="en-US" sz="2800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smtClean="0"/>
              <a:t>老办法</a:t>
            </a:r>
            <a:endParaRPr lang="zh-CN" altLang="en-US" sz="4000" smtClean="0"/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smtClean="0"/>
              <a:t>定义前缀和数组</a:t>
            </a:r>
            <a:r>
              <a:rPr lang="en-US" altLang="zh-CN" sz="2800" smtClean="0"/>
              <a:t>Sum</a:t>
            </a:r>
            <a:endParaRPr lang="en-US" altLang="zh-CN" sz="2800" smtClean="0"/>
          </a:p>
          <a:p>
            <a:r>
              <a:rPr lang="en-US" altLang="zh-CN" sz="2800" smtClean="0"/>
              <a:t>Sum[i]</a:t>
            </a:r>
            <a:r>
              <a:rPr lang="zh-CN" altLang="en-US" sz="2800" smtClean="0"/>
              <a:t>为数列前</a:t>
            </a:r>
            <a:r>
              <a:rPr lang="en-US" altLang="zh-CN" sz="2800" smtClean="0"/>
              <a:t>i</a:t>
            </a:r>
            <a:r>
              <a:rPr lang="zh-CN" altLang="en-US" sz="2800" smtClean="0"/>
              <a:t>个数的和</a:t>
            </a:r>
            <a:endParaRPr lang="en-US" altLang="zh-CN" sz="2800" smtClean="0"/>
          </a:p>
          <a:p>
            <a:r>
              <a:rPr lang="zh-CN" altLang="en-US" sz="2800" smtClean="0"/>
              <a:t>则每次的查询结果为</a:t>
            </a:r>
            <a:r>
              <a:rPr lang="en-US" altLang="zh-CN" sz="2800" smtClean="0"/>
              <a:t>Sum[R]-Sum[L-1]</a:t>
            </a:r>
            <a:endParaRPr lang="en-US" altLang="zh-CN" sz="2800" smtClean="0"/>
          </a:p>
          <a:p>
            <a:r>
              <a:rPr lang="zh-CN" altLang="en-US" sz="2800" smtClean="0"/>
              <a:t>其中</a:t>
            </a:r>
            <a:endParaRPr lang="en-US" altLang="zh-CN" sz="2800" smtClean="0"/>
          </a:p>
          <a:p>
            <a:r>
              <a:rPr lang="zh-CN" altLang="en-US" sz="2800" smtClean="0"/>
              <a:t>求前缀和是一次性的，时间复杂度为</a:t>
            </a:r>
            <a:r>
              <a:rPr lang="en-US" altLang="zh-CN" sz="2800" smtClean="0"/>
              <a:t>O(n)</a:t>
            </a:r>
            <a:endParaRPr lang="en-US" altLang="zh-CN" sz="2800" smtClean="0"/>
          </a:p>
          <a:p>
            <a:r>
              <a:rPr lang="zh-CN" altLang="en-US" sz="2800" smtClean="0"/>
              <a:t>每次查询是</a:t>
            </a:r>
            <a:r>
              <a:rPr lang="en-US" altLang="zh-CN" sz="2800" smtClean="0"/>
              <a:t>O(1)</a:t>
            </a:r>
            <a:r>
              <a:rPr lang="zh-CN" altLang="en-US" sz="2800" smtClean="0"/>
              <a:t>的</a:t>
            </a:r>
            <a:endParaRPr lang="zh-CN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97560" y="132080"/>
            <a:ext cx="9292590" cy="701675"/>
          </a:xfrm>
        </p:spPr>
        <p:txBody>
          <a:bodyPr/>
          <a:lstStyle/>
          <a:p>
            <a:pPr eaLnBrk="1" hangingPunct="1"/>
            <a:r>
              <a:rPr lang="zh-CN" altLang="en-US" smtClean="0"/>
              <a:t>2.“改段求段”型</a:t>
            </a:r>
            <a:endParaRPr lang="zh-CN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96925" y="1168400"/>
            <a:ext cx="9647555" cy="5323205"/>
          </a:xfrm>
        </p:spPr>
        <p:txBody>
          <a:bodyPr rtlCol="0">
            <a:normAutofit/>
          </a:bodyPr>
          <a:lstStyle/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sz="2800" dirty="0" smtClean="0">
                <a:latin typeface="+mn-ea"/>
                <a:ea typeface="+mn-ea"/>
              </a:rPr>
              <a:t>即对于序列A有以下操作：</a:t>
            </a:r>
            <a:endParaRPr lang="zh-CN" altLang="en-US" sz="2800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sz="2800" dirty="0" smtClean="0">
                <a:latin typeface="+mn-ea"/>
                <a:ea typeface="+mn-ea"/>
              </a:rPr>
              <a:t>【1】修改操作：将A[l..r]之间的全部元素值加上delta；</a:t>
            </a:r>
            <a:endParaRPr lang="zh-CN" altLang="en-US" sz="2800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sz="2800" dirty="0" smtClean="0">
                <a:latin typeface="+mn-ea"/>
                <a:ea typeface="+mn-ea"/>
              </a:rPr>
              <a:t>【2】求和操作：求此时A[l..r]的和。</a:t>
            </a:r>
            <a:endParaRPr lang="zh-CN" altLang="en-US" sz="2800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sz="2800" dirty="0" smtClean="0">
                <a:latin typeface="+mn-ea"/>
                <a:ea typeface="+mn-ea"/>
              </a:rPr>
              <a:t>算法分析：</a:t>
            </a:r>
            <a:endParaRPr lang="zh-CN" altLang="en-US" sz="2800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altLang="zh-CN" b="1" dirty="0" smtClean="0">
                <a:latin typeface="+mn-ea"/>
                <a:ea typeface="+mn-ea"/>
              </a:rPr>
              <a:t>s</a:t>
            </a:r>
            <a:r>
              <a:rPr lang="zh-CN" altLang="en-US" b="1" dirty="0" smtClean="0">
                <a:latin typeface="+mn-ea"/>
                <a:ea typeface="+mn-ea"/>
              </a:rPr>
              <a:t>igma</a:t>
            </a:r>
            <a:r>
              <a:rPr lang="en-US" altLang="zh-CN" b="1" dirty="0" smtClean="0">
                <a:latin typeface="+mn-ea"/>
                <a:ea typeface="+mn-ea"/>
              </a:rPr>
              <a:t>{ </a:t>
            </a:r>
            <a:r>
              <a:rPr lang="zh-CN" altLang="en-US" b="1" dirty="0" smtClean="0">
                <a:latin typeface="+mn-ea"/>
                <a:ea typeface="+mn-ea"/>
              </a:rPr>
              <a:t>a[</a:t>
            </a:r>
            <a:r>
              <a:rPr lang="en-US" altLang="zh-CN" b="1" dirty="0" smtClean="0">
                <a:latin typeface="+mn-ea"/>
                <a:ea typeface="+mn-ea"/>
              </a:rPr>
              <a:t>j</a:t>
            </a:r>
            <a:r>
              <a:rPr lang="zh-CN" altLang="en-US" b="1" dirty="0" smtClean="0">
                <a:latin typeface="+mn-ea"/>
                <a:ea typeface="+mn-ea"/>
              </a:rPr>
              <a:t>] </a:t>
            </a:r>
            <a:r>
              <a:rPr lang="en-US" altLang="zh-CN" b="1" dirty="0" smtClean="0">
                <a:latin typeface="+mn-ea"/>
                <a:ea typeface="+mn-ea"/>
              </a:rPr>
              <a:t>}</a:t>
            </a:r>
            <a:r>
              <a:rPr lang="zh-CN" altLang="en-US" b="1" dirty="0" smtClean="0">
                <a:latin typeface="+mn-ea"/>
                <a:ea typeface="+mn-ea"/>
              </a:rPr>
              <a:t> </a:t>
            </a:r>
            <a:r>
              <a:rPr lang="en-US" altLang="zh-CN" b="1" dirty="0" smtClean="0">
                <a:latin typeface="+mn-ea"/>
                <a:ea typeface="+mn-ea"/>
              </a:rPr>
              <a:t>| 1&lt;=j&lt;=I</a:t>
            </a:r>
            <a:endParaRPr lang="en-US" altLang="zh-CN" b="1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zh-CN" b="1" dirty="0" smtClean="0">
                <a:latin typeface="+mn-ea"/>
              </a:rPr>
              <a:t>=d[1</a:t>
            </a:r>
            <a:r>
              <a:rPr lang="en-US" altLang="zh-CN" b="1" dirty="0">
                <a:latin typeface="+mn-ea"/>
              </a:rPr>
              <a:t>]*</a:t>
            </a:r>
            <a:r>
              <a:rPr lang="en-US" altLang="zh-CN" b="1" dirty="0" err="1">
                <a:latin typeface="+mn-ea"/>
              </a:rPr>
              <a:t>i</a:t>
            </a:r>
            <a:r>
              <a:rPr lang="en-US" altLang="zh-CN" b="1" dirty="0">
                <a:latin typeface="+mn-ea"/>
              </a:rPr>
              <a:t> + d[2]*(i-1) +d[3]*(i-2) + … + d[</a:t>
            </a:r>
            <a:r>
              <a:rPr lang="en-US" altLang="zh-CN" b="1" dirty="0" err="1">
                <a:latin typeface="+mn-ea"/>
              </a:rPr>
              <a:t>i</a:t>
            </a:r>
            <a:r>
              <a:rPr lang="en-US" altLang="zh-CN" b="1" dirty="0">
                <a:latin typeface="+mn-ea"/>
              </a:rPr>
              <a:t>]</a:t>
            </a:r>
            <a:endParaRPr lang="zh-CN" altLang="en-US" b="1" dirty="0">
              <a:latin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b="1" dirty="0" smtClean="0">
                <a:latin typeface="+mn-ea"/>
                <a:ea typeface="+mn-ea"/>
              </a:rPr>
              <a:t>=sigma{ d[</a:t>
            </a:r>
            <a:r>
              <a:rPr lang="en-US" altLang="zh-CN" b="1" dirty="0" smtClean="0">
                <a:latin typeface="+mn-ea"/>
                <a:ea typeface="+mn-ea"/>
              </a:rPr>
              <a:t>j]</a:t>
            </a:r>
            <a:r>
              <a:rPr lang="zh-CN" altLang="en-US" b="1" dirty="0" smtClean="0">
                <a:latin typeface="+mn-ea"/>
                <a:ea typeface="+mn-ea"/>
              </a:rPr>
              <a:t>*(</a:t>
            </a:r>
            <a:r>
              <a:rPr lang="en-US" altLang="zh-CN" b="1" dirty="0" err="1" smtClean="0">
                <a:latin typeface="+mn-ea"/>
                <a:ea typeface="+mn-ea"/>
              </a:rPr>
              <a:t>i</a:t>
            </a:r>
            <a:r>
              <a:rPr lang="zh-CN" altLang="en-US" b="1" dirty="0" smtClean="0">
                <a:latin typeface="+mn-ea"/>
                <a:ea typeface="+mn-ea"/>
              </a:rPr>
              <a:t>-</a:t>
            </a:r>
            <a:r>
              <a:rPr lang="en-US" altLang="zh-CN" b="1" dirty="0">
                <a:latin typeface="+mn-ea"/>
                <a:ea typeface="+mn-ea"/>
              </a:rPr>
              <a:t>j</a:t>
            </a:r>
            <a:r>
              <a:rPr lang="zh-CN" altLang="en-US" b="1" dirty="0" smtClean="0">
                <a:latin typeface="+mn-ea"/>
                <a:ea typeface="+mn-ea"/>
              </a:rPr>
              <a:t>+1) } </a:t>
            </a:r>
            <a:r>
              <a:rPr lang="en-US" altLang="zh-CN" b="1" dirty="0">
                <a:latin typeface="+mn-ea"/>
              </a:rPr>
              <a:t>| 1&lt;=j&lt;=</a:t>
            </a:r>
            <a:r>
              <a:rPr lang="en-US" altLang="zh-CN" b="1" dirty="0" err="1">
                <a:latin typeface="+mn-ea"/>
              </a:rPr>
              <a:t>i</a:t>
            </a:r>
            <a:r>
              <a:rPr lang="zh-CN" altLang="en-US" b="1" dirty="0" smtClean="0">
                <a:latin typeface="+mn-ea"/>
                <a:ea typeface="+mn-ea"/>
              </a:rPr>
              <a:t> </a:t>
            </a:r>
            <a:endParaRPr lang="zh-CN" altLang="en-US" b="1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b="1" dirty="0" smtClean="0">
                <a:latin typeface="+mn-ea"/>
                <a:ea typeface="+mn-ea"/>
              </a:rPr>
              <a:t>=sigma{ d[</a:t>
            </a:r>
            <a:r>
              <a:rPr lang="en-US" altLang="zh-CN" b="1" dirty="0" smtClean="0">
                <a:latin typeface="+mn-ea"/>
                <a:ea typeface="+mn-ea"/>
              </a:rPr>
              <a:t>j</a:t>
            </a:r>
            <a:r>
              <a:rPr lang="zh-CN" altLang="en-US" b="1" dirty="0" smtClean="0">
                <a:latin typeface="+mn-ea"/>
                <a:ea typeface="+mn-ea"/>
              </a:rPr>
              <a:t>]*(</a:t>
            </a:r>
            <a:r>
              <a:rPr lang="en-US" altLang="zh-CN" b="1" dirty="0" err="1" smtClean="0">
                <a:latin typeface="+mn-ea"/>
                <a:ea typeface="+mn-ea"/>
              </a:rPr>
              <a:t>i</a:t>
            </a:r>
            <a:r>
              <a:rPr lang="zh-CN" altLang="en-US" b="1" dirty="0" smtClean="0">
                <a:latin typeface="+mn-ea"/>
                <a:ea typeface="+mn-ea"/>
              </a:rPr>
              <a:t>+1) - d[</a:t>
            </a:r>
            <a:r>
              <a:rPr lang="en-US" altLang="zh-CN" b="1" dirty="0" smtClean="0">
                <a:latin typeface="+mn-ea"/>
                <a:ea typeface="+mn-ea"/>
              </a:rPr>
              <a:t>j</a:t>
            </a:r>
            <a:r>
              <a:rPr lang="zh-CN" altLang="en-US" b="1" dirty="0" smtClean="0">
                <a:latin typeface="+mn-ea"/>
                <a:ea typeface="+mn-ea"/>
              </a:rPr>
              <a:t>]*</a:t>
            </a:r>
            <a:r>
              <a:rPr lang="en-US" altLang="zh-CN" b="1" dirty="0" smtClean="0">
                <a:latin typeface="+mn-ea"/>
                <a:ea typeface="+mn-ea"/>
              </a:rPr>
              <a:t>j</a:t>
            </a:r>
            <a:r>
              <a:rPr lang="zh-CN" altLang="en-US" b="1" dirty="0" smtClean="0">
                <a:latin typeface="+mn-ea"/>
                <a:ea typeface="+mn-ea"/>
              </a:rPr>
              <a:t> }</a:t>
            </a:r>
            <a:r>
              <a:rPr lang="en-US" altLang="zh-CN" b="1" dirty="0">
                <a:latin typeface="+mn-ea"/>
              </a:rPr>
              <a:t> | 1&lt;=j&lt;=</a:t>
            </a:r>
            <a:r>
              <a:rPr lang="en-US" altLang="zh-CN" b="1" dirty="0" err="1">
                <a:latin typeface="+mn-ea"/>
              </a:rPr>
              <a:t>i</a:t>
            </a:r>
            <a:r>
              <a:rPr lang="zh-CN" altLang="en-US" b="1" dirty="0" smtClean="0">
                <a:latin typeface="+mn-ea"/>
                <a:ea typeface="+mn-ea"/>
              </a:rPr>
              <a:t> </a:t>
            </a:r>
            <a:endParaRPr lang="zh-CN" altLang="en-US" b="1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b="1" dirty="0" smtClean="0">
                <a:latin typeface="+mn-ea"/>
                <a:ea typeface="+mn-ea"/>
              </a:rPr>
              <a:t>=(</a:t>
            </a:r>
            <a:r>
              <a:rPr lang="en-US" altLang="zh-CN" b="1" dirty="0" err="1" smtClean="0">
                <a:latin typeface="+mn-ea"/>
                <a:ea typeface="+mn-ea"/>
              </a:rPr>
              <a:t>i</a:t>
            </a:r>
            <a:r>
              <a:rPr lang="zh-CN" altLang="en-US" b="1" dirty="0" smtClean="0">
                <a:latin typeface="+mn-ea"/>
                <a:ea typeface="+mn-ea"/>
              </a:rPr>
              <a:t>+1)*sigma</a:t>
            </a:r>
            <a:r>
              <a:rPr lang="en-US" altLang="zh-CN" b="1" dirty="0" smtClean="0">
                <a:latin typeface="+mn-ea"/>
                <a:ea typeface="+mn-ea"/>
              </a:rPr>
              <a:t>{ </a:t>
            </a:r>
            <a:r>
              <a:rPr lang="zh-CN" altLang="en-US" b="1" dirty="0" smtClean="0">
                <a:latin typeface="+mn-ea"/>
                <a:ea typeface="+mn-ea"/>
              </a:rPr>
              <a:t>d[</a:t>
            </a:r>
            <a:r>
              <a:rPr lang="en-US" altLang="zh-CN" b="1" dirty="0" smtClean="0">
                <a:latin typeface="+mn-ea"/>
                <a:ea typeface="+mn-ea"/>
              </a:rPr>
              <a:t>j</a:t>
            </a:r>
            <a:r>
              <a:rPr lang="zh-CN" altLang="en-US" b="1" dirty="0" smtClean="0">
                <a:latin typeface="+mn-ea"/>
                <a:ea typeface="+mn-ea"/>
              </a:rPr>
              <a:t>] </a:t>
            </a:r>
            <a:r>
              <a:rPr lang="en-US" altLang="zh-CN" b="1" dirty="0" smtClean="0">
                <a:latin typeface="+mn-ea"/>
                <a:ea typeface="+mn-ea"/>
              </a:rPr>
              <a:t>}</a:t>
            </a:r>
            <a:r>
              <a:rPr lang="zh-CN" altLang="en-US" b="1" dirty="0" smtClean="0">
                <a:latin typeface="+mn-ea"/>
                <a:ea typeface="+mn-ea"/>
              </a:rPr>
              <a:t>-sigma</a:t>
            </a:r>
            <a:r>
              <a:rPr lang="en-US" altLang="zh-CN" b="1" dirty="0" smtClean="0">
                <a:latin typeface="+mn-ea"/>
                <a:ea typeface="+mn-ea"/>
              </a:rPr>
              <a:t>{</a:t>
            </a:r>
            <a:r>
              <a:rPr lang="zh-CN" altLang="en-US" b="1" dirty="0" smtClean="0">
                <a:latin typeface="+mn-ea"/>
                <a:ea typeface="+mn-ea"/>
              </a:rPr>
              <a:t>d[</a:t>
            </a:r>
            <a:r>
              <a:rPr lang="en-US" altLang="zh-CN" b="1" dirty="0" smtClean="0">
                <a:latin typeface="+mn-ea"/>
                <a:ea typeface="+mn-ea"/>
              </a:rPr>
              <a:t>j</a:t>
            </a:r>
            <a:r>
              <a:rPr lang="zh-CN" altLang="en-US" b="1" dirty="0" smtClean="0">
                <a:latin typeface="+mn-ea"/>
                <a:ea typeface="+mn-ea"/>
              </a:rPr>
              <a:t>]*</a:t>
            </a:r>
            <a:r>
              <a:rPr lang="en-US" altLang="zh-CN" b="1" dirty="0" smtClean="0">
                <a:latin typeface="+mn-ea"/>
                <a:ea typeface="+mn-ea"/>
              </a:rPr>
              <a:t>j} </a:t>
            </a:r>
            <a:r>
              <a:rPr lang="en-US" altLang="zh-CN" b="1" dirty="0">
                <a:latin typeface="+mn-ea"/>
              </a:rPr>
              <a:t>| 1&lt;=j&lt;=</a:t>
            </a:r>
            <a:r>
              <a:rPr lang="en-US" altLang="zh-CN" b="1" dirty="0" err="1">
                <a:latin typeface="+mn-ea"/>
              </a:rPr>
              <a:t>i</a:t>
            </a:r>
            <a:r>
              <a:rPr lang="zh-CN" altLang="en-US" b="1" dirty="0" smtClean="0">
                <a:latin typeface="+mn-ea"/>
                <a:ea typeface="+mn-ea"/>
              </a:rPr>
              <a:t> </a:t>
            </a:r>
            <a:endParaRPr lang="zh-CN" altLang="en-US" b="1" dirty="0" smtClean="0">
              <a:latin typeface="+mn-ea"/>
              <a:ea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399789" y="2446360"/>
          <a:ext cx="3451860" cy="364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10"/>
                <a:gridCol w="575310"/>
                <a:gridCol w="575310"/>
                <a:gridCol w="575310"/>
                <a:gridCol w="575310"/>
                <a:gridCol w="575310"/>
              </a:tblGrid>
              <a:tr h="492760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d1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d2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d3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d4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d5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d6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d1*1</a:t>
                      </a:r>
                      <a:endParaRPr lang="zh-CN" alt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d2*2</a:t>
                      </a:r>
                      <a:endParaRPr lang="zh-CN" alt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d3*3</a:t>
                      </a:r>
                      <a:endParaRPr lang="zh-CN" alt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d4*4</a:t>
                      </a:r>
                      <a:endParaRPr lang="zh-CN" alt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d5*5</a:t>
                      </a:r>
                      <a:endParaRPr lang="zh-CN" alt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d6*6</a:t>
                      </a:r>
                      <a:endParaRPr lang="zh-CN" alt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32080"/>
            <a:ext cx="9226550" cy="701675"/>
          </a:xfrm>
        </p:spPr>
        <p:txBody>
          <a:bodyPr/>
          <a:lstStyle/>
          <a:p>
            <a:pPr eaLnBrk="1" hangingPunct="1"/>
            <a:r>
              <a:rPr lang="zh-CN" altLang="en-US" smtClean="0"/>
              <a:t>2.“改段求段”型</a:t>
            </a:r>
            <a:endParaRPr lang="zh-CN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53440" y="1168400"/>
            <a:ext cx="10455275" cy="5323205"/>
          </a:xfrm>
        </p:spPr>
        <p:txBody>
          <a:bodyPr rtlCol="0">
            <a:normAutofit/>
          </a:bodyPr>
          <a:lstStyle/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dirty="0" smtClean="0">
                <a:latin typeface="+mn-ea"/>
                <a:ea typeface="+mn-ea"/>
              </a:rPr>
              <a:t>即对于序列A有以下操作：</a:t>
            </a:r>
            <a:endParaRPr lang="zh-CN" altLang="en-US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dirty="0" smtClean="0">
                <a:latin typeface="+mn-ea"/>
                <a:ea typeface="+mn-ea"/>
              </a:rPr>
              <a:t>【1】修改操作：将A[l..r]之间的全部元素值加上delta；</a:t>
            </a:r>
            <a:endParaRPr lang="zh-CN" altLang="en-US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dirty="0" smtClean="0">
                <a:latin typeface="+mn-ea"/>
                <a:ea typeface="+mn-ea"/>
              </a:rPr>
              <a:t>【2】求和操作：求此时A[l..r]的和。</a:t>
            </a:r>
            <a:endParaRPr lang="zh-CN" altLang="en-US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dirty="0" smtClean="0">
                <a:latin typeface="+mn-ea"/>
                <a:ea typeface="+mn-ea"/>
              </a:rPr>
              <a:t>算法分析：</a:t>
            </a:r>
            <a:endParaRPr lang="zh-CN" altLang="en-US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altLang="zh-CN" dirty="0" smtClean="0">
                <a:latin typeface="+mn-ea"/>
                <a:ea typeface="+mn-ea"/>
              </a:rPr>
              <a:t>s</a:t>
            </a:r>
            <a:r>
              <a:rPr lang="zh-CN" altLang="en-US" dirty="0" smtClean="0">
                <a:latin typeface="+mn-ea"/>
                <a:ea typeface="+mn-ea"/>
              </a:rPr>
              <a:t>igma</a:t>
            </a:r>
            <a:r>
              <a:rPr lang="en-US" altLang="zh-CN" dirty="0" smtClean="0">
                <a:latin typeface="+mn-ea"/>
                <a:ea typeface="+mn-ea"/>
              </a:rPr>
              <a:t>{ </a:t>
            </a:r>
            <a:r>
              <a:rPr lang="zh-CN" altLang="en-US" dirty="0" smtClean="0">
                <a:latin typeface="+mn-ea"/>
                <a:ea typeface="+mn-ea"/>
              </a:rPr>
              <a:t>a[</a:t>
            </a:r>
            <a:r>
              <a:rPr lang="en-US" altLang="zh-CN" dirty="0" smtClean="0">
                <a:latin typeface="+mn-ea"/>
                <a:ea typeface="+mn-ea"/>
              </a:rPr>
              <a:t>j</a:t>
            </a:r>
            <a:r>
              <a:rPr lang="zh-CN" altLang="en-US" dirty="0" smtClean="0">
                <a:latin typeface="+mn-ea"/>
                <a:ea typeface="+mn-ea"/>
              </a:rPr>
              <a:t>] </a:t>
            </a:r>
            <a:r>
              <a:rPr lang="en-US" altLang="zh-CN" dirty="0" smtClean="0">
                <a:latin typeface="+mn-ea"/>
                <a:ea typeface="+mn-ea"/>
              </a:rPr>
              <a:t>}</a:t>
            </a:r>
            <a:r>
              <a:rPr lang="zh-CN" altLang="en-US" dirty="0" smtClean="0">
                <a:latin typeface="+mn-ea"/>
                <a:ea typeface="+mn-ea"/>
              </a:rPr>
              <a:t> </a:t>
            </a:r>
            <a:r>
              <a:rPr lang="en-US" altLang="zh-CN" dirty="0" smtClean="0">
                <a:latin typeface="+mn-ea"/>
                <a:ea typeface="+mn-ea"/>
              </a:rPr>
              <a:t>| 1&lt;=j&lt;=</a:t>
            </a:r>
            <a:r>
              <a:rPr lang="en-US" altLang="zh-CN" dirty="0" err="1" smtClean="0">
                <a:latin typeface="+mn-ea"/>
                <a:ea typeface="+mn-ea"/>
              </a:rPr>
              <a:t>i</a:t>
            </a:r>
            <a:r>
              <a:rPr lang="zh-CN" altLang="en-US" dirty="0" smtClean="0">
                <a:latin typeface="+mn-ea"/>
                <a:ea typeface="+mn-ea"/>
              </a:rPr>
              <a:t> </a:t>
            </a:r>
            <a:endParaRPr lang="en-US" altLang="zh-CN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dirty="0" smtClean="0">
                <a:latin typeface="+mn-ea"/>
                <a:ea typeface="+mn-ea"/>
              </a:rPr>
              <a:t>=(</a:t>
            </a:r>
            <a:r>
              <a:rPr lang="en-US" altLang="zh-CN" dirty="0" err="1" smtClean="0">
                <a:latin typeface="+mn-ea"/>
                <a:ea typeface="+mn-ea"/>
              </a:rPr>
              <a:t>i</a:t>
            </a:r>
            <a:r>
              <a:rPr lang="zh-CN" altLang="en-US" dirty="0" smtClean="0">
                <a:latin typeface="+mn-ea"/>
                <a:ea typeface="+mn-ea"/>
              </a:rPr>
              <a:t>+1)*sigma(d[</a:t>
            </a:r>
            <a:r>
              <a:rPr lang="en-US" altLang="zh-CN" dirty="0" smtClean="0">
                <a:latin typeface="+mn-ea"/>
                <a:ea typeface="+mn-ea"/>
              </a:rPr>
              <a:t>j</a:t>
            </a:r>
            <a:r>
              <a:rPr lang="zh-CN" altLang="en-US" dirty="0" smtClean="0">
                <a:latin typeface="+mn-ea"/>
                <a:ea typeface="+mn-ea"/>
              </a:rPr>
              <a:t>])-sigma(d[</a:t>
            </a:r>
            <a:r>
              <a:rPr lang="en-US" altLang="zh-CN" dirty="0" smtClean="0">
                <a:latin typeface="+mn-ea"/>
                <a:ea typeface="+mn-ea"/>
              </a:rPr>
              <a:t>j</a:t>
            </a:r>
            <a:r>
              <a:rPr lang="zh-CN" altLang="en-US" dirty="0" smtClean="0">
                <a:latin typeface="+mn-ea"/>
                <a:ea typeface="+mn-ea"/>
              </a:rPr>
              <a:t>]*</a:t>
            </a:r>
            <a:r>
              <a:rPr lang="en-US" altLang="zh-CN" dirty="0" smtClean="0">
                <a:latin typeface="+mn-ea"/>
                <a:ea typeface="+mn-ea"/>
              </a:rPr>
              <a:t>j</a:t>
            </a:r>
            <a:r>
              <a:rPr lang="zh-CN" altLang="en-US" dirty="0" smtClean="0">
                <a:latin typeface="+mn-ea"/>
                <a:ea typeface="+mn-ea"/>
              </a:rPr>
              <a:t>)  </a:t>
            </a:r>
            <a:endParaRPr lang="zh-CN" altLang="en-US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dirty="0" smtClean="0">
                <a:latin typeface="+mn-ea"/>
                <a:ea typeface="+mn-ea"/>
              </a:rPr>
              <a:t>所以我们再用树状数组BIT_S维护一个数组d2[</a:t>
            </a:r>
            <a:r>
              <a:rPr lang="en-US" altLang="zh-CN" dirty="0" smtClean="0">
                <a:latin typeface="+mn-ea"/>
                <a:ea typeface="+mn-ea"/>
              </a:rPr>
              <a:t>j</a:t>
            </a:r>
            <a:r>
              <a:rPr lang="zh-CN" altLang="en-US" dirty="0" smtClean="0">
                <a:latin typeface="+mn-ea"/>
                <a:ea typeface="+mn-ea"/>
              </a:rPr>
              <a:t>]=d[</a:t>
            </a:r>
            <a:r>
              <a:rPr lang="en-US" altLang="zh-CN" dirty="0" smtClean="0">
                <a:latin typeface="+mn-ea"/>
                <a:ea typeface="+mn-ea"/>
              </a:rPr>
              <a:t>j</a:t>
            </a:r>
            <a:r>
              <a:rPr lang="zh-CN" altLang="en-US" dirty="0" smtClean="0">
                <a:latin typeface="+mn-ea"/>
                <a:ea typeface="+mn-ea"/>
              </a:rPr>
              <a:t>]*</a:t>
            </a:r>
            <a:r>
              <a:rPr lang="en-US" altLang="zh-CN" dirty="0" smtClean="0">
                <a:latin typeface="+mn-ea"/>
                <a:ea typeface="+mn-ea"/>
              </a:rPr>
              <a:t>j</a:t>
            </a:r>
            <a:r>
              <a:rPr lang="zh-CN" altLang="en-US" dirty="0" smtClean="0">
                <a:latin typeface="+mn-ea"/>
                <a:ea typeface="+mn-ea"/>
              </a:rPr>
              <a:t>，即可完成任务。</a:t>
            </a:r>
            <a:endParaRPr lang="zh-CN" altLang="en-US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dirty="0" smtClean="0">
                <a:latin typeface="+mn-ea"/>
                <a:ea typeface="+mn-ea"/>
              </a:rPr>
              <a:t>增加一个数组f[],f[i]表示原始a[1..i]的总和。</a:t>
            </a:r>
            <a:endParaRPr lang="zh-CN" altLang="en-US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dirty="0" smtClean="0">
                <a:latin typeface="+mn-ea"/>
                <a:ea typeface="+mn-ea"/>
              </a:rPr>
              <a:t>增加一个树状数组BIT_S[]，</a:t>
            </a:r>
            <a:endParaRPr lang="en-US" altLang="zh-CN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dirty="0" smtClean="0">
                <a:latin typeface="+mn-ea"/>
                <a:ea typeface="+mn-ea"/>
              </a:rPr>
              <a:t>BIT_S[ i ]表示 i 这个点的管辖区间到目前为止共被整体加了多少的总和</a:t>
            </a:r>
            <a:endParaRPr lang="en-US" altLang="zh-CN" dirty="0" smtClean="0">
              <a:latin typeface="+mn-ea"/>
              <a:ea typeface="+mn-ea"/>
            </a:endParaRPr>
          </a:p>
          <a:p>
            <a:pPr marL="8255" indent="0" defTabSz="4572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zh-CN" altLang="en-US" dirty="0" smtClean="0">
                <a:latin typeface="+mn-ea"/>
                <a:ea typeface="+mn-ea"/>
              </a:rPr>
              <a:t>BIT_S[ i ]=BIT[ i ] * i</a:t>
            </a:r>
            <a:endParaRPr lang="zh-CN" altLang="en-US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91210" y="180975"/>
            <a:ext cx="9196070" cy="652780"/>
          </a:xfrm>
        </p:spPr>
        <p:txBody>
          <a:bodyPr/>
          <a:lstStyle/>
          <a:p>
            <a:pPr eaLnBrk="1" hangingPunct="1"/>
            <a:r>
              <a:rPr lang="zh-CN" altLang="en-US" smtClean="0"/>
              <a:t>2.“改段求段”型</a:t>
            </a:r>
            <a:endParaRPr lang="zh-CN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91210" y="1186815"/>
            <a:ext cx="10647045" cy="526669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latin typeface="Consolas" panose="020B0609020204030204" pitchFamily="49" charset="0"/>
              </a:rPr>
              <a:t>重新定义两个函数，加数组参数</a:t>
            </a:r>
            <a:endParaRPr lang="zh-CN" altLang="en-US" sz="2400" dirty="0" smtClean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latin typeface="Consolas" panose="020B0609020204030204" pitchFamily="49" charset="0"/>
              </a:rPr>
              <a:t>void edit(int *bit,int k,int d);//修改并维护</a:t>
            </a:r>
            <a:endParaRPr lang="zh-CN" altLang="en-US" sz="2400" dirty="0" smtClean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latin typeface="Consolas" panose="020B0609020204030204" pitchFamily="49" charset="0"/>
              </a:rPr>
              <a:t>int  sum(int *bit,int k);       //求1到k区间共增加了多少</a:t>
            </a:r>
            <a:endParaRPr lang="zh-CN" altLang="en-US" sz="2400" dirty="0" smtClean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latin typeface="Consolas" panose="020B0609020204030204" pitchFamily="49" charset="0"/>
              </a:rPr>
              <a:t>int  sum_main(int k</a:t>
            </a:r>
            <a:r>
              <a:rPr lang="zh-CN" altLang="en-US" sz="2400" dirty="0">
                <a:latin typeface="Consolas" panose="020B0609020204030204" pitchFamily="49" charset="0"/>
              </a:rPr>
              <a:t>) {//</a:t>
            </a:r>
            <a:r>
              <a:rPr lang="zh-CN" altLang="en-US" sz="2400" dirty="0" smtClean="0">
                <a:latin typeface="Consolas" panose="020B0609020204030204" pitchFamily="49" charset="0"/>
              </a:rPr>
              <a:t>求修改后1到k区间的总和。</a:t>
            </a:r>
            <a:endParaRPr lang="zh-CN" altLang="en-US" sz="2400" dirty="0" smtClean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latin typeface="Consolas" panose="020B0609020204030204" pitchFamily="49" charset="0"/>
              </a:rPr>
              <a:t>    if (k) return (k+1)*sum(BIT,k)-sum(BIT_S,k);</a:t>
            </a:r>
            <a:endParaRPr lang="zh-CN" altLang="en-US" sz="2400" dirty="0" smtClean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latin typeface="Consolas" panose="020B0609020204030204" pitchFamily="49" charset="0"/>
              </a:rPr>
              <a:t>    return 0;     </a:t>
            </a:r>
            <a:endParaRPr lang="en-US" altLang="zh-CN" sz="2400" dirty="0" smtClean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latin typeface="Consolas" panose="020B0609020204030204" pitchFamily="49" charset="0"/>
              </a:rPr>
              <a:t>} </a:t>
            </a:r>
            <a:endParaRPr lang="zh-CN" altLang="en-US" sz="2400" dirty="0" smtClean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latin typeface="Consolas" panose="020B0609020204030204" pitchFamily="49" charset="0"/>
              </a:rPr>
              <a:t>操作【1】：</a:t>
            </a:r>
            <a:endParaRPr lang="zh-CN" altLang="en-US" sz="2400" dirty="0" smtClean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latin typeface="Consolas" panose="020B0609020204030204" pitchFamily="49" charset="0"/>
              </a:rPr>
              <a:t>edit(BIT,l, delta); edit(BIT,r+1, </a:t>
            </a:r>
            <a:r>
              <a:rPr lang="en-US" altLang="zh-CN" sz="2400" dirty="0" smtClean="0">
                <a:latin typeface="Consolas" panose="020B0609020204030204" pitchFamily="49" charset="0"/>
              </a:rPr>
              <a:t>-</a:t>
            </a:r>
            <a:r>
              <a:rPr lang="zh-CN" altLang="en-US" sz="2400" dirty="0" smtClean="0">
                <a:latin typeface="Consolas" panose="020B0609020204030204" pitchFamily="49" charset="0"/>
              </a:rPr>
              <a:t>delta);</a:t>
            </a:r>
            <a:endParaRPr lang="zh-CN" altLang="en-US" sz="2400" dirty="0" smtClean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latin typeface="Consolas" panose="020B0609020204030204" pitchFamily="49" charset="0"/>
              </a:rPr>
              <a:t>edit(BIT_S,l, l*delta); edit(BIT_S,r+1, -(r+1)*delta);}</a:t>
            </a:r>
            <a:endParaRPr lang="zh-CN" altLang="en-US" sz="2400" dirty="0" smtClean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latin typeface="Consolas" panose="020B0609020204030204" pitchFamily="49" charset="0"/>
              </a:rPr>
              <a:t>操作【2】：</a:t>
            </a:r>
            <a:endParaRPr lang="zh-CN" altLang="en-US" sz="2400" dirty="0" smtClean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latin typeface="Consolas" panose="020B0609020204030204" pitchFamily="49" charset="0"/>
              </a:rPr>
              <a:t>ans=sum_main(r)-sum_main(l-1)</a:t>
            </a:r>
            <a:endParaRPr lang="zh-CN" altLang="en-US" sz="2400" dirty="0" smtClean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2400" dirty="0" smtClean="0"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应用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3.1</a:t>
            </a:r>
            <a:r>
              <a:rPr lang="zh-CN" altLang="en-US" b="1" dirty="0" smtClean="0"/>
              <a:t>数星星</a:t>
            </a:r>
            <a:br>
              <a:rPr lang="en-US" altLang="zh-CN" b="1" dirty="0" smtClean="0"/>
            </a:br>
            <a:r>
              <a:rPr lang="en-US" altLang="zh-CN" b="1" dirty="0" smtClean="0"/>
              <a:t>        cogs.3487</a:t>
            </a:r>
            <a:r>
              <a:rPr lang="en-US" altLang="zh-CN" b="1" dirty="0"/>
              <a:t>. [POJ 2352]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天空有一些星星，星星都在不同的位置且有坐标。 </a:t>
            </a:r>
            <a:endParaRPr lang="zh-CN" altLang="en-US" dirty="0"/>
          </a:p>
          <a:p>
            <a:r>
              <a:rPr lang="zh-CN" altLang="en-US" dirty="0"/>
              <a:t>如果一颗星星的左下方（包含正左和正下）有 </a:t>
            </a:r>
            <a:r>
              <a:rPr lang="en-US" altLang="zh-CN" dirty="0"/>
              <a:t>k </a:t>
            </a:r>
            <a:r>
              <a:rPr lang="zh-CN" altLang="en-US" dirty="0"/>
              <a:t>颗星星，就说这颗星星是 </a:t>
            </a:r>
            <a:r>
              <a:rPr lang="en-US" altLang="zh-CN" dirty="0"/>
              <a:t>k </a:t>
            </a:r>
            <a:r>
              <a:rPr lang="zh-CN" altLang="en-US" dirty="0"/>
              <a:t>级的。 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 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比如上面图中，星星</a:t>
            </a:r>
            <a:r>
              <a:rPr lang="en-US" altLang="zh-CN" dirty="0"/>
              <a:t>5</a:t>
            </a:r>
            <a:r>
              <a:rPr lang="zh-CN" altLang="en-US" dirty="0"/>
              <a:t>是</a:t>
            </a:r>
            <a:r>
              <a:rPr lang="en-US" altLang="zh-CN" dirty="0"/>
              <a:t>3</a:t>
            </a:r>
            <a:r>
              <a:rPr lang="zh-CN" altLang="en-US" dirty="0"/>
              <a:t>级的（</a:t>
            </a:r>
            <a:r>
              <a:rPr lang="en-US" altLang="zh-CN" dirty="0"/>
              <a:t>1</a:t>
            </a:r>
            <a:r>
              <a:rPr lang="zh-CN" altLang="en-US" dirty="0"/>
              <a:t>，</a:t>
            </a:r>
            <a:r>
              <a:rPr lang="en-US" altLang="zh-CN" dirty="0"/>
              <a:t>2</a:t>
            </a:r>
            <a:r>
              <a:rPr lang="zh-CN" altLang="en-US" dirty="0"/>
              <a:t>，</a:t>
            </a:r>
            <a:r>
              <a:rPr lang="en-US" altLang="zh-CN" dirty="0"/>
              <a:t>4</a:t>
            </a:r>
            <a:r>
              <a:rPr lang="zh-CN" altLang="en-US" dirty="0"/>
              <a:t>在它左下）。 </a:t>
            </a:r>
            <a:endParaRPr lang="zh-CN" altLang="en-US" dirty="0"/>
          </a:p>
          <a:p>
            <a:r>
              <a:rPr lang="zh-CN" altLang="en-US" dirty="0"/>
              <a:t>星星</a:t>
            </a:r>
            <a:r>
              <a:rPr lang="en-US" altLang="zh-CN" dirty="0"/>
              <a:t>2</a:t>
            </a:r>
            <a:r>
              <a:rPr lang="zh-CN" altLang="en-US" dirty="0"/>
              <a:t>，</a:t>
            </a:r>
            <a:r>
              <a:rPr lang="en-US" altLang="zh-CN" dirty="0"/>
              <a:t>4</a:t>
            </a:r>
            <a:r>
              <a:rPr lang="zh-CN" altLang="en-US" dirty="0"/>
              <a:t>是</a:t>
            </a:r>
            <a:r>
              <a:rPr lang="en-US" altLang="zh-CN" dirty="0"/>
              <a:t>1</a:t>
            </a:r>
            <a:r>
              <a:rPr lang="zh-CN" altLang="en-US" dirty="0"/>
              <a:t>级，图中有</a:t>
            </a:r>
            <a:r>
              <a:rPr lang="en-US" altLang="zh-CN" dirty="0"/>
              <a:t>1</a:t>
            </a:r>
            <a:r>
              <a:rPr lang="zh-CN" altLang="en-US" dirty="0"/>
              <a:t>个</a:t>
            </a:r>
            <a:r>
              <a:rPr lang="en-US" altLang="zh-CN" dirty="0"/>
              <a:t>0</a:t>
            </a:r>
            <a:r>
              <a:rPr lang="zh-CN" altLang="en-US" dirty="0"/>
              <a:t>级，</a:t>
            </a:r>
            <a:r>
              <a:rPr lang="en-US" altLang="zh-CN" dirty="0"/>
              <a:t>2</a:t>
            </a:r>
            <a:r>
              <a:rPr lang="zh-CN" altLang="en-US" dirty="0"/>
              <a:t>个</a:t>
            </a:r>
            <a:r>
              <a:rPr lang="en-US" altLang="zh-CN" dirty="0"/>
              <a:t>1</a:t>
            </a:r>
            <a:r>
              <a:rPr lang="zh-CN" altLang="en-US" dirty="0"/>
              <a:t>级，</a:t>
            </a:r>
            <a:r>
              <a:rPr lang="en-US" altLang="zh-CN" dirty="0"/>
              <a:t>1</a:t>
            </a:r>
            <a:r>
              <a:rPr lang="zh-CN" altLang="en-US" dirty="0"/>
              <a:t>个</a:t>
            </a:r>
            <a:r>
              <a:rPr lang="en-US" altLang="zh-CN" dirty="0"/>
              <a:t>2</a:t>
            </a:r>
            <a:r>
              <a:rPr lang="zh-CN" altLang="en-US" dirty="0"/>
              <a:t>级，</a:t>
            </a:r>
            <a:r>
              <a:rPr lang="en-US" altLang="zh-CN" dirty="0"/>
              <a:t>1</a:t>
            </a:r>
            <a:r>
              <a:rPr lang="zh-CN" altLang="en-US" dirty="0"/>
              <a:t>个</a:t>
            </a:r>
            <a:r>
              <a:rPr lang="en-US" altLang="zh-CN" dirty="0"/>
              <a:t>3</a:t>
            </a:r>
            <a:r>
              <a:rPr lang="zh-CN" altLang="en-US" dirty="0"/>
              <a:t>级星星。 </a:t>
            </a:r>
            <a:endParaRPr lang="zh-CN" altLang="en-US" dirty="0"/>
          </a:p>
          <a:p>
            <a:r>
              <a:rPr lang="zh-CN" altLang="en-US" dirty="0"/>
              <a:t>给定星星的位置，计算各级星星的数目。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7712" y="3003363"/>
            <a:ext cx="2259139" cy="146252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3.1</a:t>
            </a:r>
            <a:r>
              <a:rPr lang="zh-CN" altLang="en-US" b="1" dirty="0" smtClean="0"/>
              <a:t>数</a:t>
            </a:r>
            <a:r>
              <a:rPr lang="zh-CN" altLang="en-US" b="1" dirty="0" smtClean="0"/>
              <a:t>星星</a:t>
            </a:r>
            <a:br>
              <a:rPr lang="en-US" altLang="zh-CN" b="1" dirty="0" smtClean="0"/>
            </a:br>
            <a:r>
              <a:rPr lang="en-US" altLang="zh-CN" b="1" dirty="0" smtClean="0"/>
              <a:t>               </a:t>
            </a:r>
            <a:r>
              <a:rPr lang="zh-CN" altLang="en-US" b="1" dirty="0" smtClean="0"/>
              <a:t>问题简述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有数列</a:t>
            </a:r>
            <a:r>
              <a:rPr lang="en-US" altLang="zh-CN" dirty="0" smtClean="0"/>
              <a:t>a</a:t>
            </a:r>
            <a:endParaRPr lang="en-US" altLang="zh-CN" dirty="0" smtClean="0"/>
          </a:p>
          <a:p>
            <a:r>
              <a:rPr lang="zh-CN" altLang="en-US" dirty="0" smtClean="0"/>
              <a:t>统计对于</a:t>
            </a:r>
            <a:r>
              <a:rPr lang="en-US" altLang="zh-CN" dirty="0" smtClean="0"/>
              <a:t>j</a:t>
            </a:r>
            <a:r>
              <a:rPr lang="zh-CN" altLang="en-US" dirty="0" smtClean="0"/>
              <a:t>，所有满足</a:t>
            </a:r>
            <a:r>
              <a:rPr lang="en-US" altLang="zh-CN" dirty="0" smtClean="0"/>
              <a:t>a[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]&lt;a[j] </a:t>
            </a:r>
            <a:r>
              <a:rPr lang="zh-CN" altLang="en-US" dirty="0" smtClean="0"/>
              <a:t>且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&lt;j </a:t>
            </a:r>
            <a:r>
              <a:rPr lang="zh-CN" altLang="en-US" dirty="0" smtClean="0"/>
              <a:t>元素的个数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7712" y="3003363"/>
            <a:ext cx="2259139" cy="146252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8188" y="452439"/>
            <a:ext cx="7056437" cy="1010602"/>
          </a:xfrm>
        </p:spPr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输入</a:t>
            </a:r>
            <a:r>
              <a:rPr lang="zh-CN" altLang="en-US" dirty="0"/>
              <a:t>输出</a:t>
            </a:r>
            <a:r>
              <a:rPr lang="zh-CN" altLang="en-US" dirty="0" smtClean="0"/>
              <a:t>格式</a:t>
            </a:r>
            <a:r>
              <a:rPr lang="en-US" altLang="zh-CN" dirty="0" smtClean="0"/>
              <a:t>】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51088" y="1463041"/>
            <a:ext cx="6835584" cy="4785359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输入格式</a:t>
            </a:r>
            <a:r>
              <a:rPr lang="en-US" altLang="zh-CN" dirty="0"/>
              <a:t>】 </a:t>
            </a:r>
            <a:endParaRPr lang="en-US" altLang="zh-CN" dirty="0"/>
          </a:p>
          <a:p>
            <a:r>
              <a:rPr lang="zh-CN" altLang="en-US" dirty="0"/>
              <a:t>第一行一个整数 </a:t>
            </a:r>
            <a:r>
              <a:rPr lang="en-US" altLang="zh-CN" dirty="0"/>
              <a:t>N </a:t>
            </a:r>
            <a:r>
              <a:rPr lang="zh-CN" altLang="en-US" dirty="0"/>
              <a:t>表示星星个数； </a:t>
            </a:r>
            <a:endParaRPr lang="zh-CN" altLang="en-US" dirty="0"/>
          </a:p>
          <a:p>
            <a:r>
              <a:rPr lang="zh-CN" altLang="en-US" dirty="0"/>
              <a:t>接下来 </a:t>
            </a:r>
            <a:r>
              <a:rPr lang="en-US" altLang="zh-CN" dirty="0"/>
              <a:t>N </a:t>
            </a:r>
            <a:r>
              <a:rPr lang="zh-CN" altLang="en-US" dirty="0"/>
              <a:t>行，每行两个整数</a:t>
            </a:r>
            <a:r>
              <a:rPr lang="en-US" altLang="zh-CN" dirty="0" err="1"/>
              <a:t>x,y</a:t>
            </a:r>
            <a:r>
              <a:rPr lang="zh-CN" altLang="en-US" dirty="0"/>
              <a:t>表示第 </a:t>
            </a:r>
            <a:r>
              <a:rPr lang="en-US" altLang="zh-CN" dirty="0" err="1"/>
              <a:t>i</a:t>
            </a:r>
            <a:r>
              <a:rPr lang="en-US" altLang="zh-CN" dirty="0"/>
              <a:t> </a:t>
            </a:r>
            <a:r>
              <a:rPr lang="zh-CN" altLang="en-US" dirty="0"/>
              <a:t>颗星星的坐标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r>
              <a:rPr lang="zh-CN" altLang="en-US" dirty="0"/>
              <a:t>不会有星星重叠。星星按 </a:t>
            </a:r>
            <a:r>
              <a:rPr lang="en-US" altLang="zh-CN" dirty="0"/>
              <a:t>y </a:t>
            </a:r>
            <a:r>
              <a:rPr lang="zh-CN" altLang="en-US" dirty="0"/>
              <a:t>坐标递增给出，</a:t>
            </a:r>
            <a:r>
              <a:rPr lang="en-US" altLang="zh-CN" dirty="0"/>
              <a:t>y </a:t>
            </a:r>
            <a:r>
              <a:rPr lang="zh-CN" altLang="en-US" dirty="0"/>
              <a:t>坐标相同的按 </a:t>
            </a:r>
            <a:r>
              <a:rPr lang="en-US" altLang="zh-CN" dirty="0"/>
              <a:t>x </a:t>
            </a:r>
            <a:r>
              <a:rPr lang="zh-CN" altLang="en-US" dirty="0"/>
              <a:t>坐标递增给出。 </a:t>
            </a:r>
            <a:endParaRPr lang="zh-CN" altLang="en-US" dirty="0"/>
          </a:p>
          <a:p>
            <a:r>
              <a:rPr lang="en-US" altLang="zh-CN" dirty="0"/>
              <a:t>【</a:t>
            </a:r>
            <a:r>
              <a:rPr lang="zh-CN" altLang="en-US" dirty="0"/>
              <a:t>输出格式</a:t>
            </a:r>
            <a:r>
              <a:rPr lang="en-US" altLang="zh-CN" dirty="0"/>
              <a:t>】 </a:t>
            </a:r>
            <a:endParaRPr lang="en-US" altLang="zh-CN" dirty="0"/>
          </a:p>
          <a:p>
            <a:r>
              <a:rPr lang="zh-CN" altLang="en-US" dirty="0"/>
              <a:t>输出 </a:t>
            </a:r>
            <a:r>
              <a:rPr lang="en-US" altLang="zh-CN" dirty="0"/>
              <a:t>N </a:t>
            </a:r>
            <a:r>
              <a:rPr lang="zh-CN" altLang="en-US" dirty="0"/>
              <a:t>行，每行一个整数，分别是</a:t>
            </a:r>
            <a:r>
              <a:rPr lang="en-US" altLang="zh-CN" dirty="0"/>
              <a:t>:0</a:t>
            </a:r>
            <a:r>
              <a:rPr lang="zh-CN" altLang="en-US" dirty="0"/>
              <a:t>级，</a:t>
            </a:r>
            <a:r>
              <a:rPr lang="en-US" altLang="zh-CN" dirty="0"/>
              <a:t>1</a:t>
            </a:r>
            <a:r>
              <a:rPr lang="zh-CN" altLang="en-US" dirty="0"/>
              <a:t>级</a:t>
            </a:r>
            <a:r>
              <a:rPr lang="en-US" altLang="zh-CN" dirty="0"/>
              <a:t>......N−1 </a:t>
            </a:r>
            <a:r>
              <a:rPr lang="zh-CN" altLang="en-US" dirty="0"/>
              <a:t>级星星的数目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样例</a:t>
            </a:r>
            <a:r>
              <a:rPr lang="zh-CN" altLang="en-US" dirty="0" smtClean="0"/>
              <a:t>输入</a:t>
            </a:r>
            <a:r>
              <a:rPr lang="zh-CN" altLang="en-US" sz="4400" dirty="0"/>
              <a:t>输出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51088" y="2052638"/>
            <a:ext cx="3059112" cy="4195762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样例输入</a:t>
            </a:r>
            <a:r>
              <a:rPr lang="en-US" altLang="zh-CN" dirty="0"/>
              <a:t>】 </a:t>
            </a:r>
            <a:endParaRPr lang="en-US" altLang="zh-CN" dirty="0"/>
          </a:p>
          <a:p>
            <a:r>
              <a:rPr lang="en-US" altLang="zh-CN" dirty="0"/>
              <a:t>5</a:t>
            </a:r>
            <a:endParaRPr lang="en-US" altLang="zh-CN" dirty="0"/>
          </a:p>
          <a:p>
            <a:r>
              <a:rPr lang="en-US" altLang="zh-CN" dirty="0"/>
              <a:t>1 1</a:t>
            </a:r>
            <a:endParaRPr lang="en-US" altLang="zh-CN" dirty="0"/>
          </a:p>
          <a:p>
            <a:r>
              <a:rPr lang="en-US" altLang="zh-CN" dirty="0"/>
              <a:t>5 1</a:t>
            </a:r>
            <a:endParaRPr lang="en-US" altLang="zh-CN" dirty="0"/>
          </a:p>
          <a:p>
            <a:r>
              <a:rPr lang="en-US" altLang="zh-CN" dirty="0"/>
              <a:t>7 1</a:t>
            </a:r>
            <a:endParaRPr lang="en-US" altLang="zh-CN" dirty="0"/>
          </a:p>
          <a:p>
            <a:r>
              <a:rPr lang="en-US" altLang="zh-CN" dirty="0"/>
              <a:t>3 3</a:t>
            </a:r>
            <a:endParaRPr lang="en-US" altLang="zh-CN" dirty="0"/>
          </a:p>
          <a:p>
            <a:r>
              <a:rPr lang="en-US" altLang="zh-CN" dirty="0"/>
              <a:t>5 5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4387977" y="2089468"/>
            <a:ext cx="4782249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【</a:t>
            </a:r>
            <a:r>
              <a:rPr lang="zh-CN" altLang="en-US" sz="2000" dirty="0"/>
              <a:t>样例输出</a:t>
            </a:r>
            <a:r>
              <a:rPr lang="en-US" altLang="zh-CN" sz="2000" dirty="0"/>
              <a:t>】 </a:t>
            </a:r>
            <a:endParaRPr lang="en-US" altLang="zh-CN" sz="2000" dirty="0"/>
          </a:p>
          <a:p>
            <a:r>
              <a:rPr lang="en-US" altLang="zh-CN" sz="2000" dirty="0"/>
              <a:t>1</a:t>
            </a:r>
            <a:endParaRPr lang="en-US" altLang="zh-CN" sz="2000" dirty="0"/>
          </a:p>
          <a:p>
            <a:r>
              <a:rPr lang="en-US" altLang="zh-CN" sz="2000" dirty="0"/>
              <a:t>2</a:t>
            </a:r>
            <a:endParaRPr lang="en-US" altLang="zh-CN" sz="2000" dirty="0"/>
          </a:p>
          <a:p>
            <a:r>
              <a:rPr lang="en-US" altLang="zh-CN" sz="2000" dirty="0"/>
              <a:t>1</a:t>
            </a:r>
            <a:endParaRPr lang="en-US" altLang="zh-CN" sz="2000" dirty="0"/>
          </a:p>
          <a:p>
            <a:r>
              <a:rPr lang="en-US" altLang="zh-CN" sz="2000" dirty="0"/>
              <a:t>1</a:t>
            </a:r>
            <a:endParaRPr lang="en-US" altLang="zh-CN" sz="2000" dirty="0"/>
          </a:p>
          <a:p>
            <a:r>
              <a:rPr lang="en-US" altLang="zh-CN" sz="2000" dirty="0"/>
              <a:t>0</a:t>
            </a:r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1240" y="2089785"/>
            <a:ext cx="3251200" cy="3707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树状数组辅助统计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405" y="1383030"/>
            <a:ext cx="10625455" cy="486537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 smtClean="0"/>
              <a:t>for </a:t>
            </a:r>
            <a:r>
              <a:rPr lang="en-US" altLang="zh-CN" sz="2800" dirty="0"/>
              <a:t>(</a:t>
            </a:r>
            <a:r>
              <a:rPr lang="en-US" altLang="zh-CN" sz="2800" dirty="0" err="1"/>
              <a:t>int</a:t>
            </a:r>
            <a:r>
              <a:rPr lang="en-US" altLang="zh-CN" sz="2800" dirty="0"/>
              <a:t> </a:t>
            </a:r>
            <a:r>
              <a:rPr lang="en-US" altLang="zh-CN" sz="2800" dirty="0" err="1"/>
              <a:t>i</a:t>
            </a:r>
            <a:r>
              <a:rPr lang="en-US" altLang="zh-CN" sz="2800" dirty="0"/>
              <a:t>=0;i&lt;</a:t>
            </a:r>
            <a:r>
              <a:rPr lang="en-US" altLang="zh-CN" sz="2800" dirty="0" err="1"/>
              <a:t>n;i</a:t>
            </a:r>
            <a:r>
              <a:rPr lang="en-US" altLang="zh-CN" sz="2800" dirty="0"/>
              <a:t>++){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        </a:t>
            </a:r>
            <a:r>
              <a:rPr lang="en-US" altLang="zh-CN" sz="2800" dirty="0" err="1"/>
              <a:t>scanf</a:t>
            </a:r>
            <a:r>
              <a:rPr lang="en-US" altLang="zh-CN" sz="2800" dirty="0"/>
              <a:t>("%</a:t>
            </a:r>
            <a:r>
              <a:rPr lang="en-US" altLang="zh-CN" sz="2800" dirty="0" err="1"/>
              <a:t>d%d</a:t>
            </a:r>
            <a:r>
              <a:rPr lang="en-US" altLang="zh-CN" sz="2800" dirty="0"/>
              <a:t>",&amp;</a:t>
            </a:r>
            <a:r>
              <a:rPr lang="en-US" altLang="zh-CN" sz="2800" dirty="0" err="1"/>
              <a:t>x,&amp;y</a:t>
            </a:r>
            <a:r>
              <a:rPr lang="en-US" altLang="zh-CN" sz="2800" dirty="0"/>
              <a:t>);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        x++;//</a:t>
            </a:r>
            <a:r>
              <a:rPr lang="zh-CN" altLang="en-US" sz="2800" dirty="0"/>
              <a:t>处理坐标为</a:t>
            </a:r>
            <a:r>
              <a:rPr lang="en-US" altLang="zh-CN" sz="2800" dirty="0"/>
              <a:t>0</a:t>
            </a:r>
            <a:r>
              <a:rPr lang="zh-CN" altLang="en-US" sz="2800" dirty="0"/>
              <a:t>时的情况，整体向右横移</a:t>
            </a:r>
            <a:endParaRPr lang="zh-CN" altLang="en-US" sz="2800" dirty="0"/>
          </a:p>
          <a:p>
            <a:pPr marL="0" indent="0">
              <a:buNone/>
            </a:pPr>
            <a:r>
              <a:rPr lang="zh-CN" altLang="en-US" sz="2800" dirty="0"/>
              <a:t>        </a:t>
            </a:r>
            <a:r>
              <a:rPr lang="en-US" altLang="zh-CN" sz="2800" dirty="0" err="1"/>
              <a:t>ans</a:t>
            </a:r>
            <a:r>
              <a:rPr lang="en-US" altLang="zh-CN" sz="2800" dirty="0"/>
              <a:t>[ask(x)]++;//</a:t>
            </a:r>
            <a:r>
              <a:rPr lang="zh-CN" altLang="en-US" sz="2800" dirty="0"/>
              <a:t>先统计当前星星左下方星星个数</a:t>
            </a:r>
            <a:endParaRPr lang="zh-CN" altLang="en-US" sz="2800" dirty="0"/>
          </a:p>
          <a:p>
            <a:pPr marL="0" indent="0">
              <a:buNone/>
            </a:pPr>
            <a:r>
              <a:rPr lang="zh-CN" altLang="en-US" sz="2800" dirty="0"/>
              <a:t>        </a:t>
            </a:r>
            <a:r>
              <a:rPr lang="en-US" altLang="zh-CN" sz="2800" dirty="0"/>
              <a:t>modify(x);//</a:t>
            </a:r>
            <a:r>
              <a:rPr lang="zh-CN" altLang="en-US" sz="2800" dirty="0"/>
              <a:t>维护当前高度下包含该星星的区间元素个数</a:t>
            </a:r>
            <a:endParaRPr lang="zh-CN" altLang="en-US" sz="2800" dirty="0"/>
          </a:p>
          <a:p>
            <a:pPr marL="0" indent="0">
              <a:buNone/>
            </a:pPr>
            <a:r>
              <a:rPr lang="zh-CN" altLang="en-US" sz="2800" dirty="0"/>
              <a:t>    </a:t>
            </a:r>
            <a:r>
              <a:rPr lang="en-US" altLang="zh-CN" sz="2800" dirty="0" smtClean="0"/>
              <a:t>}</a:t>
            </a:r>
            <a:endParaRPr lang="en-US" altLang="zh-C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</a:t>
            </a:r>
            <a:r>
              <a:rPr lang="zh-CN" altLang="en-US" b="1" dirty="0"/>
              <a:t> </a:t>
            </a:r>
            <a:r>
              <a:rPr lang="zh-CN" altLang="en-US" b="1" dirty="0" smtClean="0"/>
              <a:t>校门</a:t>
            </a:r>
            <a:r>
              <a:rPr lang="zh-CN" altLang="en-US" b="1" dirty="0"/>
              <a:t>外的树</a:t>
            </a:r>
            <a:r>
              <a:rPr lang="en-US" altLang="zh-CN" b="1" dirty="0" smtClean="0"/>
              <a:t>II</a:t>
            </a:r>
            <a:br>
              <a:rPr lang="en-US" altLang="zh-CN" b="1" dirty="0" smtClean="0"/>
            </a:br>
            <a:r>
              <a:rPr lang="en-US" altLang="zh-CN" b="1" dirty="0"/>
              <a:t> </a:t>
            </a:r>
            <a:r>
              <a:rPr lang="en-US" altLang="zh-CN" b="1" dirty="0" smtClean="0"/>
              <a:t>                       16</a:t>
            </a:r>
            <a:r>
              <a:rPr lang="zh-CN" altLang="en-US" b="1" dirty="0" smtClean="0"/>
              <a:t>系统</a:t>
            </a:r>
            <a:r>
              <a:rPr lang="en-US" altLang="zh-CN" b="1" dirty="0" smtClean="0"/>
              <a:t>_167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51088" y="2052638"/>
            <a:ext cx="7448232" cy="4195762"/>
          </a:xfrm>
        </p:spPr>
        <p:txBody>
          <a:bodyPr/>
          <a:lstStyle/>
          <a:p>
            <a:r>
              <a:rPr lang="zh-CN" altLang="en-US" dirty="0"/>
              <a:t>校门外有很多树，学校决定在某个时刻在某一段种上一种树，保证任一时刻不会出现两段相同种类的树，现有两个操作： </a:t>
            </a:r>
            <a:endParaRPr lang="zh-CN" altLang="en-US" dirty="0"/>
          </a:p>
          <a:p>
            <a:r>
              <a:rPr lang="en-US" altLang="zh-CN" dirty="0"/>
              <a:t>K=1</a:t>
            </a:r>
            <a:r>
              <a:rPr lang="zh-CN" altLang="en-US" dirty="0"/>
              <a:t>，读入</a:t>
            </a:r>
            <a:r>
              <a:rPr lang="en-US" altLang="zh-CN" dirty="0"/>
              <a:t>l</a:t>
            </a:r>
            <a:r>
              <a:rPr lang="zh-CN" altLang="en-US" dirty="0"/>
              <a:t>、</a:t>
            </a:r>
            <a:r>
              <a:rPr lang="en-US" altLang="zh-CN" dirty="0"/>
              <a:t>r</a:t>
            </a:r>
            <a:r>
              <a:rPr lang="zh-CN" altLang="en-US" dirty="0"/>
              <a:t>表示在区间</a:t>
            </a:r>
            <a:r>
              <a:rPr lang="en-US" altLang="zh-CN" dirty="0"/>
              <a:t>[</a:t>
            </a:r>
            <a:r>
              <a:rPr lang="en-US" altLang="zh-CN" dirty="0" err="1"/>
              <a:t>l,r</a:t>
            </a:r>
            <a:r>
              <a:rPr lang="en-US" altLang="zh-CN" dirty="0"/>
              <a:t>]</a:t>
            </a:r>
            <a:r>
              <a:rPr lang="zh-CN" altLang="en-US" dirty="0"/>
              <a:t>中种上一种树，每次操作种的树的种类都不同； </a:t>
            </a:r>
            <a:endParaRPr lang="zh-CN" altLang="en-US" dirty="0"/>
          </a:p>
          <a:p>
            <a:r>
              <a:rPr lang="en-US" altLang="zh-CN" dirty="0"/>
              <a:t>K=2</a:t>
            </a:r>
            <a:r>
              <a:rPr lang="zh-CN" altLang="en-US" dirty="0"/>
              <a:t>，读入</a:t>
            </a:r>
            <a:r>
              <a:rPr lang="en-US" altLang="zh-CN" dirty="0" err="1"/>
              <a:t>l,r</a:t>
            </a:r>
            <a:r>
              <a:rPr lang="zh-CN" altLang="en-US" dirty="0"/>
              <a:t>表示询问</a:t>
            </a:r>
            <a:r>
              <a:rPr lang="en-US" altLang="zh-CN" dirty="0" err="1"/>
              <a:t>l~r</a:t>
            </a:r>
            <a:r>
              <a:rPr lang="zh-CN" altLang="en-US" dirty="0"/>
              <a:t>之间能见到多少种树；（</a:t>
            </a:r>
            <a:r>
              <a:rPr lang="en-US" altLang="zh-CN" dirty="0" err="1"/>
              <a:t>l,r</a:t>
            </a:r>
            <a:r>
              <a:rPr lang="en-US" altLang="zh-CN" dirty="0"/>
              <a:t>&gt;0</a:t>
            </a:r>
            <a:r>
              <a:rPr lang="zh-CN" altLang="en-US" dirty="0"/>
              <a:t>） 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变化</a:t>
            </a:r>
            <a:endParaRPr lang="zh-CN" altLang="en-US" smtClean="0"/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1112520" y="1382395"/>
            <a:ext cx="9323070" cy="4866005"/>
          </a:xfrm>
        </p:spPr>
        <p:txBody>
          <a:bodyPr/>
          <a:lstStyle/>
          <a:p>
            <a:r>
              <a:rPr lang="zh-CN" altLang="en-US" sz="2400" smtClean="0"/>
              <a:t>给</a:t>
            </a:r>
            <a:r>
              <a:rPr lang="en-US" altLang="zh-CN" sz="2400" smtClean="0"/>
              <a:t>N</a:t>
            </a:r>
            <a:r>
              <a:rPr lang="zh-CN" altLang="en-US" sz="2400" smtClean="0"/>
              <a:t>（</a:t>
            </a:r>
            <a:r>
              <a:rPr lang="en-US" altLang="zh-CN" sz="2400" smtClean="0"/>
              <a:t>N&lt;=10^6)</a:t>
            </a:r>
            <a:r>
              <a:rPr lang="zh-CN" altLang="en-US" sz="2400" smtClean="0"/>
              <a:t>个数的数列</a:t>
            </a:r>
            <a:r>
              <a:rPr lang="en-US" altLang="zh-CN" sz="2400" smtClean="0"/>
              <a:t>A</a:t>
            </a:r>
            <a:r>
              <a:rPr lang="zh-CN" altLang="en-US" sz="2400" smtClean="0"/>
              <a:t>，要做</a:t>
            </a:r>
            <a:r>
              <a:rPr lang="en-US" altLang="zh-CN" sz="2400" smtClean="0"/>
              <a:t>M</a:t>
            </a:r>
            <a:r>
              <a:rPr lang="zh-CN" altLang="en-US" sz="2400" smtClean="0"/>
              <a:t>次操作</a:t>
            </a:r>
            <a:r>
              <a:rPr lang="en-US" altLang="zh-CN" sz="2400" smtClean="0"/>
              <a:t>M&lt;=2*10</a:t>
            </a:r>
            <a:r>
              <a:rPr lang="en-US" altLang="zh-CN" sz="2400" baseline="30000" smtClean="0"/>
              <a:t>5</a:t>
            </a:r>
            <a:endParaRPr lang="en-US" altLang="zh-CN" sz="2400" smtClean="0"/>
          </a:p>
          <a:p>
            <a:r>
              <a:rPr lang="zh-CN" altLang="en-US" sz="2400" smtClean="0"/>
              <a:t>操作分两种情况交叉出现：</a:t>
            </a:r>
            <a:endParaRPr lang="en-US" altLang="zh-CN" sz="2400" smtClean="0"/>
          </a:p>
          <a:p>
            <a:r>
              <a:rPr lang="zh-CN" altLang="en-US" sz="2400" smtClean="0"/>
              <a:t>一是</a:t>
            </a:r>
            <a:r>
              <a:rPr lang="en-US" altLang="zh-CN" sz="2400" smtClean="0"/>
              <a:t>M</a:t>
            </a:r>
            <a:r>
              <a:rPr lang="zh-CN" altLang="en-US" sz="2400" smtClean="0"/>
              <a:t>次修改操作，即将数列</a:t>
            </a:r>
            <a:r>
              <a:rPr lang="en-US" altLang="zh-CN" sz="2400" smtClean="0"/>
              <a:t>A</a:t>
            </a:r>
            <a:r>
              <a:rPr lang="zh-CN" altLang="en-US" sz="2400" smtClean="0"/>
              <a:t>的第</a:t>
            </a:r>
            <a:r>
              <a:rPr lang="en-US" altLang="zh-CN" sz="2400" smtClean="0"/>
              <a:t>K</a:t>
            </a:r>
            <a:r>
              <a:rPr lang="zh-CN" altLang="en-US" sz="2400" smtClean="0"/>
              <a:t>个数加一个数</a:t>
            </a:r>
            <a:r>
              <a:rPr lang="en-US" altLang="zh-CN" sz="2400" smtClean="0"/>
              <a:t>delta</a:t>
            </a:r>
            <a:endParaRPr lang="en-US" altLang="zh-CN" sz="2400" smtClean="0"/>
          </a:p>
          <a:p>
            <a:r>
              <a:rPr lang="zh-CN" altLang="en-US" sz="2400" smtClean="0"/>
              <a:t>二是</a:t>
            </a:r>
            <a:r>
              <a:rPr lang="en-US" altLang="zh-CN" sz="2400" smtClean="0"/>
              <a:t>M</a:t>
            </a:r>
            <a:r>
              <a:rPr lang="zh-CN" altLang="en-US" sz="2400" smtClean="0"/>
              <a:t>次查询操作，即查询数列</a:t>
            </a:r>
            <a:r>
              <a:rPr lang="en-US" altLang="zh-CN" sz="2400" smtClean="0"/>
              <a:t>A</a:t>
            </a:r>
            <a:r>
              <a:rPr lang="zh-CN" altLang="en-US" sz="2400" smtClean="0"/>
              <a:t>的</a:t>
            </a:r>
            <a:r>
              <a:rPr lang="en-US" altLang="zh-CN" sz="2400" smtClean="0"/>
              <a:t>[L,R]</a:t>
            </a:r>
            <a:r>
              <a:rPr lang="zh-CN" altLang="en-US" sz="2400" smtClean="0"/>
              <a:t>区间上所有元素的和</a:t>
            </a:r>
            <a:endParaRPr lang="en-US" altLang="zh-CN" sz="2400" smtClean="0"/>
          </a:p>
          <a:p>
            <a:r>
              <a:rPr lang="zh-CN" altLang="en-US" sz="2400" smtClean="0"/>
              <a:t>也就是说会出现边修改边查询的情况</a:t>
            </a:r>
            <a:endParaRPr lang="en-US" altLang="zh-CN" sz="2400" smtClean="0"/>
          </a:p>
          <a:p>
            <a:r>
              <a:rPr lang="zh-CN" altLang="en-US" sz="3600" smtClean="0">
                <a:solidFill>
                  <a:srgbClr val="FF0000"/>
                </a:solidFill>
              </a:rPr>
              <a:t>出现新问题：</a:t>
            </a:r>
            <a:endParaRPr lang="en-US" altLang="zh-CN" sz="3600" smtClean="0">
              <a:solidFill>
                <a:srgbClr val="FF0000"/>
              </a:solidFill>
            </a:endParaRPr>
          </a:p>
          <a:p>
            <a:r>
              <a:rPr lang="zh-CN" altLang="en-US" sz="2400" smtClean="0"/>
              <a:t>修改操作会导致原来的前缀和</a:t>
            </a:r>
            <a:r>
              <a:rPr lang="en-US" altLang="zh-CN" sz="2400" smtClean="0"/>
              <a:t>sum</a:t>
            </a:r>
            <a:r>
              <a:rPr lang="zh-CN" altLang="en-US" sz="2400" smtClean="0"/>
              <a:t>数组需要跟着修改</a:t>
            </a:r>
            <a:endParaRPr lang="en-US" altLang="zh-CN" sz="2400" smtClean="0"/>
          </a:p>
          <a:p>
            <a:r>
              <a:rPr lang="zh-CN" altLang="en-US" sz="2400" smtClean="0"/>
              <a:t>而修改操作是</a:t>
            </a:r>
            <a:r>
              <a:rPr lang="en-US" altLang="zh-CN" sz="2400" smtClean="0"/>
              <a:t>O(N)</a:t>
            </a:r>
            <a:r>
              <a:rPr lang="zh-CN" altLang="en-US" sz="2400" smtClean="0"/>
              <a:t>的</a:t>
            </a:r>
            <a:r>
              <a:rPr lang="en-US" altLang="zh-CN" sz="2400" smtClean="0"/>
              <a:t>,</a:t>
            </a:r>
            <a:r>
              <a:rPr lang="zh-CN" altLang="en-US" sz="2400" smtClean="0"/>
              <a:t>总的时间复杂度为</a:t>
            </a:r>
            <a:r>
              <a:rPr lang="en-US" altLang="zh-CN" sz="2400" smtClean="0"/>
              <a:t>O(N*M)</a:t>
            </a:r>
            <a:endParaRPr lang="zh-CN" altLang="en-US" sz="2400" smtClean="0"/>
          </a:p>
          <a:p>
            <a:endParaRPr lang="zh-CN" alt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输入</a:t>
            </a:r>
            <a:r>
              <a:rPr lang="zh-CN" altLang="en-US" dirty="0"/>
              <a:t>输出</a:t>
            </a:r>
            <a:r>
              <a:rPr lang="zh-CN" altLang="en-US" dirty="0" smtClean="0"/>
              <a:t>格式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输入格式</a:t>
            </a:r>
            <a:r>
              <a:rPr lang="en-US" altLang="zh-CN" dirty="0"/>
              <a:t>】 </a:t>
            </a:r>
            <a:endParaRPr lang="en-US" altLang="zh-CN" dirty="0"/>
          </a:p>
          <a:p>
            <a:r>
              <a:rPr lang="zh-CN" altLang="en-US" dirty="0"/>
              <a:t>第一行</a:t>
            </a:r>
            <a:r>
              <a:rPr lang="en-US" altLang="zh-CN" dirty="0" err="1"/>
              <a:t>n,m</a:t>
            </a:r>
            <a:r>
              <a:rPr lang="zh-CN" altLang="en-US" dirty="0"/>
              <a:t>表示道路总长为</a:t>
            </a:r>
            <a:r>
              <a:rPr lang="en-US" altLang="zh-CN" dirty="0"/>
              <a:t>n</a:t>
            </a:r>
            <a:r>
              <a:rPr lang="zh-CN" altLang="en-US" dirty="0"/>
              <a:t>，共有</a:t>
            </a:r>
            <a:r>
              <a:rPr lang="en-US" altLang="zh-CN" dirty="0"/>
              <a:t>m</a:t>
            </a:r>
            <a:r>
              <a:rPr lang="zh-CN" altLang="en-US" dirty="0"/>
              <a:t>个操作； </a:t>
            </a:r>
            <a:endParaRPr lang="zh-CN" altLang="en-US" dirty="0"/>
          </a:p>
          <a:p>
            <a:r>
              <a:rPr lang="zh-CN" altLang="en-US" dirty="0" smtClean="0"/>
              <a:t>接下来</a:t>
            </a:r>
            <a:r>
              <a:rPr lang="en-US" altLang="zh-CN" dirty="0"/>
              <a:t>m</a:t>
            </a:r>
            <a:r>
              <a:rPr lang="zh-CN" altLang="en-US" dirty="0"/>
              <a:t>行为</a:t>
            </a:r>
            <a:r>
              <a:rPr lang="en-US" altLang="zh-CN" dirty="0"/>
              <a:t>m</a:t>
            </a:r>
            <a:r>
              <a:rPr lang="zh-CN" altLang="en-US" dirty="0"/>
              <a:t>个操作； </a:t>
            </a:r>
            <a:endParaRPr lang="zh-CN" altLang="en-US" dirty="0"/>
          </a:p>
          <a:p>
            <a:r>
              <a:rPr lang="en-US" altLang="zh-CN" dirty="0" smtClean="0"/>
              <a:t>【</a:t>
            </a:r>
            <a:r>
              <a:rPr lang="zh-CN" altLang="en-US" dirty="0"/>
              <a:t>输出格式</a:t>
            </a:r>
            <a:r>
              <a:rPr lang="en-US" altLang="zh-CN" dirty="0"/>
              <a:t>】 </a:t>
            </a:r>
            <a:endParaRPr lang="en-US" altLang="zh-CN" dirty="0"/>
          </a:p>
          <a:p>
            <a:r>
              <a:rPr lang="zh-CN" altLang="en-US" dirty="0" smtClean="0"/>
              <a:t>对于</a:t>
            </a:r>
            <a:r>
              <a:rPr lang="zh-CN" altLang="en-US" dirty="0"/>
              <a:t>每个</a:t>
            </a:r>
            <a:r>
              <a:rPr lang="en-US" altLang="zh-CN" dirty="0"/>
              <a:t>k=2</a:t>
            </a:r>
            <a:r>
              <a:rPr lang="zh-CN" altLang="en-US" dirty="0"/>
              <a:t>输出一个答案</a:t>
            </a:r>
            <a:r>
              <a:rPr lang="en-US" altLang="zh-CN" dirty="0"/>
              <a:t>; 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样例</a:t>
            </a:r>
            <a:r>
              <a:rPr lang="zh-CN" altLang="en-US" dirty="0" smtClean="0"/>
              <a:t>输入</a:t>
            </a:r>
            <a:r>
              <a:rPr lang="zh-CN" altLang="en-US" dirty="0"/>
              <a:t>输出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51088" y="2052638"/>
            <a:ext cx="2912808" cy="4195762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样例输入</a:t>
            </a:r>
            <a:r>
              <a:rPr lang="en-US" altLang="zh-CN" dirty="0"/>
              <a:t>】 </a:t>
            </a:r>
            <a:endParaRPr lang="en-US" altLang="zh-CN" dirty="0"/>
          </a:p>
          <a:p>
            <a:r>
              <a:rPr lang="en-US" altLang="zh-CN" dirty="0"/>
              <a:t>5 4</a:t>
            </a:r>
            <a:endParaRPr lang="en-US" altLang="zh-CN" dirty="0"/>
          </a:p>
          <a:p>
            <a:r>
              <a:rPr lang="en-US" altLang="zh-CN" dirty="0"/>
              <a:t>1 1 3</a:t>
            </a:r>
            <a:endParaRPr lang="en-US" altLang="zh-CN" dirty="0"/>
          </a:p>
          <a:p>
            <a:r>
              <a:rPr lang="en-US" altLang="zh-CN" dirty="0"/>
              <a:t>2 2 5</a:t>
            </a:r>
            <a:endParaRPr lang="en-US" altLang="zh-CN" dirty="0"/>
          </a:p>
          <a:p>
            <a:r>
              <a:rPr lang="en-US" altLang="zh-CN" dirty="0"/>
              <a:t>1 2 4</a:t>
            </a:r>
            <a:endParaRPr lang="en-US" altLang="zh-CN" dirty="0"/>
          </a:p>
          <a:p>
            <a:r>
              <a:rPr lang="en-US" altLang="zh-CN" dirty="0"/>
              <a:t>2 3 </a:t>
            </a:r>
            <a:r>
              <a:rPr lang="en-US" altLang="zh-CN" dirty="0" smtClean="0"/>
              <a:t>5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946904" y="2052638"/>
            <a:ext cx="203936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样例输出</a:t>
            </a:r>
            <a:r>
              <a:rPr lang="en-US" altLang="zh-CN" dirty="0"/>
              <a:t>】 </a:t>
            </a:r>
            <a:endParaRPr lang="en-US" altLang="zh-CN" dirty="0"/>
          </a:p>
          <a:p>
            <a:r>
              <a:rPr lang="en-US" altLang="zh-CN" dirty="0"/>
              <a:t>1</a:t>
            </a:r>
            <a:endParaRPr lang="en-US" altLang="zh-CN" dirty="0"/>
          </a:p>
          <a:p>
            <a:r>
              <a:rPr lang="en-US" altLang="zh-CN" dirty="0"/>
              <a:t>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样例分析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75600" y="2019110"/>
            <a:ext cx="2912808" cy="4195762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样例输入</a:t>
            </a:r>
            <a:r>
              <a:rPr lang="en-US" altLang="zh-CN" dirty="0"/>
              <a:t>】 </a:t>
            </a:r>
            <a:endParaRPr lang="en-US" altLang="zh-CN" dirty="0"/>
          </a:p>
          <a:p>
            <a:r>
              <a:rPr lang="en-US" altLang="zh-CN" dirty="0"/>
              <a:t>5 4</a:t>
            </a:r>
            <a:endParaRPr lang="en-US" altLang="zh-CN" dirty="0"/>
          </a:p>
          <a:p>
            <a:r>
              <a:rPr lang="en-US" altLang="zh-CN" dirty="0"/>
              <a:t>1 1 3</a:t>
            </a:r>
            <a:endParaRPr lang="en-US" altLang="zh-CN" dirty="0"/>
          </a:p>
          <a:p>
            <a:r>
              <a:rPr lang="en-US" altLang="zh-CN" dirty="0"/>
              <a:t>2 2 5</a:t>
            </a:r>
            <a:endParaRPr lang="en-US" altLang="zh-CN" dirty="0"/>
          </a:p>
          <a:p>
            <a:r>
              <a:rPr lang="en-US" altLang="zh-CN" dirty="0"/>
              <a:t>1 2 4</a:t>
            </a:r>
            <a:endParaRPr lang="en-US" altLang="zh-CN" dirty="0"/>
          </a:p>
          <a:p>
            <a:r>
              <a:rPr lang="en-US" altLang="zh-CN" dirty="0"/>
              <a:t>2 3 </a:t>
            </a:r>
            <a:r>
              <a:rPr lang="en-US" altLang="zh-CN" dirty="0" smtClean="0"/>
              <a:t>5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172714" y="2052638"/>
            <a:ext cx="203936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样例输出</a:t>
            </a:r>
            <a:r>
              <a:rPr lang="en-US" altLang="zh-CN" dirty="0"/>
              <a:t>】 </a:t>
            </a:r>
            <a:endParaRPr lang="en-US" altLang="zh-CN" dirty="0"/>
          </a:p>
          <a:p>
            <a:r>
              <a:rPr lang="en-US" altLang="zh-CN" dirty="0"/>
              <a:t>1</a:t>
            </a:r>
            <a:endParaRPr lang="en-US" altLang="zh-CN" dirty="0"/>
          </a:p>
          <a:p>
            <a:r>
              <a:rPr lang="en-US" altLang="zh-CN" dirty="0"/>
              <a:t>2</a:t>
            </a:r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4846320" y="3194281"/>
            <a:ext cx="203911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样例分析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207637" y="4317635"/>
          <a:ext cx="6096000" cy="8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47722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722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72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椭圆 7"/>
          <p:cNvSpPr/>
          <p:nvPr/>
        </p:nvSpPr>
        <p:spPr>
          <a:xfrm>
            <a:off x="4011168" y="4745736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4550664" y="4745736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5240909" y="4745736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5789549" y="4745736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6448488" y="4745736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7085011" y="4745736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7695561" y="4745736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788408" y="4240911"/>
            <a:ext cx="1833816" cy="5962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样例分析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75600" y="2019110"/>
            <a:ext cx="2912808" cy="4195762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样例输入</a:t>
            </a:r>
            <a:r>
              <a:rPr lang="en-US" altLang="zh-CN" dirty="0"/>
              <a:t>】 </a:t>
            </a:r>
            <a:endParaRPr lang="en-US" altLang="zh-CN" dirty="0"/>
          </a:p>
          <a:p>
            <a:r>
              <a:rPr lang="en-US" altLang="zh-CN" dirty="0"/>
              <a:t>5 4</a:t>
            </a:r>
            <a:endParaRPr lang="en-US" altLang="zh-CN" dirty="0"/>
          </a:p>
          <a:p>
            <a:r>
              <a:rPr lang="en-US" altLang="zh-CN" dirty="0"/>
              <a:t>1 1 3</a:t>
            </a:r>
            <a:endParaRPr lang="en-US" altLang="zh-CN" dirty="0"/>
          </a:p>
          <a:p>
            <a:r>
              <a:rPr lang="en-US" altLang="zh-CN" dirty="0"/>
              <a:t>2 2 5</a:t>
            </a:r>
            <a:endParaRPr lang="en-US" altLang="zh-CN" dirty="0"/>
          </a:p>
          <a:p>
            <a:r>
              <a:rPr lang="en-US" altLang="zh-CN" dirty="0"/>
              <a:t>1 2 4</a:t>
            </a:r>
            <a:endParaRPr lang="en-US" altLang="zh-CN" dirty="0"/>
          </a:p>
          <a:p>
            <a:r>
              <a:rPr lang="en-US" altLang="zh-CN" dirty="0"/>
              <a:t>2 3 </a:t>
            </a:r>
            <a:r>
              <a:rPr lang="en-US" altLang="zh-CN" dirty="0" smtClean="0"/>
              <a:t>5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225544" y="2062163"/>
            <a:ext cx="203936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样例输出</a:t>
            </a:r>
            <a:r>
              <a:rPr lang="en-US" altLang="zh-CN" dirty="0"/>
              <a:t>】 </a:t>
            </a:r>
            <a:endParaRPr lang="en-US" altLang="zh-CN" dirty="0"/>
          </a:p>
          <a:p>
            <a:r>
              <a:rPr lang="en-US" altLang="zh-CN" dirty="0"/>
              <a:t>1</a:t>
            </a:r>
            <a:endParaRPr lang="en-US" altLang="zh-CN" dirty="0"/>
          </a:p>
          <a:p>
            <a:r>
              <a:rPr lang="en-US" altLang="zh-CN" dirty="0"/>
              <a:t>2</a:t>
            </a:r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4846320" y="3194281"/>
            <a:ext cx="203911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样例分析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207637" y="4025027"/>
          <a:ext cx="6096000" cy="110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47722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722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722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72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椭圆 7"/>
          <p:cNvSpPr/>
          <p:nvPr/>
        </p:nvSpPr>
        <p:spPr>
          <a:xfrm>
            <a:off x="4011168" y="4745736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4550664" y="4745736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5240909" y="4745736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5789549" y="4745736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6448488" y="4745736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7085011" y="4745736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7695561" y="4745736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527550" y="5396865"/>
            <a:ext cx="551002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求的是查询区间</a:t>
            </a:r>
            <a:r>
              <a:rPr lang="en-US" altLang="zh-CN" dirty="0" smtClean="0"/>
              <a:t>【QL</a:t>
            </a:r>
            <a:r>
              <a:rPr lang="en-US" altLang="zh-CN" dirty="0"/>
              <a:t>,</a:t>
            </a:r>
            <a:r>
              <a:rPr lang="en-US" altLang="zh-CN" dirty="0" smtClean="0"/>
              <a:t>QR】</a:t>
            </a:r>
            <a:r>
              <a:rPr lang="zh-CN" altLang="en-US" dirty="0" smtClean="0"/>
              <a:t>与多少条线段相交</a:t>
            </a:r>
            <a:endParaRPr lang="en-US" altLang="zh-CN" dirty="0" smtClean="0"/>
          </a:p>
          <a:p>
            <a:r>
              <a:rPr lang="zh-CN" altLang="en-US" dirty="0" smtClean="0"/>
              <a:t>线段</a:t>
            </a:r>
            <a:r>
              <a:rPr lang="en-US" altLang="zh-CN" dirty="0" smtClean="0"/>
              <a:t>【L,R】</a:t>
            </a:r>
            <a:r>
              <a:rPr lang="zh-CN" altLang="en-US" dirty="0" smtClean="0"/>
              <a:t>与</a:t>
            </a:r>
            <a:r>
              <a:rPr lang="en-US" altLang="zh-CN" dirty="0" smtClean="0"/>
              <a:t>【QL,QR】</a:t>
            </a:r>
            <a:r>
              <a:rPr lang="zh-CN" altLang="en-US" dirty="0" smtClean="0"/>
              <a:t>不相交的条件是：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R&lt;QL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446776" y="4069080"/>
            <a:ext cx="1243584" cy="67665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算法</a:t>
            </a:r>
            <a:r>
              <a:rPr lang="zh-CN" altLang="en-US" dirty="0" smtClean="0"/>
              <a:t>分析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207637" y="4948571"/>
          <a:ext cx="6096000" cy="110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47722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722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722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72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椭圆 7"/>
          <p:cNvSpPr/>
          <p:nvPr/>
        </p:nvSpPr>
        <p:spPr>
          <a:xfrm>
            <a:off x="4011168" y="5669280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4550664" y="5669280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5240909" y="5669280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5789549" y="5669280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6448488" y="5669280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7085011" y="5669280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7695561" y="5669280"/>
            <a:ext cx="475488" cy="475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>
          <a:xfrm>
            <a:off x="873760" y="1316990"/>
            <a:ext cx="9680575" cy="3686810"/>
          </a:xfrm>
        </p:spPr>
        <p:txBody>
          <a:bodyPr/>
          <a:lstStyle/>
          <a:p>
            <a:r>
              <a:rPr lang="zh-CN" altLang="en-US" dirty="0"/>
              <a:t>求的是查询区间</a:t>
            </a:r>
            <a:r>
              <a:rPr lang="en-US" altLang="zh-CN" dirty="0"/>
              <a:t>【QL,QR】</a:t>
            </a:r>
            <a:r>
              <a:rPr lang="zh-CN" altLang="en-US" dirty="0"/>
              <a:t>与多少条线段相交</a:t>
            </a:r>
            <a:endParaRPr lang="en-US" altLang="zh-CN" dirty="0"/>
          </a:p>
          <a:p>
            <a:r>
              <a:rPr lang="zh-CN" altLang="en-US" dirty="0"/>
              <a:t>线段</a:t>
            </a:r>
            <a:r>
              <a:rPr lang="en-US" altLang="zh-CN" dirty="0"/>
              <a:t>【L,R】</a:t>
            </a:r>
            <a:r>
              <a:rPr lang="zh-CN" altLang="en-US" dirty="0"/>
              <a:t>与</a:t>
            </a:r>
            <a:r>
              <a:rPr lang="en-US" altLang="zh-CN" dirty="0"/>
              <a:t>【QL,QR】</a:t>
            </a:r>
            <a:r>
              <a:rPr lang="zh-CN" altLang="en-US" dirty="0"/>
              <a:t>不相交的条件是：</a:t>
            </a:r>
            <a:endParaRPr lang="en-US" altLang="zh-CN" dirty="0"/>
          </a:p>
          <a:p>
            <a:r>
              <a:rPr lang="en-US" altLang="zh-CN" dirty="0"/>
              <a:t>           </a:t>
            </a:r>
            <a:r>
              <a:rPr lang="en-US" altLang="zh-CN" dirty="0" smtClean="0"/>
              <a:t>R&lt;QL</a:t>
            </a:r>
            <a:endParaRPr lang="en-US" altLang="zh-CN" dirty="0" smtClean="0"/>
          </a:p>
          <a:p>
            <a:r>
              <a:rPr lang="zh-CN" altLang="en-US" dirty="0" smtClean="0"/>
              <a:t>利用树状数组</a:t>
            </a:r>
            <a:r>
              <a:rPr lang="en-US" altLang="zh-CN" dirty="0" smtClean="0"/>
              <a:t>+</a:t>
            </a:r>
            <a:r>
              <a:rPr lang="zh-CN" altLang="en-US" dirty="0" smtClean="0"/>
              <a:t>前缀和，求</a:t>
            </a:r>
            <a:r>
              <a:rPr lang="en-US" altLang="zh-CN" dirty="0" smtClean="0"/>
              <a:t>QR</a:t>
            </a:r>
            <a:r>
              <a:rPr lang="zh-CN" altLang="en-US" dirty="0" smtClean="0"/>
              <a:t>左边，线段</a:t>
            </a:r>
            <a:r>
              <a:rPr lang="zh-CN" altLang="en-US" b="1" dirty="0" smtClean="0">
                <a:solidFill>
                  <a:srgbClr val="FFFF00"/>
                </a:solidFill>
              </a:rPr>
              <a:t>左端点出现的频次</a:t>
            </a:r>
            <a:r>
              <a:rPr lang="zh-CN" altLang="en-US" dirty="0" smtClean="0"/>
              <a:t>，即统计区间</a:t>
            </a:r>
            <a:r>
              <a:rPr lang="en-US" altLang="zh-CN" dirty="0" smtClean="0"/>
              <a:t>【1,QR】</a:t>
            </a:r>
            <a:r>
              <a:rPr lang="zh-CN" altLang="en-US" dirty="0" smtClean="0"/>
              <a:t>中出现的线段条数</a:t>
            </a:r>
            <a:r>
              <a:rPr lang="en-US" altLang="zh-CN" dirty="0" smtClean="0"/>
              <a:t>Qans1</a:t>
            </a:r>
            <a:endParaRPr lang="en-US" altLang="zh-CN" dirty="0" smtClean="0"/>
          </a:p>
          <a:p>
            <a:r>
              <a:rPr lang="zh-CN" altLang="en-US" dirty="0"/>
              <a:t>利用树状数组</a:t>
            </a:r>
            <a:r>
              <a:rPr lang="en-US" altLang="zh-CN" dirty="0"/>
              <a:t>+</a:t>
            </a:r>
            <a:r>
              <a:rPr lang="zh-CN" altLang="en-US" dirty="0"/>
              <a:t>前缀和</a:t>
            </a:r>
            <a:r>
              <a:rPr lang="zh-CN" altLang="en-US" dirty="0" smtClean="0"/>
              <a:t>求</a:t>
            </a:r>
            <a:r>
              <a:rPr lang="en-US" altLang="zh-CN" dirty="0" smtClean="0"/>
              <a:t>QL</a:t>
            </a:r>
            <a:r>
              <a:rPr lang="zh-CN" altLang="en-US" dirty="0" smtClean="0"/>
              <a:t>左边，线段</a:t>
            </a:r>
            <a:r>
              <a:rPr lang="zh-CN" altLang="en-US" b="1" dirty="0" smtClean="0">
                <a:solidFill>
                  <a:srgbClr val="FFFF00"/>
                </a:solidFill>
              </a:rPr>
              <a:t>右端点</a:t>
            </a:r>
            <a:r>
              <a:rPr lang="zh-CN" altLang="en-US" dirty="0" smtClean="0"/>
              <a:t>出现的频次，即统计</a:t>
            </a:r>
            <a:r>
              <a:rPr lang="en-US" altLang="zh-CN" dirty="0" smtClean="0"/>
              <a:t>【1,QL-1】</a:t>
            </a:r>
            <a:r>
              <a:rPr lang="zh-CN" altLang="en-US" dirty="0" smtClean="0"/>
              <a:t>中</a:t>
            </a:r>
            <a:r>
              <a:rPr lang="zh-CN" altLang="en-US" dirty="0"/>
              <a:t>与</a:t>
            </a:r>
            <a:r>
              <a:rPr lang="en-US" altLang="zh-CN" dirty="0"/>
              <a:t>【QL,QR】</a:t>
            </a:r>
            <a:r>
              <a:rPr lang="zh-CN" altLang="en-US" dirty="0"/>
              <a:t>没有</a:t>
            </a:r>
            <a:r>
              <a:rPr lang="zh-CN" altLang="en-US" dirty="0" smtClean="0"/>
              <a:t>交集</a:t>
            </a:r>
            <a:r>
              <a:rPr lang="zh-CN" altLang="en-US" dirty="0"/>
              <a:t>的</a:t>
            </a:r>
            <a:r>
              <a:rPr lang="zh-CN" altLang="en-US" dirty="0" smtClean="0"/>
              <a:t>线段条数</a:t>
            </a:r>
            <a:r>
              <a:rPr lang="en-US" altLang="zh-CN" dirty="0" smtClean="0"/>
              <a:t>Qans2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则</a:t>
            </a:r>
            <a:r>
              <a:rPr lang="en-US" altLang="zh-CN" dirty="0" smtClean="0"/>
              <a:t>Qans1-Qans2</a:t>
            </a:r>
            <a:r>
              <a:rPr lang="zh-CN" altLang="en-US" dirty="0" smtClean="0"/>
              <a:t>即为最终所求</a:t>
            </a:r>
            <a:r>
              <a:rPr lang="zh-CN" altLang="en-US" dirty="0"/>
              <a:t>区间</a:t>
            </a:r>
            <a:r>
              <a:rPr lang="en-US" altLang="zh-CN" dirty="0" smtClean="0"/>
              <a:t>【QL,QR】</a:t>
            </a:r>
            <a:r>
              <a:rPr lang="zh-CN" altLang="en-US" dirty="0" smtClean="0"/>
              <a:t>中共有多少条线段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410200" y="4992624"/>
            <a:ext cx="1243584" cy="67665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int</a:t>
            </a:r>
            <a:r>
              <a:rPr lang="en-US" altLang="zh-CN" dirty="0"/>
              <a:t> T1[</a:t>
            </a:r>
            <a:r>
              <a:rPr lang="en-US" altLang="zh-CN" dirty="0" err="1"/>
              <a:t>maxn</a:t>
            </a:r>
            <a:r>
              <a:rPr lang="en-US" altLang="zh-CN" dirty="0"/>
              <a:t>]={0};//</a:t>
            </a:r>
            <a:r>
              <a:rPr lang="zh-CN" altLang="en-US" dirty="0"/>
              <a:t>树状数组统计区间左端点个数</a:t>
            </a:r>
            <a:endParaRPr lang="zh-CN" altLang="en-US" dirty="0"/>
          </a:p>
          <a:p>
            <a:r>
              <a:rPr lang="en-US" altLang="zh-CN" dirty="0" err="1"/>
              <a:t>int</a:t>
            </a:r>
            <a:r>
              <a:rPr lang="en-US" altLang="zh-CN" dirty="0"/>
              <a:t> T2[</a:t>
            </a:r>
            <a:r>
              <a:rPr lang="en-US" altLang="zh-CN" dirty="0" err="1"/>
              <a:t>maxn</a:t>
            </a:r>
            <a:r>
              <a:rPr lang="en-US" altLang="zh-CN" dirty="0"/>
              <a:t>]={0};//</a:t>
            </a:r>
            <a:r>
              <a:rPr lang="zh-CN" altLang="en-US" dirty="0"/>
              <a:t>树状数组统计区间右端点个数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8188" y="452439"/>
            <a:ext cx="7056437" cy="772858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08188" y="1225297"/>
            <a:ext cx="8422068" cy="502310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for 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=0;i&lt;</a:t>
            </a:r>
            <a:r>
              <a:rPr lang="en-US" altLang="zh-CN" dirty="0" err="1"/>
              <a:t>m;i</a:t>
            </a:r>
            <a:r>
              <a:rPr lang="en-US" altLang="zh-CN" dirty="0"/>
              <a:t>++){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</a:t>
            </a:r>
            <a:r>
              <a:rPr lang="en-US" altLang="zh-CN" dirty="0" err="1"/>
              <a:t>scanf</a:t>
            </a:r>
            <a:r>
              <a:rPr lang="en-US" altLang="zh-CN" dirty="0"/>
              <a:t>("%</a:t>
            </a:r>
            <a:r>
              <a:rPr lang="en-US" altLang="zh-CN" dirty="0" err="1"/>
              <a:t>d%d%d</a:t>
            </a:r>
            <a:r>
              <a:rPr lang="en-US" altLang="zh-CN" dirty="0"/>
              <a:t>",&amp;</a:t>
            </a:r>
            <a:r>
              <a:rPr lang="en-US" altLang="zh-CN" dirty="0" err="1"/>
              <a:t>op,&amp;L,&amp;R</a:t>
            </a:r>
            <a:r>
              <a:rPr lang="en-US" altLang="zh-CN" dirty="0"/>
              <a:t>);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if (op==1){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modify(T1,L,1);//</a:t>
            </a:r>
            <a:r>
              <a:rPr lang="zh-CN" altLang="en-US" sz="1600" dirty="0"/>
              <a:t>维护区间左端点个数</a:t>
            </a:r>
            <a:endParaRPr lang="zh-CN" altLang="en-US" sz="1600" dirty="0"/>
          </a:p>
          <a:p>
            <a:pPr marL="0" indent="0">
              <a:buNone/>
            </a:pPr>
            <a:r>
              <a:rPr lang="zh-CN" altLang="en-US" dirty="0"/>
              <a:t>            </a:t>
            </a:r>
            <a:r>
              <a:rPr lang="en-US" altLang="zh-CN" dirty="0"/>
              <a:t>modify(T2,R,1);//</a:t>
            </a:r>
            <a:r>
              <a:rPr lang="zh-CN" altLang="en-US" sz="1600" dirty="0"/>
              <a:t>维护区间右端点个数</a:t>
            </a:r>
            <a:endParaRPr lang="zh-CN" altLang="en-US" sz="1600" dirty="0"/>
          </a:p>
          <a:p>
            <a:pPr marL="0" indent="0">
              <a:buNone/>
            </a:pPr>
            <a:r>
              <a:rPr lang="zh-CN" altLang="en-US" dirty="0"/>
              <a:t>        </a:t>
            </a:r>
            <a:r>
              <a:rPr lang="en-US" altLang="zh-CN" dirty="0"/>
              <a:t>}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else{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</a:t>
            </a:r>
            <a:r>
              <a:rPr lang="en-US" altLang="zh-CN" dirty="0" err="1"/>
              <a:t>int</a:t>
            </a:r>
            <a:r>
              <a:rPr lang="en-US" altLang="zh-CN" dirty="0"/>
              <a:t> ans1=ask(T1,R);//</a:t>
            </a:r>
            <a:r>
              <a:rPr lang="zh-CN" altLang="en-US" sz="1600" dirty="0"/>
              <a:t>统计区间</a:t>
            </a:r>
            <a:r>
              <a:rPr lang="en-US" altLang="zh-CN" sz="1600" dirty="0"/>
              <a:t>【1</a:t>
            </a:r>
            <a:r>
              <a:rPr lang="zh-CN" altLang="en-US" sz="1600" dirty="0"/>
              <a:t>，</a:t>
            </a:r>
            <a:r>
              <a:rPr lang="en-US" altLang="zh-CN" sz="1600" dirty="0"/>
              <a:t>R】</a:t>
            </a:r>
            <a:r>
              <a:rPr lang="zh-CN" altLang="en-US" sz="1600" dirty="0"/>
              <a:t>中左端点个数</a:t>
            </a:r>
            <a:endParaRPr lang="zh-CN" altLang="en-US" sz="1600" dirty="0"/>
          </a:p>
          <a:p>
            <a:pPr marL="0" indent="0">
              <a:buNone/>
            </a:pPr>
            <a:r>
              <a:rPr lang="zh-CN" altLang="en-US" dirty="0"/>
              <a:t>            </a:t>
            </a:r>
            <a:r>
              <a:rPr lang="en-US" altLang="zh-CN" dirty="0" err="1"/>
              <a:t>int</a:t>
            </a:r>
            <a:r>
              <a:rPr lang="en-US" altLang="zh-CN" dirty="0"/>
              <a:t> ans2=ask(T2,L-1);//</a:t>
            </a:r>
            <a:r>
              <a:rPr lang="zh-CN" altLang="en-US" sz="1600" dirty="0"/>
              <a:t>统计区间</a:t>
            </a:r>
            <a:r>
              <a:rPr lang="en-US" altLang="zh-CN" sz="1600" dirty="0"/>
              <a:t>【1,L-1】</a:t>
            </a:r>
            <a:r>
              <a:rPr lang="zh-CN" altLang="en-US" sz="1600" dirty="0"/>
              <a:t>中右端点个数</a:t>
            </a:r>
            <a:endParaRPr lang="zh-CN" altLang="en-US" sz="1600" dirty="0"/>
          </a:p>
          <a:p>
            <a:pPr marL="0" indent="0">
              <a:buNone/>
            </a:pPr>
            <a:r>
              <a:rPr lang="zh-CN" altLang="en-US" dirty="0"/>
              <a:t>            </a:t>
            </a:r>
            <a:r>
              <a:rPr lang="en-US" altLang="zh-CN" dirty="0" err="1"/>
              <a:t>printf</a:t>
            </a:r>
            <a:r>
              <a:rPr lang="en-US" altLang="zh-CN" dirty="0"/>
              <a:t>("%d\n",ans1-ans2);</a:t>
            </a:r>
            <a:r>
              <a:rPr lang="en-US" altLang="zh-CN" sz="1600" dirty="0"/>
              <a:t>//ans2</a:t>
            </a:r>
            <a:r>
              <a:rPr lang="zh-CN" altLang="en-US" sz="1600" dirty="0"/>
              <a:t>即为与区间</a:t>
            </a:r>
            <a:r>
              <a:rPr lang="en-US" altLang="zh-CN" sz="1600" dirty="0"/>
              <a:t>【L,R】</a:t>
            </a:r>
            <a:r>
              <a:rPr lang="zh-CN" altLang="en-US" sz="1600" dirty="0"/>
              <a:t>无交集的线段数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    </a:t>
            </a:r>
            <a:r>
              <a:rPr lang="en-US" altLang="zh-CN" dirty="0"/>
              <a:t>}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}</a:t>
            </a:r>
            <a:endParaRPr lang="zh-CN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3.3</a:t>
            </a:r>
            <a:r>
              <a:rPr lang="en-US" altLang="zh-CN" b="1" dirty="0" smtClean="0"/>
              <a:t> </a:t>
            </a:r>
            <a:r>
              <a:rPr lang="en-US" altLang="zh-CN" b="1" dirty="0"/>
              <a:t>K</a:t>
            </a:r>
            <a:r>
              <a:rPr lang="zh-CN" altLang="en-US" b="1" dirty="0" smtClean="0"/>
              <a:t>小数</a:t>
            </a:r>
            <a:br>
              <a:rPr lang="en-US" altLang="zh-CN" b="1" dirty="0" smtClean="0"/>
            </a:br>
            <a:r>
              <a:rPr lang="en-US" altLang="zh-CN" b="1" dirty="0" smtClean="0"/>
              <a:t>                     cogs16_715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题目描述</a:t>
            </a:r>
            <a:r>
              <a:rPr lang="en-US" altLang="zh-CN" dirty="0"/>
              <a:t>】 </a:t>
            </a:r>
            <a:endParaRPr lang="en-US" altLang="zh-CN" dirty="0"/>
          </a:p>
          <a:p>
            <a:r>
              <a:rPr lang="zh-CN" altLang="en-US" dirty="0"/>
              <a:t>给定一个数列 </a:t>
            </a:r>
            <a:r>
              <a:rPr lang="en-US" altLang="zh-CN" dirty="0"/>
              <a:t>A</a:t>
            </a:r>
            <a:r>
              <a:rPr lang="zh-CN" altLang="en-US" dirty="0"/>
              <a:t>，请实现如下两种操作： </a:t>
            </a:r>
            <a:endParaRPr lang="zh-CN" altLang="en-US" dirty="0"/>
          </a:p>
          <a:p>
            <a:r>
              <a:rPr lang="en-US" altLang="zh-CN" dirty="0"/>
              <a:t>1. </a:t>
            </a:r>
            <a:r>
              <a:rPr lang="zh-CN" altLang="en-US" dirty="0"/>
              <a:t>将 </a:t>
            </a:r>
            <a:r>
              <a:rPr lang="en-US" altLang="zh-CN" dirty="0" err="1"/>
              <a:t>Ak</a:t>
            </a:r>
            <a:r>
              <a:rPr lang="en-US" altLang="zh-CN" dirty="0"/>
              <a:t> </a:t>
            </a:r>
            <a:r>
              <a:rPr lang="zh-CN" altLang="en-US" dirty="0"/>
              <a:t>的值修改为 </a:t>
            </a:r>
            <a:r>
              <a:rPr lang="en-US" altLang="zh-CN" dirty="0"/>
              <a:t>d</a:t>
            </a:r>
            <a:r>
              <a:rPr lang="zh-CN" altLang="en-US" dirty="0"/>
              <a:t>。 </a:t>
            </a:r>
            <a:endParaRPr lang="zh-CN" altLang="en-US" dirty="0"/>
          </a:p>
          <a:p>
            <a:r>
              <a:rPr lang="en-US" altLang="zh-CN" dirty="0"/>
              <a:t>2. </a:t>
            </a:r>
            <a:r>
              <a:rPr lang="zh-CN" altLang="en-US" dirty="0"/>
              <a:t>查询整个序列中第 </a:t>
            </a:r>
            <a:r>
              <a:rPr lang="en-US" altLang="zh-CN" dirty="0"/>
              <a:t>K </a:t>
            </a:r>
            <a:r>
              <a:rPr lang="zh-CN" altLang="en-US" dirty="0"/>
              <a:t>小的值。 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输入</a:t>
            </a:r>
            <a:r>
              <a:rPr lang="zh-CN" altLang="en-US" dirty="0"/>
              <a:t>输出</a:t>
            </a:r>
            <a:r>
              <a:rPr lang="zh-CN" altLang="en-US" dirty="0" smtClean="0"/>
              <a:t>格式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8360" y="1307592"/>
            <a:ext cx="7854696" cy="4940808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输入格式</a:t>
            </a:r>
            <a:r>
              <a:rPr lang="en-US" altLang="zh-CN" dirty="0"/>
              <a:t>】 </a:t>
            </a:r>
            <a:endParaRPr lang="en-US" altLang="zh-CN" dirty="0"/>
          </a:p>
          <a:p>
            <a:r>
              <a:rPr lang="zh-CN" altLang="en-US" dirty="0"/>
              <a:t>第一行为一个整数 </a:t>
            </a:r>
            <a:r>
              <a:rPr lang="en-US" altLang="zh-CN" dirty="0"/>
              <a:t>n(0≤n≤1000000)</a:t>
            </a:r>
            <a:r>
              <a:rPr lang="zh-CN" altLang="en-US" dirty="0"/>
              <a:t>，表示数列 </a:t>
            </a:r>
            <a:r>
              <a:rPr lang="en-US" altLang="zh-CN" dirty="0"/>
              <a:t>A </a:t>
            </a:r>
            <a:r>
              <a:rPr lang="zh-CN" altLang="en-US" dirty="0"/>
              <a:t>的大小。 </a:t>
            </a:r>
            <a:endParaRPr lang="zh-CN" altLang="en-US" dirty="0"/>
          </a:p>
          <a:p>
            <a:r>
              <a:rPr lang="zh-CN" altLang="en-US" dirty="0"/>
              <a:t>第二行有 </a:t>
            </a:r>
            <a:r>
              <a:rPr lang="en-US" altLang="zh-CN" dirty="0"/>
              <a:t>n </a:t>
            </a:r>
            <a:r>
              <a:rPr lang="zh-CN" altLang="en-US" dirty="0"/>
              <a:t>个整数，表示序列 </a:t>
            </a:r>
            <a:r>
              <a:rPr lang="en-US" altLang="zh-CN" dirty="0"/>
              <a:t>A </a:t>
            </a:r>
            <a:r>
              <a:rPr lang="zh-CN" altLang="en-US" dirty="0"/>
              <a:t>各项的初始值。 </a:t>
            </a:r>
            <a:endParaRPr lang="zh-CN" altLang="en-US" dirty="0"/>
          </a:p>
          <a:p>
            <a:r>
              <a:rPr lang="zh-CN" altLang="en-US" dirty="0"/>
              <a:t>第三行为一个整数 </a:t>
            </a:r>
            <a:r>
              <a:rPr lang="en-US" altLang="zh-CN" dirty="0"/>
              <a:t>m(0≤m≤1500000)</a:t>
            </a:r>
            <a:r>
              <a:rPr lang="zh-CN" altLang="en-US" dirty="0"/>
              <a:t>，表示操作数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r>
              <a:rPr lang="zh-CN" altLang="en-US" dirty="0"/>
              <a:t>下面 </a:t>
            </a:r>
            <a:r>
              <a:rPr lang="en-US" altLang="zh-CN" dirty="0"/>
              <a:t>m </a:t>
            </a:r>
            <a:r>
              <a:rPr lang="zh-CN" altLang="en-US" dirty="0"/>
              <a:t>行，每行描述一个操作： </a:t>
            </a:r>
            <a:endParaRPr lang="zh-CN" altLang="en-US" dirty="0"/>
          </a:p>
          <a:p>
            <a:r>
              <a:rPr lang="en-US" altLang="zh-CN" dirty="0"/>
              <a:t>CHANGE k d</a:t>
            </a:r>
            <a:r>
              <a:rPr lang="zh-CN" altLang="en-US" dirty="0"/>
              <a:t>（表示将 </a:t>
            </a:r>
            <a:r>
              <a:rPr lang="en-US" altLang="zh-CN" dirty="0" err="1"/>
              <a:t>Ak</a:t>
            </a:r>
            <a:r>
              <a:rPr lang="en-US" altLang="zh-CN" dirty="0"/>
              <a:t> </a:t>
            </a:r>
            <a:r>
              <a:rPr lang="zh-CN" altLang="en-US" dirty="0"/>
              <a:t>的值修改为 </a:t>
            </a:r>
            <a:r>
              <a:rPr lang="en-US" altLang="zh-CN" dirty="0"/>
              <a:t>d</a:t>
            </a:r>
            <a:r>
              <a:rPr lang="zh-CN" altLang="en-US" dirty="0"/>
              <a:t>，</a:t>
            </a:r>
            <a:r>
              <a:rPr lang="en-US" altLang="zh-CN" dirty="0"/>
              <a:t>1≤k≤n</a:t>
            </a:r>
            <a:r>
              <a:rPr lang="zh-CN" altLang="en-US" dirty="0"/>
              <a:t>，</a:t>
            </a:r>
            <a:r>
              <a:rPr lang="en-US" altLang="zh-CN" dirty="0"/>
              <a:t>d </a:t>
            </a:r>
            <a:r>
              <a:rPr lang="zh-CN" altLang="en-US" dirty="0"/>
              <a:t>为整数） </a:t>
            </a:r>
            <a:endParaRPr lang="zh-CN" altLang="en-US" dirty="0"/>
          </a:p>
          <a:p>
            <a:r>
              <a:rPr lang="en-US" altLang="zh-CN" dirty="0" smtClean="0"/>
              <a:t>SUM </a:t>
            </a:r>
            <a:r>
              <a:rPr lang="en-US" altLang="zh-CN" dirty="0"/>
              <a:t>k</a:t>
            </a:r>
            <a:r>
              <a:rPr lang="zh-CN" altLang="en-US" dirty="0"/>
              <a:t>（表示查询整个序列中第 </a:t>
            </a:r>
            <a:r>
              <a:rPr lang="en-US" altLang="zh-CN" dirty="0"/>
              <a:t>K </a:t>
            </a:r>
            <a:r>
              <a:rPr lang="zh-CN" altLang="en-US" dirty="0"/>
              <a:t>小的值） </a:t>
            </a:r>
            <a:endParaRPr lang="zh-CN" altLang="en-US" dirty="0"/>
          </a:p>
          <a:p>
            <a:r>
              <a:rPr lang="en-US" altLang="zh-CN" dirty="0"/>
              <a:t>【</a:t>
            </a:r>
            <a:r>
              <a:rPr lang="zh-CN" altLang="en-US" dirty="0"/>
              <a:t>输出格式</a:t>
            </a:r>
            <a:r>
              <a:rPr lang="en-US" altLang="zh-CN" dirty="0"/>
              <a:t>】 </a:t>
            </a:r>
            <a:endParaRPr lang="en-US" altLang="zh-CN" dirty="0"/>
          </a:p>
          <a:p>
            <a:r>
              <a:rPr lang="zh-CN" altLang="en-US" dirty="0"/>
              <a:t>对于每一个询问，输出查询的结果。 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样例</a:t>
            </a:r>
            <a:r>
              <a:rPr lang="zh-CN" altLang="en-US" dirty="0" smtClean="0"/>
              <a:t>输入</a:t>
            </a:r>
            <a:r>
              <a:rPr lang="zh-CN" altLang="en-US" sz="4400" dirty="0"/>
              <a:t>输出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51088" y="2052638"/>
            <a:ext cx="2711640" cy="4195762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样例输入</a:t>
            </a:r>
            <a:r>
              <a:rPr lang="en-US" altLang="zh-CN" dirty="0"/>
              <a:t>】 </a:t>
            </a:r>
            <a:endParaRPr lang="en-US" altLang="zh-CN" dirty="0"/>
          </a:p>
          <a:p>
            <a:r>
              <a:rPr lang="en-US" altLang="zh-CN" dirty="0"/>
              <a:t>4</a:t>
            </a:r>
            <a:endParaRPr lang="en-US" altLang="zh-CN" dirty="0"/>
          </a:p>
          <a:p>
            <a:r>
              <a:rPr lang="en-US" altLang="zh-CN" dirty="0"/>
              <a:t>1 4 2 3</a:t>
            </a:r>
            <a:endParaRPr lang="en-US" altLang="zh-CN" dirty="0"/>
          </a:p>
          <a:p>
            <a:r>
              <a:rPr lang="en-US" altLang="zh-CN" dirty="0"/>
              <a:t>3</a:t>
            </a:r>
            <a:endParaRPr lang="en-US" altLang="zh-CN" dirty="0"/>
          </a:p>
          <a:p>
            <a:r>
              <a:rPr lang="en-US" altLang="zh-CN" dirty="0"/>
              <a:t>SUM 2</a:t>
            </a:r>
            <a:endParaRPr lang="en-US" altLang="zh-CN" dirty="0"/>
          </a:p>
          <a:p>
            <a:r>
              <a:rPr lang="en-US" altLang="zh-CN" dirty="0"/>
              <a:t>CHANGE 2 50</a:t>
            </a:r>
            <a:endParaRPr lang="en-US" altLang="zh-CN" dirty="0"/>
          </a:p>
          <a:p>
            <a:r>
              <a:rPr lang="en-US" altLang="zh-CN" dirty="0"/>
              <a:t>SUM </a:t>
            </a:r>
            <a:r>
              <a:rPr lang="en-US" altLang="zh-CN" dirty="0" smtClean="0"/>
              <a:t>4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27577" y="2057105"/>
            <a:ext cx="210629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【</a:t>
            </a:r>
            <a:r>
              <a:rPr lang="zh-CN" altLang="en-US" sz="2000" dirty="0"/>
              <a:t>样例输出</a:t>
            </a:r>
            <a:r>
              <a:rPr lang="en-US" altLang="zh-CN" sz="2000" dirty="0"/>
              <a:t>】 </a:t>
            </a:r>
            <a:endParaRPr lang="en-US" altLang="zh-CN" sz="2000" dirty="0"/>
          </a:p>
          <a:p>
            <a:r>
              <a:rPr lang="en-US" altLang="zh-CN" sz="2000" dirty="0"/>
              <a:t>2</a:t>
            </a:r>
            <a:endParaRPr lang="en-US" altLang="zh-CN" sz="2000" dirty="0"/>
          </a:p>
          <a:p>
            <a:r>
              <a:rPr lang="en-US" altLang="zh-CN" sz="2000" dirty="0"/>
              <a:t>50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应对办法</a:t>
            </a:r>
            <a:endParaRPr lang="zh-CN" altLang="en-US" smtClean="0"/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2351088" y="2052638"/>
            <a:ext cx="7292975" cy="4195762"/>
          </a:xfrm>
        </p:spPr>
        <p:txBody>
          <a:bodyPr/>
          <a:lstStyle/>
          <a:p>
            <a:r>
              <a:rPr lang="zh-CN" altLang="en-US" sz="3200" smtClean="0"/>
              <a:t>降复杂度</a:t>
            </a:r>
            <a:endParaRPr lang="en-US" altLang="zh-CN" sz="3200" smtClean="0"/>
          </a:p>
          <a:p>
            <a:r>
              <a:rPr lang="zh-CN" altLang="en-US" sz="3200" smtClean="0"/>
              <a:t>将修改</a:t>
            </a:r>
            <a:r>
              <a:rPr lang="en-US" altLang="zh-CN" sz="3200" smtClean="0"/>
              <a:t>sum</a:t>
            </a:r>
            <a:r>
              <a:rPr lang="zh-CN" altLang="en-US" sz="3200" smtClean="0"/>
              <a:t>的时间复杂度降到 </a:t>
            </a:r>
            <a:r>
              <a:rPr lang="en-US" altLang="zh-CN" sz="3200" smtClean="0"/>
              <a:t>log(N)</a:t>
            </a:r>
            <a:endParaRPr lang="en-US" altLang="zh-CN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利用树状数组</a:t>
            </a:r>
            <a:r>
              <a:rPr lang="en-US" altLang="zh-CN" dirty="0" smtClean="0"/>
              <a:t>+</a:t>
            </a:r>
            <a:r>
              <a:rPr lang="zh-CN" altLang="en-US" dirty="0" smtClean="0"/>
              <a:t>前缀和统计</a:t>
            </a:r>
            <a:r>
              <a:rPr lang="zh-CN" altLang="en-US" dirty="0"/>
              <a:t>每个数在数列中出现的</a:t>
            </a:r>
            <a:r>
              <a:rPr lang="zh-CN" altLang="en-US" dirty="0" smtClean="0"/>
              <a:t>频次</a:t>
            </a:r>
            <a:endParaRPr lang="en-US" altLang="zh-CN" dirty="0" smtClean="0"/>
          </a:p>
          <a:p>
            <a:r>
              <a:rPr lang="zh-CN" altLang="en-US" dirty="0" smtClean="0"/>
              <a:t>用二分求第</a:t>
            </a:r>
            <a:r>
              <a:rPr lang="en-US" altLang="zh-CN" dirty="0" smtClean="0"/>
              <a:t>K</a:t>
            </a:r>
            <a:r>
              <a:rPr lang="zh-CN" altLang="en-US" dirty="0" smtClean="0"/>
              <a:t>小数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3.4 </a:t>
            </a:r>
            <a:r>
              <a:rPr lang="zh-CN" altLang="en-US" dirty="0" smtClean="0"/>
              <a:t>三元数对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51088" y="2052638"/>
            <a:ext cx="7658544" cy="4195762"/>
          </a:xfrm>
        </p:spPr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【</a:t>
            </a:r>
            <a:r>
              <a:rPr lang="zh-CN" altLang="en-US" dirty="0">
                <a:latin typeface="Consolas" panose="020B0609020204030204" pitchFamily="49" charset="0"/>
              </a:rPr>
              <a:t>题目描述</a:t>
            </a:r>
            <a:r>
              <a:rPr lang="en-US" altLang="zh-CN" dirty="0">
                <a:latin typeface="Consolas" panose="020B0609020204030204" pitchFamily="49" charset="0"/>
              </a:rPr>
              <a:t>】 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 err="1">
                <a:latin typeface="Consolas" panose="020B0609020204030204" pitchFamily="49" charset="0"/>
              </a:rPr>
              <a:t>Chineselyl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zh-CN" altLang="en-US" dirty="0">
                <a:latin typeface="Consolas" panose="020B0609020204030204" pitchFamily="49" charset="0"/>
              </a:rPr>
              <a:t>最近对一种叫做“三元数对”的东西非常感兴趣。在含有 </a:t>
            </a:r>
            <a:r>
              <a:rPr lang="en-US" altLang="zh-CN" dirty="0">
                <a:latin typeface="Consolas" panose="020B0609020204030204" pitchFamily="49" charset="0"/>
              </a:rPr>
              <a:t>n </a:t>
            </a:r>
            <a:r>
              <a:rPr lang="zh-CN" altLang="en-US" dirty="0">
                <a:latin typeface="Consolas" panose="020B0609020204030204" pitchFamily="49" charset="0"/>
              </a:rPr>
              <a:t>个整数的序列 </a:t>
            </a:r>
            <a:r>
              <a:rPr lang="en-US" altLang="zh-CN" dirty="0">
                <a:latin typeface="Consolas" panose="020B0609020204030204" pitchFamily="49" charset="0"/>
              </a:rPr>
              <a:t>A1,A2,…An </a:t>
            </a:r>
            <a:r>
              <a:rPr lang="zh-CN" altLang="en-US" dirty="0">
                <a:latin typeface="Consolas" panose="020B0609020204030204" pitchFamily="49" charset="0"/>
              </a:rPr>
              <a:t>中，三个数被称作“三元数对”当且仅当 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&lt;j&lt;k </a:t>
            </a:r>
            <a:r>
              <a:rPr lang="zh-CN" altLang="en-US" dirty="0">
                <a:latin typeface="Consolas" panose="020B0609020204030204" pitchFamily="49" charset="0"/>
              </a:rPr>
              <a:t>且 </a:t>
            </a:r>
            <a:r>
              <a:rPr lang="en-US" altLang="zh-CN" dirty="0">
                <a:latin typeface="Consolas" panose="020B0609020204030204" pitchFamily="49" charset="0"/>
              </a:rPr>
              <a:t>Ai&lt;</a:t>
            </a:r>
            <a:r>
              <a:rPr lang="en-US" altLang="zh-CN" dirty="0" err="1">
                <a:latin typeface="Consolas" panose="020B0609020204030204" pitchFamily="49" charset="0"/>
              </a:rPr>
              <a:t>Aj</a:t>
            </a:r>
            <a:r>
              <a:rPr lang="en-US" altLang="zh-CN" dirty="0">
                <a:latin typeface="Consolas" panose="020B0609020204030204" pitchFamily="49" charset="0"/>
              </a:rPr>
              <a:t>&lt;</a:t>
            </a:r>
            <a:r>
              <a:rPr lang="en-US" altLang="zh-CN" dirty="0" err="1">
                <a:latin typeface="Consolas" panose="020B0609020204030204" pitchFamily="49" charset="0"/>
              </a:rPr>
              <a:t>Ak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zh-CN" altLang="en-US" dirty="0">
                <a:latin typeface="Consolas" panose="020B0609020204030204" pitchFamily="49" charset="0"/>
              </a:rPr>
              <a:t>。现在 </a:t>
            </a:r>
            <a:r>
              <a:rPr lang="en-US" altLang="zh-CN" dirty="0" err="1">
                <a:latin typeface="Consolas" panose="020B0609020204030204" pitchFamily="49" charset="0"/>
              </a:rPr>
              <a:t>Chineselyl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zh-CN" altLang="en-US" dirty="0">
                <a:latin typeface="Consolas" panose="020B0609020204030204" pitchFamily="49" charset="0"/>
              </a:rPr>
              <a:t>正忙着准备会考呢，他想请你帮忙统计一下一个整数序列中“三元数对”的个数。 </a:t>
            </a:r>
            <a:endParaRPr lang="zh-CN" altLang="en-US" dirty="0">
              <a:latin typeface="Consolas" panose="020B0609020204030204" pitchFamily="49" charset="0"/>
            </a:endParaRPr>
          </a:p>
          <a:p>
            <a:endParaRPr lang="zh-CN" altLang="en-US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输入</a:t>
            </a:r>
            <a:r>
              <a:rPr lang="zh-CN" altLang="en-US" dirty="0"/>
              <a:t>输出</a:t>
            </a:r>
            <a:r>
              <a:rPr lang="zh-CN" altLang="en-US" dirty="0" smtClean="0"/>
              <a:t>格式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输入格式</a:t>
            </a:r>
            <a:r>
              <a:rPr lang="en-US" altLang="zh-CN" dirty="0"/>
              <a:t>】 </a:t>
            </a:r>
            <a:endParaRPr lang="en-US" altLang="zh-CN" dirty="0"/>
          </a:p>
          <a:p>
            <a:r>
              <a:rPr lang="zh-CN" altLang="en-US" dirty="0"/>
              <a:t>第一行一个整数 </a:t>
            </a:r>
            <a:r>
              <a:rPr lang="en-US" altLang="zh-CN" dirty="0"/>
              <a:t>n </a:t>
            </a:r>
            <a:endParaRPr lang="en-US" altLang="zh-CN" dirty="0"/>
          </a:p>
          <a:p>
            <a:r>
              <a:rPr lang="zh-CN" altLang="en-US" dirty="0"/>
              <a:t>接下来有 </a:t>
            </a:r>
            <a:r>
              <a:rPr lang="en-US" altLang="zh-CN" dirty="0"/>
              <a:t>N </a:t>
            </a:r>
            <a:r>
              <a:rPr lang="zh-CN" altLang="en-US" dirty="0"/>
              <a:t>行，分别表示这个整数序列的每一项 </a:t>
            </a:r>
            <a:endParaRPr lang="zh-CN" altLang="en-US" dirty="0"/>
          </a:p>
          <a:p>
            <a:r>
              <a:rPr lang="en-US" altLang="zh-CN" dirty="0"/>
              <a:t>【</a:t>
            </a:r>
            <a:r>
              <a:rPr lang="zh-CN" altLang="en-US" dirty="0"/>
              <a:t>输出格式</a:t>
            </a:r>
            <a:r>
              <a:rPr lang="en-US" altLang="zh-CN" dirty="0"/>
              <a:t>】 </a:t>
            </a:r>
            <a:endParaRPr lang="en-US" altLang="zh-CN" dirty="0"/>
          </a:p>
          <a:p>
            <a:r>
              <a:rPr lang="zh-CN" altLang="en-US" dirty="0"/>
              <a:t>输出这个整数序列中三元数对的个数 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根据乘法原理及加法原理，三元数对组合数对为：</a:t>
            </a:r>
            <a:endParaRPr lang="en-US" altLang="zh-CN" dirty="0" smtClean="0"/>
          </a:p>
          <a:p>
            <a:r>
              <a:rPr lang="en-US" altLang="zh-CN" dirty="0" smtClean="0"/>
              <a:t>               Sum{ Pre[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]*</a:t>
            </a:r>
            <a:r>
              <a:rPr lang="en-US" altLang="zh-CN" dirty="0" err="1" smtClean="0"/>
              <a:t>suc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]|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&gt;1&amp;i&lt;n}</a:t>
            </a:r>
            <a:endParaRPr lang="en-US" altLang="zh-CN" dirty="0"/>
          </a:p>
          <a:p>
            <a:r>
              <a:rPr lang="en-US" altLang="zh-CN" dirty="0" smtClean="0"/>
              <a:t>Pre[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</a:t>
            </a:r>
            <a:r>
              <a:rPr lang="zh-CN" altLang="en-US" dirty="0" smtClean="0"/>
              <a:t>表示位置</a:t>
            </a:r>
            <a:r>
              <a:rPr lang="en-US" altLang="zh-CN" dirty="0" err="1" smtClean="0"/>
              <a:t>i</a:t>
            </a:r>
            <a:r>
              <a:rPr lang="zh-CN" altLang="en-US" dirty="0" smtClean="0"/>
              <a:t>前小于第</a:t>
            </a:r>
            <a:r>
              <a:rPr lang="en-US" altLang="zh-CN" dirty="0" err="1" smtClean="0"/>
              <a:t>i</a:t>
            </a:r>
            <a:r>
              <a:rPr lang="zh-CN" altLang="en-US" dirty="0" smtClean="0"/>
              <a:t>个数的数列元素个数</a:t>
            </a:r>
            <a:endParaRPr lang="en-US" altLang="zh-CN" dirty="0" smtClean="0"/>
          </a:p>
          <a:p>
            <a:r>
              <a:rPr lang="en-US" altLang="zh-CN" dirty="0" err="1" smtClean="0"/>
              <a:t>Suc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</a:t>
            </a:r>
            <a:r>
              <a:rPr lang="zh-CN" altLang="en-US" dirty="0" smtClean="0"/>
              <a:t>表示位置</a:t>
            </a:r>
            <a:r>
              <a:rPr lang="en-US" altLang="zh-CN" dirty="0" err="1" smtClean="0"/>
              <a:t>i</a:t>
            </a:r>
            <a:r>
              <a:rPr lang="zh-CN" altLang="en-US" dirty="0" smtClean="0"/>
              <a:t>后大于第</a:t>
            </a:r>
            <a:r>
              <a:rPr lang="en-US" altLang="zh-CN" dirty="0" err="1" smtClean="0"/>
              <a:t>i</a:t>
            </a:r>
            <a:r>
              <a:rPr lang="zh-CN" altLang="en-US" dirty="0" smtClean="0"/>
              <a:t>个数的数列元素个数</a:t>
            </a:r>
            <a:endParaRPr lang="en-US" altLang="zh-CN" dirty="0" smtClean="0"/>
          </a:p>
          <a:p>
            <a:r>
              <a:rPr lang="zh-CN" altLang="en-US" dirty="0" smtClean="0"/>
              <a:t>可以用树状数组</a:t>
            </a:r>
            <a:r>
              <a:rPr lang="en-US" altLang="zh-CN" dirty="0" smtClean="0"/>
              <a:t>+</a:t>
            </a:r>
            <a:r>
              <a:rPr lang="zh-CN" altLang="en-US" dirty="0" smtClean="0"/>
              <a:t>前缀和进行统计</a:t>
            </a:r>
            <a:endParaRPr lang="en-US" altLang="zh-C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08188" y="1380744"/>
            <a:ext cx="8166036" cy="4867656"/>
          </a:xfrm>
        </p:spPr>
        <p:txBody>
          <a:bodyPr/>
          <a:lstStyle/>
          <a:p>
            <a:r>
              <a:rPr lang="en-US" altLang="zh-CN" dirty="0" err="1">
                <a:latin typeface="Consolas" panose="020B0609020204030204" pitchFamily="49" charset="0"/>
              </a:rPr>
              <a:t>int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latin typeface="Consolas" panose="020B0609020204030204" pitchFamily="49" charset="0"/>
              </a:rPr>
              <a:t>n,</a:t>
            </a:r>
            <a:r>
              <a:rPr lang="en-US" altLang="zh-CN" dirty="0" err="1" smtClean="0">
                <a:latin typeface="Consolas" panose="020B0609020204030204" pitchFamily="49" charset="0"/>
              </a:rPr>
              <a:t>in</a:t>
            </a:r>
            <a:r>
              <a:rPr lang="en-US" altLang="zh-CN" dirty="0" smtClean="0">
                <a:latin typeface="Consolas" panose="020B0609020204030204" pitchFamily="49" charset="0"/>
              </a:rPr>
              <a:t>[</a:t>
            </a:r>
            <a:r>
              <a:rPr lang="en-US" altLang="zh-CN" dirty="0" err="1" smtClean="0">
                <a:latin typeface="Consolas" panose="020B0609020204030204" pitchFamily="49" charset="0"/>
              </a:rPr>
              <a:t>maxn</a:t>
            </a:r>
            <a:r>
              <a:rPr lang="en-US" altLang="zh-CN" dirty="0">
                <a:latin typeface="Consolas" panose="020B0609020204030204" pitchFamily="49" charset="0"/>
              </a:rPr>
              <a:t>];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 err="1">
                <a:latin typeface="Consolas" panose="020B0609020204030204" pitchFamily="49" charset="0"/>
              </a:rPr>
              <a:t>int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en-US" altLang="zh-CN" dirty="0" err="1" smtClean="0">
                <a:latin typeface="Consolas" panose="020B0609020204030204" pitchFamily="49" charset="0"/>
              </a:rPr>
              <a:t>t_in</a:t>
            </a:r>
            <a:r>
              <a:rPr lang="en-US" altLang="zh-CN" dirty="0" smtClean="0">
                <a:latin typeface="Consolas" panose="020B0609020204030204" pitchFamily="49" charset="0"/>
              </a:rPr>
              <a:t>[</a:t>
            </a:r>
            <a:r>
              <a:rPr lang="en-US" altLang="zh-CN" dirty="0" err="1" smtClean="0">
                <a:latin typeface="Consolas" panose="020B0609020204030204" pitchFamily="49" charset="0"/>
              </a:rPr>
              <a:t>maxn</a:t>
            </a:r>
            <a:r>
              <a:rPr lang="en-US" altLang="zh-CN" dirty="0">
                <a:latin typeface="Consolas" panose="020B0609020204030204" pitchFamily="49" charset="0"/>
              </a:rPr>
              <a:t>],</a:t>
            </a:r>
            <a:r>
              <a:rPr lang="en-US" altLang="zh-CN" dirty="0" err="1">
                <a:latin typeface="Consolas" panose="020B0609020204030204" pitchFamily="49" charset="0"/>
              </a:rPr>
              <a:t>rnk</a:t>
            </a:r>
            <a:r>
              <a:rPr lang="en-US" altLang="zh-CN" dirty="0">
                <a:latin typeface="Consolas" panose="020B0609020204030204" pitchFamily="49" charset="0"/>
              </a:rPr>
              <a:t>[</a:t>
            </a:r>
            <a:r>
              <a:rPr lang="en-US" altLang="zh-CN" dirty="0" err="1">
                <a:latin typeface="Consolas" panose="020B0609020204030204" pitchFamily="49" charset="0"/>
              </a:rPr>
              <a:t>maxn</a:t>
            </a:r>
            <a:r>
              <a:rPr lang="en-US" altLang="zh-CN" dirty="0" smtClean="0">
                <a:latin typeface="Consolas" panose="020B0609020204030204" pitchFamily="49" charset="0"/>
              </a:rPr>
              <a:t>];//</a:t>
            </a:r>
            <a:r>
              <a:rPr lang="zh-CN" altLang="en-US" dirty="0" smtClean="0">
                <a:latin typeface="Consolas" panose="020B0609020204030204" pitchFamily="49" charset="0"/>
              </a:rPr>
              <a:t>用于离散化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 err="1">
                <a:latin typeface="Consolas" panose="020B0609020204030204" pitchFamily="49" charset="0"/>
              </a:rPr>
              <a:t>int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en-US" altLang="zh-CN" dirty="0" err="1" smtClean="0">
                <a:latin typeface="Consolas" panose="020B0609020204030204" pitchFamily="49" charset="0"/>
              </a:rPr>
              <a:t>pre_T</a:t>
            </a:r>
            <a:r>
              <a:rPr lang="en-US" altLang="zh-CN" dirty="0" smtClean="0">
                <a:latin typeface="Consolas" panose="020B0609020204030204" pitchFamily="49" charset="0"/>
              </a:rPr>
              <a:t>[</a:t>
            </a:r>
            <a:r>
              <a:rPr lang="en-US" altLang="zh-CN" dirty="0" err="1" smtClean="0">
                <a:latin typeface="Consolas" panose="020B0609020204030204" pitchFamily="49" charset="0"/>
              </a:rPr>
              <a:t>maxn</a:t>
            </a:r>
            <a:r>
              <a:rPr lang="en-US" altLang="zh-CN" dirty="0" smtClean="0">
                <a:latin typeface="Consolas" panose="020B0609020204030204" pitchFamily="49" charset="0"/>
              </a:rPr>
              <a:t>];//</a:t>
            </a:r>
            <a:r>
              <a:rPr lang="zh-CN" altLang="en-US" dirty="0">
                <a:latin typeface="Consolas" panose="020B0609020204030204" pitchFamily="49" charset="0"/>
              </a:rPr>
              <a:t>前缀树状</a:t>
            </a:r>
            <a:r>
              <a:rPr lang="zh-CN" altLang="en-US" dirty="0" smtClean="0">
                <a:latin typeface="Consolas" panose="020B0609020204030204" pitchFamily="49" charset="0"/>
              </a:rPr>
              <a:t>数组</a:t>
            </a:r>
            <a:endParaRPr lang="en-US" altLang="zh-CN" dirty="0" smtClean="0">
              <a:latin typeface="Consolas" panose="020B0609020204030204" pitchFamily="49" charset="0"/>
            </a:endParaRPr>
          </a:p>
          <a:p>
            <a:r>
              <a:rPr lang="en-US" altLang="zh-CN" dirty="0" err="1" smtClean="0">
                <a:latin typeface="Consolas" panose="020B0609020204030204" pitchFamily="49" charset="0"/>
              </a:rPr>
              <a:t>int</a:t>
            </a:r>
            <a:r>
              <a:rPr lang="en-US" altLang="zh-CN" dirty="0" smtClean="0"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latin typeface="Consolas" panose="020B0609020204030204" pitchFamily="49" charset="0"/>
              </a:rPr>
              <a:t>suc_T</a:t>
            </a:r>
            <a:r>
              <a:rPr lang="en-US" altLang="zh-CN" dirty="0">
                <a:latin typeface="Consolas" panose="020B0609020204030204" pitchFamily="49" charset="0"/>
              </a:rPr>
              <a:t>[</a:t>
            </a:r>
            <a:r>
              <a:rPr lang="en-US" altLang="zh-CN" dirty="0" err="1">
                <a:latin typeface="Consolas" panose="020B0609020204030204" pitchFamily="49" charset="0"/>
              </a:rPr>
              <a:t>maxn</a:t>
            </a:r>
            <a:r>
              <a:rPr lang="en-US" altLang="zh-CN" dirty="0" smtClean="0">
                <a:latin typeface="Consolas" panose="020B0609020204030204" pitchFamily="49" charset="0"/>
              </a:rPr>
              <a:t>];//</a:t>
            </a:r>
            <a:r>
              <a:rPr lang="zh-CN" altLang="en-US" dirty="0" smtClean="0">
                <a:latin typeface="Consolas" panose="020B0609020204030204" pitchFamily="49" charset="0"/>
              </a:rPr>
              <a:t>后缀</a:t>
            </a:r>
            <a:r>
              <a:rPr lang="zh-CN" altLang="en-US" dirty="0">
                <a:latin typeface="Consolas" panose="020B0609020204030204" pitchFamily="49" charset="0"/>
              </a:rPr>
              <a:t>树状数组</a:t>
            </a:r>
            <a:endParaRPr lang="zh-CN" altLang="en-US" dirty="0">
              <a:latin typeface="Consolas" panose="020B0609020204030204" pitchFamily="49" charset="0"/>
            </a:endParaRPr>
          </a:p>
          <a:p>
            <a:r>
              <a:rPr lang="en-US" altLang="zh-CN" dirty="0" err="1">
                <a:latin typeface="Consolas" panose="020B0609020204030204" pitchFamily="49" charset="0"/>
              </a:rPr>
              <a:t>int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latin typeface="Consolas" panose="020B0609020204030204" pitchFamily="49" charset="0"/>
              </a:rPr>
              <a:t>sum_pre</a:t>
            </a:r>
            <a:r>
              <a:rPr lang="en-US" altLang="zh-CN" dirty="0">
                <a:latin typeface="Consolas" panose="020B0609020204030204" pitchFamily="49" charset="0"/>
              </a:rPr>
              <a:t>[</a:t>
            </a:r>
            <a:r>
              <a:rPr lang="en-US" altLang="zh-CN" dirty="0" err="1">
                <a:latin typeface="Consolas" panose="020B0609020204030204" pitchFamily="49" charset="0"/>
              </a:rPr>
              <a:t>maxn</a:t>
            </a:r>
            <a:r>
              <a:rPr lang="en-US" altLang="zh-CN" dirty="0" smtClean="0">
                <a:latin typeface="Consolas" panose="020B0609020204030204" pitchFamily="49" charset="0"/>
              </a:rPr>
              <a:t>];//</a:t>
            </a:r>
            <a:r>
              <a:rPr lang="en-US" altLang="zh-CN" dirty="0">
                <a:latin typeface="Consolas" panose="020B0609020204030204" pitchFamily="49" charset="0"/>
              </a:rPr>
              <a:t>pre[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en-US" altLang="zh-CN" dirty="0" smtClean="0">
                <a:latin typeface="Consolas" panose="020B0609020204030204" pitchFamily="49" charset="0"/>
              </a:rPr>
              <a:t>]</a:t>
            </a:r>
            <a:r>
              <a:rPr lang="zh-CN" altLang="en-US" dirty="0" smtClean="0">
                <a:latin typeface="Consolas" panose="020B0609020204030204" pitchFamily="49" charset="0"/>
              </a:rPr>
              <a:t>为</a:t>
            </a:r>
            <a:r>
              <a:rPr lang="zh-CN" altLang="en-US" dirty="0">
                <a:latin typeface="Consolas" panose="020B0609020204030204" pitchFamily="49" charset="0"/>
              </a:rPr>
              <a:t>第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zh-CN" altLang="en-US" dirty="0">
                <a:latin typeface="Consolas" panose="020B0609020204030204" pitchFamily="49" charset="0"/>
              </a:rPr>
              <a:t>数前面有多少</a:t>
            </a:r>
            <a:r>
              <a:rPr lang="zh-CN" altLang="en-US" dirty="0" smtClean="0">
                <a:latin typeface="Consolas" panose="020B0609020204030204" pitchFamily="49" charset="0"/>
              </a:rPr>
              <a:t>小于</a:t>
            </a:r>
            <a:r>
              <a:rPr lang="en-US" altLang="zh-CN" dirty="0">
                <a:latin typeface="Consolas" panose="020B0609020204030204" pitchFamily="49" charset="0"/>
              </a:rPr>
              <a:t>in[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]</a:t>
            </a:r>
            <a:r>
              <a:rPr lang="zh-CN" altLang="en-US" dirty="0">
                <a:latin typeface="Consolas" panose="020B0609020204030204" pitchFamily="49" charset="0"/>
              </a:rPr>
              <a:t>的数</a:t>
            </a:r>
            <a:endParaRPr lang="en-US" altLang="zh-CN" dirty="0" smtClean="0">
              <a:latin typeface="Consolas" panose="020B0609020204030204" pitchFamily="49" charset="0"/>
            </a:endParaRPr>
          </a:p>
          <a:p>
            <a:r>
              <a:rPr lang="en-US" altLang="zh-CN" dirty="0" err="1" smtClean="0">
                <a:latin typeface="Consolas" panose="020B0609020204030204" pitchFamily="49" charset="0"/>
              </a:rPr>
              <a:t>int</a:t>
            </a:r>
            <a:r>
              <a:rPr lang="en-US" altLang="zh-CN" dirty="0" smtClean="0">
                <a:latin typeface="Consolas" panose="020B0609020204030204" pitchFamily="49" charset="0"/>
              </a:rPr>
              <a:t> </a:t>
            </a:r>
            <a:r>
              <a:rPr lang="en-US" altLang="zh-CN" dirty="0" err="1" smtClean="0">
                <a:latin typeface="Consolas" panose="020B0609020204030204" pitchFamily="49" charset="0"/>
              </a:rPr>
              <a:t>sum_suc</a:t>
            </a:r>
            <a:r>
              <a:rPr lang="en-US" altLang="zh-CN" dirty="0" smtClean="0">
                <a:latin typeface="Consolas" panose="020B0609020204030204" pitchFamily="49" charset="0"/>
              </a:rPr>
              <a:t>[</a:t>
            </a:r>
            <a:r>
              <a:rPr lang="en-US" altLang="zh-CN" dirty="0" err="1" smtClean="0">
                <a:latin typeface="Consolas" panose="020B0609020204030204" pitchFamily="49" charset="0"/>
              </a:rPr>
              <a:t>maxn</a:t>
            </a:r>
            <a:r>
              <a:rPr lang="en-US" altLang="zh-CN" dirty="0" smtClean="0">
                <a:latin typeface="Consolas" panose="020B0609020204030204" pitchFamily="49" charset="0"/>
              </a:rPr>
              <a:t>];//</a:t>
            </a:r>
            <a:r>
              <a:rPr lang="en-US" altLang="zh-CN" dirty="0" err="1" smtClean="0">
                <a:latin typeface="Consolas" panose="020B0609020204030204" pitchFamily="49" charset="0"/>
              </a:rPr>
              <a:t>suc</a:t>
            </a:r>
            <a:r>
              <a:rPr lang="en-US" altLang="zh-CN" dirty="0" smtClean="0">
                <a:latin typeface="Consolas" panose="020B0609020204030204" pitchFamily="49" charset="0"/>
              </a:rPr>
              <a:t>[</a:t>
            </a:r>
            <a:r>
              <a:rPr lang="en-US" altLang="zh-CN" dirty="0" err="1" smtClean="0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]</a:t>
            </a:r>
            <a:r>
              <a:rPr lang="zh-CN" altLang="en-US" dirty="0">
                <a:latin typeface="Consolas" panose="020B0609020204030204" pitchFamily="49" charset="0"/>
              </a:rPr>
              <a:t>为第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zh-CN" altLang="en-US" dirty="0" smtClean="0">
                <a:latin typeface="Consolas" panose="020B0609020204030204" pitchFamily="49" charset="0"/>
              </a:rPr>
              <a:t>数</a:t>
            </a:r>
            <a:r>
              <a:rPr lang="zh-CN" altLang="en-US" dirty="0">
                <a:latin typeface="Consolas" panose="020B0609020204030204" pitchFamily="49" charset="0"/>
              </a:rPr>
              <a:t>后</a:t>
            </a:r>
            <a:r>
              <a:rPr lang="zh-CN" altLang="en-US" dirty="0" smtClean="0">
                <a:latin typeface="Consolas" panose="020B0609020204030204" pitchFamily="49" charset="0"/>
              </a:rPr>
              <a:t>面</a:t>
            </a:r>
            <a:r>
              <a:rPr lang="zh-CN" altLang="en-US" dirty="0">
                <a:latin typeface="Consolas" panose="020B0609020204030204" pitchFamily="49" charset="0"/>
              </a:rPr>
              <a:t>有</a:t>
            </a:r>
            <a:r>
              <a:rPr lang="zh-CN" altLang="en-US" dirty="0" smtClean="0">
                <a:latin typeface="Consolas" panose="020B0609020204030204" pitchFamily="49" charset="0"/>
              </a:rPr>
              <a:t>多少大于</a:t>
            </a:r>
            <a:r>
              <a:rPr lang="en-US" altLang="zh-CN" dirty="0">
                <a:latin typeface="Consolas" panose="020B0609020204030204" pitchFamily="49" charset="0"/>
              </a:rPr>
              <a:t>in[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]</a:t>
            </a:r>
            <a:r>
              <a:rPr lang="zh-CN" altLang="en-US" dirty="0">
                <a:latin typeface="Consolas" panose="020B0609020204030204" pitchFamily="49" charset="0"/>
              </a:rPr>
              <a:t>的数</a:t>
            </a:r>
            <a:endParaRPr lang="zh-CN" altLang="en-US" dirty="0">
              <a:latin typeface="Consolas" panose="020B0609020204030204" pitchFamily="49" charset="0"/>
            </a:endParaRPr>
          </a:p>
          <a:p>
            <a:endParaRPr lang="zh-CN" altLang="en-US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8188" y="452438"/>
            <a:ext cx="7233348" cy="1400175"/>
          </a:xfrm>
        </p:spPr>
        <p:txBody>
          <a:bodyPr/>
          <a:lstStyle/>
          <a:p>
            <a:r>
              <a:rPr lang="zh-CN" altLang="en-US" sz="3600" dirty="0" smtClean="0"/>
              <a:t>前缀和求数列中小于</a:t>
            </a:r>
            <a:r>
              <a:rPr lang="en-US" altLang="zh-CN" sz="3600" dirty="0" smtClean="0"/>
              <a:t>k</a:t>
            </a:r>
            <a:r>
              <a:rPr lang="zh-CN" altLang="en-US" sz="3600" dirty="0" smtClean="0"/>
              <a:t>的元素个数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void </a:t>
            </a:r>
            <a:r>
              <a:rPr lang="en-US" altLang="zh-CN" dirty="0" err="1"/>
              <a:t>modify_pre</a:t>
            </a:r>
            <a:r>
              <a:rPr lang="en-US" altLang="zh-CN" dirty="0"/>
              <a:t>(</a:t>
            </a:r>
            <a:r>
              <a:rPr lang="en-US" altLang="zh-CN" dirty="0" err="1"/>
              <a:t>int</a:t>
            </a:r>
            <a:r>
              <a:rPr lang="en-US" altLang="zh-CN" dirty="0"/>
              <a:t> T[],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k,int</a:t>
            </a:r>
            <a:r>
              <a:rPr lang="en-US" altLang="zh-CN" dirty="0"/>
              <a:t> delta){</a:t>
            </a:r>
            <a:endParaRPr lang="en-US" altLang="zh-CN" dirty="0"/>
          </a:p>
          <a:p>
            <a:r>
              <a:rPr lang="en-US" altLang="zh-CN" dirty="0"/>
              <a:t>    for 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=</a:t>
            </a:r>
            <a:r>
              <a:rPr lang="en-US" altLang="zh-CN" dirty="0" err="1"/>
              <a:t>k;i</a:t>
            </a:r>
            <a:r>
              <a:rPr lang="en-US" altLang="zh-CN" dirty="0"/>
              <a:t>&lt;=</a:t>
            </a:r>
            <a:r>
              <a:rPr lang="en-US" altLang="zh-CN" dirty="0" err="1"/>
              <a:t>n;i</a:t>
            </a:r>
            <a:r>
              <a:rPr lang="en-US" altLang="zh-CN" dirty="0"/>
              <a:t>+=</a:t>
            </a:r>
            <a:r>
              <a:rPr lang="en-US" altLang="zh-CN" dirty="0" err="1"/>
              <a:t>i</a:t>
            </a:r>
            <a:r>
              <a:rPr lang="en-US" altLang="zh-CN" dirty="0"/>
              <a:t>&amp;-</a:t>
            </a:r>
            <a:r>
              <a:rPr lang="en-US" altLang="zh-CN" dirty="0" err="1"/>
              <a:t>i</a:t>
            </a:r>
            <a:r>
              <a:rPr lang="en-US" altLang="zh-CN" dirty="0"/>
              <a:t>) T[</a:t>
            </a:r>
            <a:r>
              <a:rPr lang="en-US" altLang="zh-CN" dirty="0" err="1"/>
              <a:t>i</a:t>
            </a:r>
            <a:r>
              <a:rPr lang="en-US" altLang="zh-CN" dirty="0"/>
              <a:t>]+=delta;</a:t>
            </a:r>
            <a:endParaRPr lang="en-US" altLang="zh-CN" dirty="0"/>
          </a:p>
          <a:p>
            <a:r>
              <a:rPr lang="en-US" altLang="zh-CN" dirty="0" smtClean="0"/>
              <a:t>}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ask_pre</a:t>
            </a:r>
            <a:r>
              <a:rPr lang="en-US" altLang="zh-CN" dirty="0"/>
              <a:t>(</a:t>
            </a:r>
            <a:r>
              <a:rPr lang="en-US" altLang="zh-CN" dirty="0" err="1"/>
              <a:t>int</a:t>
            </a:r>
            <a:r>
              <a:rPr lang="en-US" altLang="zh-CN" dirty="0"/>
              <a:t> T[],</a:t>
            </a:r>
            <a:r>
              <a:rPr lang="en-US" altLang="zh-CN" dirty="0" err="1"/>
              <a:t>int</a:t>
            </a:r>
            <a:r>
              <a:rPr lang="en-US" altLang="zh-CN" dirty="0"/>
              <a:t> k){</a:t>
            </a:r>
            <a:endParaRPr lang="en-US" altLang="zh-CN" dirty="0"/>
          </a:p>
          <a:p>
            <a:r>
              <a:rPr lang="en-US" altLang="zh-CN" dirty="0"/>
              <a:t>    if (k==0) return 0;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ans</a:t>
            </a:r>
            <a:r>
              <a:rPr lang="en-US" altLang="zh-CN" dirty="0"/>
              <a:t>=0;</a:t>
            </a:r>
            <a:endParaRPr lang="en-US" altLang="zh-CN" dirty="0"/>
          </a:p>
          <a:p>
            <a:r>
              <a:rPr lang="en-US" altLang="zh-CN" dirty="0"/>
              <a:t>    for (;k&gt;0;k-=k&amp;-k) </a:t>
            </a:r>
            <a:r>
              <a:rPr lang="en-US" altLang="zh-CN" dirty="0" err="1"/>
              <a:t>ans</a:t>
            </a:r>
            <a:r>
              <a:rPr lang="en-US" altLang="zh-CN" dirty="0"/>
              <a:t>+=T[k];</a:t>
            </a:r>
            <a:endParaRPr lang="en-US" altLang="zh-CN" dirty="0"/>
          </a:p>
          <a:p>
            <a:r>
              <a:rPr lang="en-US" altLang="zh-CN" dirty="0"/>
              <a:t>    return </a:t>
            </a:r>
            <a:r>
              <a:rPr lang="en-US" altLang="zh-CN" dirty="0" err="1"/>
              <a:t>ans</a:t>
            </a:r>
            <a:r>
              <a:rPr lang="en-US" altLang="zh-CN" dirty="0"/>
              <a:t>;</a:t>
            </a:r>
            <a:endParaRPr lang="en-US" altLang="zh-CN" dirty="0"/>
          </a:p>
          <a:p>
            <a:r>
              <a:rPr lang="en-US" altLang="zh-CN" dirty="0" smtClean="0"/>
              <a:t>}</a:t>
            </a:r>
            <a:endParaRPr lang="en-US" altLang="zh-CN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8188" y="452438"/>
            <a:ext cx="7233348" cy="1400175"/>
          </a:xfrm>
        </p:spPr>
        <p:txBody>
          <a:bodyPr/>
          <a:lstStyle/>
          <a:p>
            <a:r>
              <a:rPr lang="zh-CN" altLang="en-US" sz="3600" dirty="0" smtClean="0"/>
              <a:t>后缀和求数列中大于</a:t>
            </a:r>
            <a:r>
              <a:rPr lang="en-US" altLang="zh-CN" sz="3600" dirty="0" smtClean="0"/>
              <a:t>k</a:t>
            </a:r>
            <a:r>
              <a:rPr lang="zh-CN" altLang="en-US" sz="3600" dirty="0" smtClean="0"/>
              <a:t>的元素个数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void </a:t>
            </a:r>
            <a:r>
              <a:rPr lang="en-US" altLang="zh-CN" dirty="0" err="1"/>
              <a:t>modify_suc</a:t>
            </a:r>
            <a:r>
              <a:rPr lang="en-US" altLang="zh-CN" dirty="0"/>
              <a:t>(</a:t>
            </a:r>
            <a:r>
              <a:rPr lang="en-US" altLang="zh-CN" dirty="0" err="1"/>
              <a:t>int</a:t>
            </a:r>
            <a:r>
              <a:rPr lang="en-US" altLang="zh-CN" dirty="0"/>
              <a:t> T[],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k,int</a:t>
            </a:r>
            <a:r>
              <a:rPr lang="en-US" altLang="zh-CN" dirty="0"/>
              <a:t> delta){</a:t>
            </a:r>
            <a:endParaRPr lang="en-US" altLang="zh-CN" dirty="0"/>
          </a:p>
          <a:p>
            <a:r>
              <a:rPr lang="en-US" altLang="zh-CN" dirty="0"/>
              <a:t>    for 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=</a:t>
            </a:r>
            <a:r>
              <a:rPr lang="en-US" altLang="zh-CN" dirty="0" err="1"/>
              <a:t>k;i</a:t>
            </a:r>
            <a:r>
              <a:rPr lang="en-US" altLang="zh-CN" dirty="0"/>
              <a:t>&gt;0;i-=</a:t>
            </a:r>
            <a:r>
              <a:rPr lang="en-US" altLang="zh-CN" dirty="0" err="1"/>
              <a:t>i</a:t>
            </a:r>
            <a:r>
              <a:rPr lang="en-US" altLang="zh-CN" dirty="0"/>
              <a:t>&amp;-</a:t>
            </a:r>
            <a:r>
              <a:rPr lang="en-US" altLang="zh-CN" dirty="0" err="1"/>
              <a:t>i</a:t>
            </a:r>
            <a:r>
              <a:rPr lang="en-US" altLang="zh-CN" dirty="0"/>
              <a:t>) T[</a:t>
            </a:r>
            <a:r>
              <a:rPr lang="en-US" altLang="zh-CN" dirty="0" err="1"/>
              <a:t>i</a:t>
            </a:r>
            <a:r>
              <a:rPr lang="en-US" altLang="zh-CN" dirty="0"/>
              <a:t>]+=delta;</a:t>
            </a:r>
            <a:endParaRPr lang="en-US" altLang="zh-CN" dirty="0"/>
          </a:p>
          <a:p>
            <a:r>
              <a:rPr lang="en-US" altLang="zh-CN" dirty="0"/>
              <a:t>}</a:t>
            </a:r>
            <a:endParaRPr lang="en-US" altLang="zh-CN" dirty="0"/>
          </a:p>
          <a:p>
            <a:endParaRPr lang="en-US" altLang="zh-CN" dirty="0"/>
          </a:p>
          <a:p>
            <a:r>
              <a:rPr lang="fr-FR" altLang="zh-CN" dirty="0"/>
              <a:t>int ask_succ(int T[],int k){</a:t>
            </a:r>
            <a:endParaRPr lang="fr-FR" altLang="zh-CN" dirty="0"/>
          </a:p>
          <a:p>
            <a:r>
              <a:rPr lang="fr-FR" altLang="zh-CN" dirty="0"/>
              <a:t>    int ans=0;</a:t>
            </a:r>
            <a:endParaRPr lang="fr-FR" altLang="zh-CN" dirty="0"/>
          </a:p>
          <a:p>
            <a:r>
              <a:rPr lang="fr-FR" altLang="zh-CN" dirty="0"/>
              <a:t>    for(;k&lt;=n;k+=k&amp;-k) ans+=T[k];</a:t>
            </a:r>
            <a:endParaRPr lang="fr-FR" altLang="zh-CN" dirty="0"/>
          </a:p>
          <a:p>
            <a:r>
              <a:rPr lang="fr-FR" altLang="zh-CN" dirty="0"/>
              <a:t>    return ans;</a:t>
            </a:r>
            <a:endParaRPr lang="fr-FR" altLang="zh-CN" dirty="0"/>
          </a:p>
          <a:p>
            <a:r>
              <a:rPr lang="fr-FR" altLang="zh-CN" dirty="0"/>
              <a:t>}</a:t>
            </a:r>
            <a:endParaRPr lang="fr-FR" altLang="zh-CN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离散化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36648" y="1207008"/>
            <a:ext cx="7626096" cy="504139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void </a:t>
            </a:r>
            <a:r>
              <a:rPr lang="en-US" altLang="zh-CN" dirty="0" err="1">
                <a:latin typeface="Consolas" panose="020B0609020204030204" pitchFamily="49" charset="0"/>
              </a:rPr>
              <a:t>init</a:t>
            </a:r>
            <a:r>
              <a:rPr lang="en-US" altLang="zh-CN" dirty="0">
                <a:latin typeface="Consolas" panose="020B0609020204030204" pitchFamily="49" charset="0"/>
              </a:rPr>
              <a:t>(){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 err="1">
                <a:latin typeface="Consolas" panose="020B0609020204030204" pitchFamily="49" charset="0"/>
              </a:rPr>
              <a:t>scanf</a:t>
            </a:r>
            <a:r>
              <a:rPr lang="en-US" altLang="zh-CN" dirty="0">
                <a:latin typeface="Consolas" panose="020B0609020204030204" pitchFamily="49" charset="0"/>
              </a:rPr>
              <a:t>("%</a:t>
            </a:r>
            <a:r>
              <a:rPr lang="en-US" altLang="zh-CN" dirty="0" err="1">
                <a:latin typeface="Consolas" panose="020B0609020204030204" pitchFamily="49" charset="0"/>
              </a:rPr>
              <a:t>d",&amp;n</a:t>
            </a:r>
            <a:r>
              <a:rPr lang="en-US" altLang="zh-CN" dirty="0">
                <a:latin typeface="Consolas" panose="020B0609020204030204" pitchFamily="49" charset="0"/>
              </a:rPr>
              <a:t>);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    for (</a:t>
            </a:r>
            <a:r>
              <a:rPr lang="en-US" altLang="zh-CN" dirty="0" err="1">
                <a:latin typeface="Consolas" panose="020B0609020204030204" pitchFamily="49" charset="0"/>
              </a:rPr>
              <a:t>int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=0;i&lt;</a:t>
            </a:r>
            <a:r>
              <a:rPr lang="en-US" altLang="zh-CN" dirty="0" err="1">
                <a:latin typeface="Consolas" panose="020B0609020204030204" pitchFamily="49" charset="0"/>
              </a:rPr>
              <a:t>n;i</a:t>
            </a:r>
            <a:r>
              <a:rPr lang="en-US" altLang="zh-CN" dirty="0">
                <a:latin typeface="Consolas" panose="020B0609020204030204" pitchFamily="49" charset="0"/>
              </a:rPr>
              <a:t>++) {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        </a:t>
            </a:r>
            <a:r>
              <a:rPr lang="en-US" altLang="zh-CN" dirty="0" err="1">
                <a:latin typeface="Consolas" panose="020B0609020204030204" pitchFamily="49" charset="0"/>
              </a:rPr>
              <a:t>scanf</a:t>
            </a:r>
            <a:r>
              <a:rPr lang="en-US" altLang="zh-CN" dirty="0">
                <a:latin typeface="Consolas" panose="020B0609020204030204" pitchFamily="49" charset="0"/>
              </a:rPr>
              <a:t>("%</a:t>
            </a:r>
            <a:r>
              <a:rPr lang="en-US" altLang="zh-CN" dirty="0" err="1">
                <a:latin typeface="Consolas" panose="020B0609020204030204" pitchFamily="49" charset="0"/>
              </a:rPr>
              <a:t>d",&amp;in</a:t>
            </a:r>
            <a:r>
              <a:rPr lang="en-US" altLang="zh-CN" dirty="0">
                <a:latin typeface="Consolas" panose="020B0609020204030204" pitchFamily="49" charset="0"/>
              </a:rPr>
              <a:t>[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en-US" altLang="zh-CN" dirty="0" smtClean="0">
                <a:latin typeface="Consolas" panose="020B0609020204030204" pitchFamily="49" charset="0"/>
              </a:rPr>
              <a:t>]);  </a:t>
            </a:r>
            <a:r>
              <a:rPr lang="en-US" altLang="zh-CN" dirty="0" err="1" smtClean="0">
                <a:latin typeface="Consolas" panose="020B0609020204030204" pitchFamily="49" charset="0"/>
              </a:rPr>
              <a:t>t_in</a:t>
            </a:r>
            <a:r>
              <a:rPr lang="en-US" altLang="zh-CN" dirty="0" smtClean="0">
                <a:latin typeface="Consolas" panose="020B0609020204030204" pitchFamily="49" charset="0"/>
              </a:rPr>
              <a:t>[</a:t>
            </a:r>
            <a:r>
              <a:rPr lang="en-US" altLang="zh-CN" dirty="0" err="1" smtClean="0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]=in[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];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    }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    sort(</a:t>
            </a:r>
            <a:r>
              <a:rPr lang="en-US" altLang="zh-CN" dirty="0" err="1">
                <a:latin typeface="Consolas" panose="020B0609020204030204" pitchFamily="49" charset="0"/>
              </a:rPr>
              <a:t>t_in,t_in+n</a:t>
            </a:r>
            <a:r>
              <a:rPr lang="en-US" altLang="zh-CN" dirty="0" smtClean="0">
                <a:latin typeface="Consolas" panose="020B0609020204030204" pitchFamily="49" charset="0"/>
              </a:rPr>
              <a:t>);    </a:t>
            </a:r>
            <a:r>
              <a:rPr lang="en-US" altLang="zh-CN" dirty="0" err="1">
                <a:latin typeface="Consolas" panose="020B0609020204030204" pitchFamily="49" charset="0"/>
              </a:rPr>
              <a:t>int</a:t>
            </a:r>
            <a:r>
              <a:rPr lang="en-US" altLang="zh-CN" dirty="0">
                <a:latin typeface="Consolas" panose="020B0609020204030204" pitchFamily="49" charset="0"/>
              </a:rPr>
              <a:t> L=0;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    for (</a:t>
            </a:r>
            <a:r>
              <a:rPr lang="en-US" altLang="zh-CN" dirty="0" err="1">
                <a:latin typeface="Consolas" panose="020B0609020204030204" pitchFamily="49" charset="0"/>
              </a:rPr>
              <a:t>int</a:t>
            </a:r>
            <a:r>
              <a:rPr lang="en-US" altLang="zh-CN" dirty="0">
                <a:latin typeface="Consolas" panose="020B0609020204030204" pitchFamily="49" charset="0"/>
              </a:rPr>
              <a:t> R=1;R&lt;</a:t>
            </a:r>
            <a:r>
              <a:rPr lang="en-US" altLang="zh-CN" dirty="0" err="1">
                <a:latin typeface="Consolas" panose="020B0609020204030204" pitchFamily="49" charset="0"/>
              </a:rPr>
              <a:t>n;R</a:t>
            </a:r>
            <a:r>
              <a:rPr lang="en-US" altLang="zh-CN" dirty="0">
                <a:latin typeface="Consolas" panose="020B0609020204030204" pitchFamily="49" charset="0"/>
              </a:rPr>
              <a:t>++) {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        if (</a:t>
            </a:r>
            <a:r>
              <a:rPr lang="en-US" altLang="zh-CN" dirty="0" err="1">
                <a:latin typeface="Consolas" panose="020B0609020204030204" pitchFamily="49" charset="0"/>
              </a:rPr>
              <a:t>t_in</a:t>
            </a:r>
            <a:r>
              <a:rPr lang="en-US" altLang="zh-CN" dirty="0">
                <a:latin typeface="Consolas" panose="020B0609020204030204" pitchFamily="49" charset="0"/>
              </a:rPr>
              <a:t>[R]!=</a:t>
            </a:r>
            <a:r>
              <a:rPr lang="en-US" altLang="zh-CN" dirty="0" err="1">
                <a:latin typeface="Consolas" panose="020B0609020204030204" pitchFamily="49" charset="0"/>
              </a:rPr>
              <a:t>t_in</a:t>
            </a:r>
            <a:r>
              <a:rPr lang="en-US" altLang="zh-CN" dirty="0">
                <a:latin typeface="Consolas" panose="020B0609020204030204" pitchFamily="49" charset="0"/>
              </a:rPr>
              <a:t>[L]) </a:t>
            </a:r>
            <a:r>
              <a:rPr lang="en-US" altLang="zh-CN" dirty="0" err="1">
                <a:latin typeface="Consolas" panose="020B0609020204030204" pitchFamily="49" charset="0"/>
              </a:rPr>
              <a:t>t_in</a:t>
            </a:r>
            <a:r>
              <a:rPr lang="en-US" altLang="zh-CN" dirty="0">
                <a:latin typeface="Consolas" panose="020B0609020204030204" pitchFamily="49" charset="0"/>
              </a:rPr>
              <a:t>[++L]=</a:t>
            </a:r>
            <a:r>
              <a:rPr lang="en-US" altLang="zh-CN" dirty="0" err="1">
                <a:latin typeface="Consolas" panose="020B0609020204030204" pitchFamily="49" charset="0"/>
              </a:rPr>
              <a:t>t_in</a:t>
            </a:r>
            <a:r>
              <a:rPr lang="en-US" altLang="zh-CN" dirty="0">
                <a:latin typeface="Consolas" panose="020B0609020204030204" pitchFamily="49" charset="0"/>
              </a:rPr>
              <a:t>[R];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    }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    L++;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    for (</a:t>
            </a:r>
            <a:r>
              <a:rPr lang="en-US" altLang="zh-CN" dirty="0" err="1">
                <a:latin typeface="Consolas" panose="020B0609020204030204" pitchFamily="49" charset="0"/>
              </a:rPr>
              <a:t>int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=0;i&lt;</a:t>
            </a:r>
            <a:r>
              <a:rPr lang="en-US" altLang="zh-CN" dirty="0" err="1">
                <a:latin typeface="Consolas" panose="020B0609020204030204" pitchFamily="49" charset="0"/>
              </a:rPr>
              <a:t>n;i</a:t>
            </a:r>
            <a:r>
              <a:rPr lang="en-US" altLang="zh-CN" dirty="0">
                <a:latin typeface="Consolas" panose="020B0609020204030204" pitchFamily="49" charset="0"/>
              </a:rPr>
              <a:t>++)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        </a:t>
            </a:r>
            <a:r>
              <a:rPr lang="en-US" altLang="zh-CN" dirty="0" err="1">
                <a:latin typeface="Consolas" panose="020B0609020204030204" pitchFamily="49" charset="0"/>
              </a:rPr>
              <a:t>rnk</a:t>
            </a:r>
            <a:r>
              <a:rPr lang="en-US" altLang="zh-CN" dirty="0">
                <a:latin typeface="Consolas" panose="020B0609020204030204" pitchFamily="49" charset="0"/>
              </a:rPr>
              <a:t>[i+1]=</a:t>
            </a:r>
            <a:r>
              <a:rPr lang="en-US" altLang="zh-CN" dirty="0" err="1">
                <a:latin typeface="Consolas" panose="020B0609020204030204" pitchFamily="49" charset="0"/>
              </a:rPr>
              <a:t>upper_bound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en-US" altLang="zh-CN" dirty="0" err="1">
                <a:latin typeface="Consolas" panose="020B0609020204030204" pitchFamily="49" charset="0"/>
              </a:rPr>
              <a:t>t_in,t_in+L,in</a:t>
            </a:r>
            <a:r>
              <a:rPr lang="en-US" altLang="zh-CN" dirty="0">
                <a:latin typeface="Consolas" panose="020B0609020204030204" pitchFamily="49" charset="0"/>
              </a:rPr>
              <a:t>[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])-</a:t>
            </a:r>
            <a:r>
              <a:rPr lang="en-US" altLang="zh-CN" dirty="0" err="1">
                <a:latin typeface="Consolas" panose="020B0609020204030204" pitchFamily="49" charset="0"/>
              </a:rPr>
              <a:t>t_in</a:t>
            </a:r>
            <a:r>
              <a:rPr lang="en-US" altLang="zh-CN" dirty="0">
                <a:latin typeface="Consolas" panose="020B0609020204030204" pitchFamily="49" charset="0"/>
              </a:rPr>
              <a:t>;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Consolas" panose="020B0609020204030204" pitchFamily="49" charset="0"/>
              </a:rPr>
              <a:t>}</a:t>
            </a:r>
            <a:endParaRPr lang="zh-CN" altLang="en-US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8188" y="452439"/>
            <a:ext cx="7056437" cy="736282"/>
          </a:xfrm>
        </p:spPr>
        <p:txBody>
          <a:bodyPr/>
          <a:lstStyle/>
          <a:p>
            <a:r>
              <a:rPr lang="zh-CN" altLang="en-US" dirty="0">
                <a:latin typeface="Consolas" panose="020B0609020204030204" pitchFamily="49" charset="0"/>
              </a:rPr>
              <a:t>乘法</a:t>
            </a:r>
            <a:r>
              <a:rPr lang="en-US" altLang="zh-CN" dirty="0">
                <a:latin typeface="Consolas" panose="020B0609020204030204" pitchFamily="49" charset="0"/>
              </a:rPr>
              <a:t>/</a:t>
            </a:r>
            <a:r>
              <a:rPr lang="zh-CN" altLang="en-US" dirty="0">
                <a:latin typeface="Consolas" panose="020B0609020204030204" pitchFamily="49" charset="0"/>
              </a:rPr>
              <a:t>加法原理求组合数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08188" y="1188721"/>
            <a:ext cx="8211756" cy="5367527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latin typeface="Consolas" panose="020B0609020204030204" pitchFamily="49" charset="0"/>
              </a:rPr>
              <a:t>for 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en-US" altLang="zh-CN" dirty="0" err="1">
                <a:latin typeface="Consolas" panose="020B0609020204030204" pitchFamily="49" charset="0"/>
              </a:rPr>
              <a:t>int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=1;i&lt;=</a:t>
            </a:r>
            <a:r>
              <a:rPr lang="en-US" altLang="zh-CN" dirty="0" err="1">
                <a:latin typeface="Consolas" panose="020B0609020204030204" pitchFamily="49" charset="0"/>
              </a:rPr>
              <a:t>n;i</a:t>
            </a:r>
            <a:r>
              <a:rPr lang="en-US" altLang="zh-CN" dirty="0">
                <a:latin typeface="Consolas" panose="020B0609020204030204" pitchFamily="49" charset="0"/>
              </a:rPr>
              <a:t>++){//</a:t>
            </a:r>
            <a:r>
              <a:rPr lang="zh-CN" altLang="en-US" dirty="0">
                <a:latin typeface="Consolas" panose="020B0609020204030204" pitchFamily="49" charset="0"/>
              </a:rPr>
              <a:t>统计左边小于</a:t>
            </a:r>
            <a:r>
              <a:rPr lang="en-US" altLang="zh-CN" dirty="0">
                <a:latin typeface="Consolas" panose="020B0609020204030204" pitchFamily="49" charset="0"/>
              </a:rPr>
              <a:t>in[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]</a:t>
            </a:r>
            <a:r>
              <a:rPr lang="zh-CN" altLang="en-US" dirty="0">
                <a:latin typeface="Consolas" panose="020B0609020204030204" pitchFamily="49" charset="0"/>
              </a:rPr>
              <a:t>的数的个数</a:t>
            </a:r>
            <a:endParaRPr lang="zh-CN" alt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zh-CN" altLang="en-US" dirty="0">
                <a:latin typeface="Consolas" panose="020B0609020204030204" pitchFamily="49" charset="0"/>
              </a:rPr>
              <a:t>    </a:t>
            </a:r>
            <a:r>
              <a:rPr lang="en-US" altLang="zh-CN" dirty="0" err="1" smtClean="0">
                <a:latin typeface="Consolas" panose="020B0609020204030204" pitchFamily="49" charset="0"/>
              </a:rPr>
              <a:t>sum_pre</a:t>
            </a:r>
            <a:r>
              <a:rPr lang="en-US" altLang="zh-CN" dirty="0" smtClean="0">
                <a:latin typeface="Consolas" panose="020B0609020204030204" pitchFamily="49" charset="0"/>
              </a:rPr>
              <a:t>[</a:t>
            </a:r>
            <a:r>
              <a:rPr lang="en-US" altLang="zh-CN" dirty="0" err="1" smtClean="0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]=</a:t>
            </a:r>
            <a:r>
              <a:rPr lang="en-US" altLang="zh-CN" dirty="0" err="1">
                <a:latin typeface="Consolas" panose="020B0609020204030204" pitchFamily="49" charset="0"/>
              </a:rPr>
              <a:t>ask_pre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en-US" altLang="zh-CN" dirty="0" err="1">
                <a:latin typeface="Consolas" panose="020B0609020204030204" pitchFamily="49" charset="0"/>
              </a:rPr>
              <a:t>pre_T,rnk</a:t>
            </a:r>
            <a:r>
              <a:rPr lang="en-US" altLang="zh-CN" dirty="0">
                <a:latin typeface="Consolas" panose="020B0609020204030204" pitchFamily="49" charset="0"/>
              </a:rPr>
              <a:t>[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]-1);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 err="1" smtClean="0">
                <a:latin typeface="Consolas" panose="020B0609020204030204" pitchFamily="49" charset="0"/>
              </a:rPr>
              <a:t>modify_pre</a:t>
            </a:r>
            <a:r>
              <a:rPr lang="en-US" altLang="zh-CN" dirty="0" smtClean="0">
                <a:latin typeface="Consolas" panose="020B0609020204030204" pitchFamily="49" charset="0"/>
              </a:rPr>
              <a:t>(</a:t>
            </a:r>
            <a:r>
              <a:rPr lang="en-US" altLang="zh-CN" dirty="0" err="1" smtClean="0">
                <a:latin typeface="Consolas" panose="020B0609020204030204" pitchFamily="49" charset="0"/>
              </a:rPr>
              <a:t>pre_T,rnk</a:t>
            </a:r>
            <a:r>
              <a:rPr lang="en-US" altLang="zh-CN" dirty="0" smtClean="0">
                <a:latin typeface="Consolas" panose="020B0609020204030204" pitchFamily="49" charset="0"/>
              </a:rPr>
              <a:t>[</a:t>
            </a:r>
            <a:r>
              <a:rPr lang="en-US" altLang="zh-CN" dirty="0" err="1" smtClean="0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],1</a:t>
            </a:r>
            <a:r>
              <a:rPr lang="en-US" altLang="zh-CN" sz="1400" dirty="0">
                <a:latin typeface="Consolas" panose="020B0609020204030204" pitchFamily="49" charset="0"/>
              </a:rPr>
              <a:t>);//</a:t>
            </a:r>
            <a:r>
              <a:rPr lang="zh-CN" altLang="en-US" sz="1400" dirty="0">
                <a:latin typeface="Consolas" panose="020B0609020204030204" pitchFamily="49" charset="0"/>
              </a:rPr>
              <a:t>前缀树状数组插入当前数据</a:t>
            </a:r>
            <a:endParaRPr lang="zh-CN" alt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Consolas" panose="020B0609020204030204" pitchFamily="49" charset="0"/>
              </a:rPr>
              <a:t>}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Consolas" panose="020B0609020204030204" pitchFamily="49" charset="0"/>
              </a:rPr>
              <a:t>for 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en-US" altLang="zh-CN" dirty="0" err="1">
                <a:latin typeface="Consolas" panose="020B0609020204030204" pitchFamily="49" charset="0"/>
              </a:rPr>
              <a:t>int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=</a:t>
            </a:r>
            <a:r>
              <a:rPr lang="en-US" altLang="zh-CN" dirty="0" err="1">
                <a:latin typeface="Consolas" panose="020B0609020204030204" pitchFamily="49" charset="0"/>
              </a:rPr>
              <a:t>n;i</a:t>
            </a:r>
            <a:r>
              <a:rPr lang="en-US" altLang="zh-CN" dirty="0">
                <a:latin typeface="Consolas" panose="020B0609020204030204" pitchFamily="49" charset="0"/>
              </a:rPr>
              <a:t>&gt;0;i--){//</a:t>
            </a:r>
            <a:r>
              <a:rPr lang="zh-CN" altLang="en-US" sz="1600" dirty="0">
                <a:latin typeface="Consolas" panose="020B0609020204030204" pitchFamily="49" charset="0"/>
              </a:rPr>
              <a:t>统计右边大于</a:t>
            </a:r>
            <a:r>
              <a:rPr lang="en-US" altLang="zh-CN" sz="1600" dirty="0">
                <a:latin typeface="Consolas" panose="020B0609020204030204" pitchFamily="49" charset="0"/>
              </a:rPr>
              <a:t>in[</a:t>
            </a:r>
            <a:r>
              <a:rPr lang="en-US" altLang="zh-CN" sz="1600" dirty="0" err="1">
                <a:latin typeface="Consolas" panose="020B0609020204030204" pitchFamily="49" charset="0"/>
              </a:rPr>
              <a:t>i</a:t>
            </a:r>
            <a:r>
              <a:rPr lang="en-US" altLang="zh-CN" sz="1600" dirty="0">
                <a:latin typeface="Consolas" panose="020B0609020204030204" pitchFamily="49" charset="0"/>
              </a:rPr>
              <a:t>]</a:t>
            </a:r>
            <a:r>
              <a:rPr lang="zh-CN" altLang="en-US" sz="1600" dirty="0">
                <a:latin typeface="Consolas" panose="020B0609020204030204" pitchFamily="49" charset="0"/>
              </a:rPr>
              <a:t>的数的个数</a:t>
            </a:r>
            <a:endParaRPr lang="zh-CN" alt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Consolas" panose="020B0609020204030204" pitchFamily="49" charset="0"/>
              </a:rPr>
              <a:t>    </a:t>
            </a:r>
            <a:r>
              <a:rPr lang="en-US" altLang="zh-CN" dirty="0" err="1" smtClean="0">
                <a:latin typeface="Consolas" panose="020B0609020204030204" pitchFamily="49" charset="0"/>
              </a:rPr>
              <a:t>sum_suc</a:t>
            </a:r>
            <a:r>
              <a:rPr lang="en-US" altLang="zh-CN" dirty="0" smtClean="0">
                <a:latin typeface="Consolas" panose="020B0609020204030204" pitchFamily="49" charset="0"/>
              </a:rPr>
              <a:t>[</a:t>
            </a:r>
            <a:r>
              <a:rPr lang="en-US" altLang="zh-CN" dirty="0" err="1" smtClean="0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]=</a:t>
            </a:r>
            <a:r>
              <a:rPr lang="en-US" altLang="zh-CN" dirty="0" err="1">
                <a:latin typeface="Consolas" panose="020B0609020204030204" pitchFamily="49" charset="0"/>
              </a:rPr>
              <a:t>ask_succ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en-US" altLang="zh-CN" dirty="0" err="1">
                <a:latin typeface="Consolas" panose="020B0609020204030204" pitchFamily="49" charset="0"/>
              </a:rPr>
              <a:t>suc_T,rnk</a:t>
            </a:r>
            <a:r>
              <a:rPr lang="en-US" altLang="zh-CN" dirty="0">
                <a:latin typeface="Consolas" panose="020B0609020204030204" pitchFamily="49" charset="0"/>
              </a:rPr>
              <a:t>[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]+1);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Consolas" panose="020B0609020204030204" pitchFamily="49" charset="0"/>
              </a:rPr>
              <a:t>    </a:t>
            </a:r>
            <a:r>
              <a:rPr lang="en-US" altLang="zh-CN" dirty="0" err="1" smtClean="0">
                <a:latin typeface="Consolas" panose="020B0609020204030204" pitchFamily="49" charset="0"/>
              </a:rPr>
              <a:t>modify_suc</a:t>
            </a:r>
            <a:r>
              <a:rPr lang="en-US" altLang="zh-CN" dirty="0" smtClean="0">
                <a:latin typeface="Consolas" panose="020B0609020204030204" pitchFamily="49" charset="0"/>
              </a:rPr>
              <a:t>(</a:t>
            </a:r>
            <a:r>
              <a:rPr lang="en-US" altLang="zh-CN" dirty="0" err="1" smtClean="0">
                <a:latin typeface="Consolas" panose="020B0609020204030204" pitchFamily="49" charset="0"/>
              </a:rPr>
              <a:t>suc_T,rnk</a:t>
            </a:r>
            <a:r>
              <a:rPr lang="en-US" altLang="zh-CN" dirty="0" smtClean="0">
                <a:latin typeface="Consolas" panose="020B0609020204030204" pitchFamily="49" charset="0"/>
              </a:rPr>
              <a:t>[</a:t>
            </a:r>
            <a:r>
              <a:rPr lang="en-US" altLang="zh-CN" dirty="0" err="1" smtClean="0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],1);//</a:t>
            </a:r>
            <a:r>
              <a:rPr lang="zh-CN" altLang="en-US" sz="1600" dirty="0">
                <a:latin typeface="Consolas" panose="020B0609020204030204" pitchFamily="49" charset="0"/>
              </a:rPr>
              <a:t>后缀树状数组插入当前数据</a:t>
            </a:r>
            <a:endParaRPr lang="zh-CN" alt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Consolas" panose="020B0609020204030204" pitchFamily="49" charset="0"/>
              </a:rPr>
              <a:t>}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Consolas" panose="020B0609020204030204" pitchFamily="49" charset="0"/>
              </a:rPr>
              <a:t>long </a:t>
            </a:r>
            <a:r>
              <a:rPr lang="en-US" altLang="zh-CN" dirty="0" err="1">
                <a:latin typeface="Consolas" panose="020B0609020204030204" pitchFamily="49" charset="0"/>
              </a:rPr>
              <a:t>long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latin typeface="Consolas" panose="020B0609020204030204" pitchFamily="49" charset="0"/>
              </a:rPr>
              <a:t>ans</a:t>
            </a:r>
            <a:r>
              <a:rPr lang="en-US" altLang="zh-CN" dirty="0">
                <a:latin typeface="Consolas" panose="020B0609020204030204" pitchFamily="49" charset="0"/>
              </a:rPr>
              <a:t>=0;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Consolas" panose="020B0609020204030204" pitchFamily="49" charset="0"/>
              </a:rPr>
              <a:t>for 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en-US" altLang="zh-CN" dirty="0" err="1">
                <a:latin typeface="Consolas" panose="020B0609020204030204" pitchFamily="49" charset="0"/>
              </a:rPr>
              <a:t>int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=2;i&lt;</a:t>
            </a:r>
            <a:r>
              <a:rPr lang="en-US" altLang="zh-CN" dirty="0" err="1">
                <a:latin typeface="Consolas" panose="020B0609020204030204" pitchFamily="49" charset="0"/>
              </a:rPr>
              <a:t>n;i</a:t>
            </a:r>
            <a:r>
              <a:rPr lang="en-US" altLang="zh-CN" dirty="0">
                <a:latin typeface="Consolas" panose="020B0609020204030204" pitchFamily="49" charset="0"/>
              </a:rPr>
              <a:t>++)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 err="1" smtClean="0">
                <a:latin typeface="Consolas" panose="020B0609020204030204" pitchFamily="49" charset="0"/>
              </a:rPr>
              <a:t>ans</a:t>
            </a:r>
            <a:r>
              <a:rPr lang="en-US" altLang="zh-CN" dirty="0">
                <a:latin typeface="Consolas" panose="020B0609020204030204" pitchFamily="49" charset="0"/>
              </a:rPr>
              <a:t>+=1LL*</a:t>
            </a:r>
            <a:r>
              <a:rPr lang="en-US" altLang="zh-CN" dirty="0" err="1">
                <a:latin typeface="Consolas" panose="020B0609020204030204" pitchFamily="49" charset="0"/>
              </a:rPr>
              <a:t>sum_pre</a:t>
            </a:r>
            <a:r>
              <a:rPr lang="en-US" altLang="zh-CN" dirty="0">
                <a:latin typeface="Consolas" panose="020B0609020204030204" pitchFamily="49" charset="0"/>
              </a:rPr>
              <a:t>[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]*</a:t>
            </a:r>
            <a:r>
              <a:rPr lang="en-US" altLang="zh-CN" dirty="0" err="1">
                <a:latin typeface="Consolas" panose="020B0609020204030204" pitchFamily="49" charset="0"/>
              </a:rPr>
              <a:t>sum_suc</a:t>
            </a:r>
            <a:r>
              <a:rPr lang="en-US" altLang="zh-CN" dirty="0">
                <a:latin typeface="Consolas" panose="020B0609020204030204" pitchFamily="49" charset="0"/>
              </a:rPr>
              <a:t>[</a:t>
            </a:r>
            <a:r>
              <a:rPr lang="en-US" altLang="zh-CN" dirty="0" err="1">
                <a:latin typeface="Consolas" panose="020B0609020204030204" pitchFamily="49" charset="0"/>
              </a:rPr>
              <a:t>i</a:t>
            </a:r>
            <a:r>
              <a:rPr lang="en-US" altLang="zh-CN" dirty="0">
                <a:latin typeface="Consolas" panose="020B0609020204030204" pitchFamily="49" charset="0"/>
              </a:rPr>
              <a:t>];//</a:t>
            </a:r>
            <a:r>
              <a:rPr lang="zh-CN" altLang="en-US" sz="1400" dirty="0">
                <a:latin typeface="Consolas" panose="020B0609020204030204" pitchFamily="49" charset="0"/>
              </a:rPr>
              <a:t>乘法</a:t>
            </a:r>
            <a:r>
              <a:rPr lang="en-US" altLang="zh-CN" sz="1400" dirty="0">
                <a:latin typeface="Consolas" panose="020B0609020204030204" pitchFamily="49" charset="0"/>
              </a:rPr>
              <a:t>/</a:t>
            </a:r>
            <a:r>
              <a:rPr lang="zh-CN" altLang="en-US" sz="1400" dirty="0">
                <a:latin typeface="Consolas" panose="020B0609020204030204" pitchFamily="49" charset="0"/>
              </a:rPr>
              <a:t>加法原理求组合数</a:t>
            </a:r>
            <a:endParaRPr lang="zh-CN" alt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 err="1" smtClean="0">
                <a:latin typeface="Consolas" panose="020B0609020204030204" pitchFamily="49" charset="0"/>
              </a:rPr>
              <a:t>printf</a:t>
            </a:r>
            <a:r>
              <a:rPr lang="en-US" altLang="zh-CN" dirty="0">
                <a:latin typeface="Consolas" panose="020B0609020204030204" pitchFamily="49" charset="0"/>
              </a:rPr>
              <a:t>("%</a:t>
            </a:r>
            <a:r>
              <a:rPr lang="en-US" altLang="zh-CN" dirty="0" err="1">
                <a:latin typeface="Consolas" panose="020B0609020204030204" pitchFamily="49" charset="0"/>
              </a:rPr>
              <a:t>lld</a:t>
            </a:r>
            <a:r>
              <a:rPr lang="en-US" altLang="zh-CN" dirty="0">
                <a:latin typeface="Consolas" panose="020B0609020204030204" pitchFamily="49" charset="0"/>
              </a:rPr>
              <a:t>\n",</a:t>
            </a:r>
            <a:r>
              <a:rPr lang="en-US" altLang="zh-CN" dirty="0" err="1">
                <a:latin typeface="Consolas" panose="020B0609020204030204" pitchFamily="49" charset="0"/>
              </a:rPr>
              <a:t>ans</a:t>
            </a:r>
            <a:r>
              <a:rPr lang="en-US" altLang="zh-CN" dirty="0">
                <a:latin typeface="Consolas" panose="020B0609020204030204" pitchFamily="49" charset="0"/>
              </a:rPr>
              <a:t>);</a:t>
            </a:r>
            <a:endParaRPr lang="zh-CN" altLang="en-US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4</a:t>
            </a:r>
            <a:r>
              <a:rPr lang="zh-CN" altLang="en-US" dirty="0" smtClean="0"/>
              <a:t>.扩展</a:t>
            </a:r>
            <a:r>
              <a:rPr lang="en-US" altLang="zh-CN" dirty="0"/>
              <a:t>_</a:t>
            </a:r>
            <a:r>
              <a:rPr lang="zh-CN" altLang="en-US" dirty="0" smtClean="0"/>
              <a:t>二维树状数组</a:t>
            </a:r>
            <a:endParaRPr lang="zh-CN" altLang="en-US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495800"/>
          </a:xfrm>
        </p:spPr>
        <p:txBody>
          <a:bodyPr/>
          <a:lstStyle/>
          <a:p>
            <a:pPr eaLnBrk="1" hangingPunct="1"/>
            <a:r>
              <a:rPr lang="zh-CN" smtClean="0"/>
              <a:t>问题</a:t>
            </a:r>
            <a:endParaRPr lang="zh-CN" smtClean="0"/>
          </a:p>
          <a:p>
            <a:pPr lvl="1" eaLnBrk="1" hangingPunct="1"/>
            <a:r>
              <a:rPr lang="zh-CN" smtClean="0"/>
              <a:t>给出矩阵</a:t>
            </a:r>
            <a:r>
              <a:rPr lang="zh-CN" altLang="zh-CN" smtClean="0"/>
              <a:t>{</a:t>
            </a:r>
            <a:r>
              <a:rPr lang="zh-CN" altLang="zh-CN" i="1" smtClean="0"/>
              <a:t>a</a:t>
            </a:r>
            <a:r>
              <a:rPr lang="zh-CN" altLang="zh-CN" i="1" baseline="-25000" smtClean="0"/>
              <a:t>ij</a:t>
            </a:r>
            <a:r>
              <a:rPr lang="zh-CN" altLang="zh-CN" smtClean="0"/>
              <a:t>}</a:t>
            </a:r>
            <a:endParaRPr lang="zh-CN" altLang="zh-CN" smtClean="0"/>
          </a:p>
          <a:p>
            <a:pPr lvl="1" eaLnBrk="1" hangingPunct="1"/>
            <a:r>
              <a:rPr lang="zh-CN" smtClean="0"/>
              <a:t>可以随时改变矩阵某一个位置的值</a:t>
            </a:r>
            <a:endParaRPr lang="zh-CN" smtClean="0"/>
          </a:p>
          <a:p>
            <a:pPr lvl="1" eaLnBrk="1" hangingPunct="1"/>
            <a:r>
              <a:rPr lang="zh-CN" smtClean="0"/>
              <a:t>要求能随时求出矩阵中某一个连续子矩阵的和</a:t>
            </a:r>
            <a:endParaRPr 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2128838" y="454025"/>
            <a:ext cx="7056437" cy="1400175"/>
          </a:xfrm>
        </p:spPr>
        <p:txBody>
          <a:bodyPr/>
          <a:lstStyle/>
          <a:p>
            <a:r>
              <a:rPr lang="zh-CN" altLang="en-US" smtClean="0"/>
              <a:t>二分</a:t>
            </a:r>
            <a:endParaRPr lang="zh-CN" altLang="en-US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747963" y="3584575"/>
          <a:ext cx="6316345" cy="2223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/>
                <a:gridCol w="394335"/>
                <a:gridCol w="394970"/>
                <a:gridCol w="394970"/>
                <a:gridCol w="394970"/>
                <a:gridCol w="394335"/>
                <a:gridCol w="394970"/>
                <a:gridCol w="394970"/>
                <a:gridCol w="394335"/>
                <a:gridCol w="394970"/>
                <a:gridCol w="394970"/>
                <a:gridCol w="394970"/>
                <a:gridCol w="394335"/>
                <a:gridCol w="394970"/>
                <a:gridCol w="394970"/>
                <a:gridCol w="394335"/>
              </a:tblGrid>
              <a:tr h="370681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681">
                <a:tc gridSpan="2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5</a:t>
                      </a:r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33" marR="91433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zh-CN" smtClean="0"/>
              <a:t>二维树状数组</a:t>
            </a:r>
            <a:endParaRPr lang="zh-CN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495800"/>
          </a:xfrm>
        </p:spPr>
        <p:txBody>
          <a:bodyPr/>
          <a:lstStyle/>
          <a:p>
            <a:pPr eaLnBrk="1" hangingPunct="1"/>
            <a:r>
              <a:rPr lang="zh-CN" smtClean="0"/>
              <a:t>此问题和原来的问题很像，只是由一维变成了二维</a:t>
            </a:r>
            <a:endParaRPr lang="zh-CN" smtClean="0"/>
          </a:p>
          <a:p>
            <a:pPr eaLnBrk="1" hangingPunct="1"/>
            <a:r>
              <a:rPr lang="zh-CN" smtClean="0"/>
              <a:t>需要对原来的数据结构进行改进，以适应新的要求</a:t>
            </a:r>
            <a:endParaRPr 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zh-CN" smtClean="0"/>
              <a:t>二维树状数组</a:t>
            </a:r>
            <a:endParaRPr lang="zh-CN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495800"/>
          </a:xfrm>
        </p:spPr>
        <p:txBody>
          <a:bodyPr/>
          <a:lstStyle/>
          <a:p>
            <a:pPr eaLnBrk="1" hangingPunct="1"/>
            <a:r>
              <a:rPr lang="zh-CN" smtClean="0"/>
              <a:t>改进</a:t>
            </a:r>
            <a:endParaRPr lang="zh-CN" smtClean="0"/>
          </a:p>
          <a:p>
            <a:pPr lvl="1" eaLnBrk="1" hangingPunct="1"/>
            <a:r>
              <a:rPr lang="zh-CN" smtClean="0"/>
              <a:t>用</a:t>
            </a:r>
            <a:r>
              <a:rPr lang="zh-CN" altLang="zh-CN" i="1" smtClean="0"/>
              <a:t>t</a:t>
            </a:r>
            <a:r>
              <a:rPr lang="zh-CN" altLang="zh-CN" smtClean="0"/>
              <a:t>[</a:t>
            </a:r>
            <a:r>
              <a:rPr lang="zh-CN" altLang="zh-CN" i="1" smtClean="0"/>
              <a:t>i</a:t>
            </a:r>
            <a:r>
              <a:rPr lang="zh-CN" altLang="zh-CN" smtClean="0"/>
              <a:t>,</a:t>
            </a:r>
            <a:r>
              <a:rPr lang="zh-CN" altLang="zh-CN" i="1" smtClean="0"/>
              <a:t>j</a:t>
            </a:r>
            <a:r>
              <a:rPr lang="zh-CN" altLang="zh-CN" smtClean="0"/>
              <a:t>]</a:t>
            </a:r>
            <a:r>
              <a:rPr lang="zh-CN" smtClean="0"/>
              <a:t>表示</a:t>
            </a:r>
            <a:r>
              <a:rPr lang="zh-CN" altLang="zh-CN" i="1" smtClean="0"/>
              <a:t>a</a:t>
            </a:r>
            <a:r>
              <a:rPr lang="zh-CN" altLang="zh-CN" smtClean="0"/>
              <a:t>[</a:t>
            </a:r>
            <a:r>
              <a:rPr lang="zh-CN" altLang="zh-CN" i="1" smtClean="0"/>
              <a:t>i</a:t>
            </a:r>
            <a:r>
              <a:rPr lang="zh-CN" altLang="zh-CN" smtClean="0"/>
              <a:t>-</a:t>
            </a:r>
            <a:r>
              <a:rPr lang="zh-CN" altLang="zh-CN" b="1" smtClean="0"/>
              <a:t>lowbit</a:t>
            </a:r>
            <a:r>
              <a:rPr lang="zh-CN" altLang="zh-CN" smtClean="0"/>
              <a:t>(</a:t>
            </a:r>
            <a:r>
              <a:rPr lang="zh-CN" altLang="zh-CN" i="1" smtClean="0"/>
              <a:t>i</a:t>
            </a:r>
            <a:r>
              <a:rPr lang="zh-CN" altLang="zh-CN" smtClean="0"/>
              <a:t>)+1..</a:t>
            </a:r>
            <a:r>
              <a:rPr lang="zh-CN" altLang="zh-CN" i="1" smtClean="0"/>
              <a:t>i</a:t>
            </a:r>
            <a:r>
              <a:rPr lang="zh-CN" altLang="zh-CN" smtClean="0"/>
              <a:t>, </a:t>
            </a:r>
            <a:r>
              <a:rPr lang="zh-CN" altLang="zh-CN" i="1" smtClean="0"/>
              <a:t>j</a:t>
            </a:r>
            <a:r>
              <a:rPr lang="zh-CN" altLang="zh-CN" smtClean="0"/>
              <a:t>-</a:t>
            </a:r>
            <a:r>
              <a:rPr lang="zh-CN" altLang="zh-CN" b="1" smtClean="0"/>
              <a:t>lowbit</a:t>
            </a:r>
            <a:r>
              <a:rPr lang="zh-CN" altLang="zh-CN" smtClean="0"/>
              <a:t>(</a:t>
            </a:r>
            <a:r>
              <a:rPr lang="zh-CN" altLang="zh-CN" i="1" smtClean="0"/>
              <a:t>j</a:t>
            </a:r>
            <a:r>
              <a:rPr lang="zh-CN" altLang="zh-CN" smtClean="0"/>
              <a:t>)+1..</a:t>
            </a:r>
            <a:r>
              <a:rPr lang="zh-CN" altLang="zh-CN" i="1" smtClean="0"/>
              <a:t>j</a:t>
            </a:r>
            <a:r>
              <a:rPr lang="zh-CN" altLang="zh-CN" smtClean="0"/>
              <a:t>]</a:t>
            </a:r>
            <a:r>
              <a:rPr lang="zh-CN" smtClean="0"/>
              <a:t>的和</a:t>
            </a:r>
            <a:endParaRPr lang="zh-CN" smtClean="0"/>
          </a:p>
          <a:p>
            <a:pPr lvl="1" eaLnBrk="1" hangingPunct="1"/>
            <a:r>
              <a:rPr lang="zh-CN" altLang="zh-CN" i="1" smtClean="0"/>
              <a:t>S</a:t>
            </a:r>
            <a:r>
              <a:rPr lang="zh-CN" altLang="zh-CN" smtClean="0"/>
              <a:t>[</a:t>
            </a:r>
            <a:r>
              <a:rPr lang="zh-CN" altLang="zh-CN" i="1" smtClean="0"/>
              <a:t>i</a:t>
            </a:r>
            <a:r>
              <a:rPr lang="zh-CN" altLang="zh-CN" smtClean="0"/>
              <a:t>,</a:t>
            </a:r>
            <a:r>
              <a:rPr lang="zh-CN" altLang="zh-CN" i="1" smtClean="0"/>
              <a:t>j</a:t>
            </a:r>
            <a:r>
              <a:rPr lang="zh-CN" altLang="zh-CN" smtClean="0"/>
              <a:t>]=?</a:t>
            </a:r>
            <a:endParaRPr lang="zh-CN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zh-CN" smtClean="0"/>
              <a:t>二维树状数组</a:t>
            </a:r>
            <a:endParaRPr lang="zh-CN" smtClean="0"/>
          </a:p>
        </p:txBody>
      </p:sp>
      <p:graphicFrame>
        <p:nvGraphicFramePr>
          <p:cNvPr id="22532" name="Group 4"/>
          <p:cNvGraphicFramePr>
            <a:graphicFrameLocks noGrp="1"/>
          </p:cNvGraphicFramePr>
          <p:nvPr>
            <p:ph idx="1"/>
          </p:nvPr>
        </p:nvGraphicFramePr>
        <p:xfrm>
          <a:off x="4405313" y="1222375"/>
          <a:ext cx="5410200" cy="5035550"/>
        </p:xfrm>
        <a:graphic>
          <a:graphicData uri="http://schemas.openxmlformats.org/drawingml/2006/table">
            <a:tbl>
              <a:tblPr/>
              <a:tblGrid>
                <a:gridCol w="360045"/>
                <a:gridCol w="360680"/>
                <a:gridCol w="361950"/>
                <a:gridCol w="360045"/>
                <a:gridCol w="360680"/>
                <a:gridCol w="360045"/>
                <a:gridCol w="360680"/>
                <a:gridCol w="361950"/>
                <a:gridCol w="360045"/>
                <a:gridCol w="360680"/>
                <a:gridCol w="360045"/>
                <a:gridCol w="360680"/>
                <a:gridCol w="361950"/>
                <a:gridCol w="360045"/>
                <a:gridCol w="360680"/>
              </a:tblGrid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4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5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6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7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10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11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12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C4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13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9B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14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9B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15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1A2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B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B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B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B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4B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4B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14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00C4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B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B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B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B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4B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4B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13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00C4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F0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F0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F0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F0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12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680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F0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F0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F0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F0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11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680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F0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F0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F0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F0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10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680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FF9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F0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F0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F0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F0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6800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8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8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004F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8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8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7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004F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8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8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6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004F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8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8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5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004F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8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8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4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004F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8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8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004F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8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8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004F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BB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8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8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004F"/>
                    </a:solidFill>
                  </a:tcPr>
                </a:tc>
              </a:tr>
            </a:tbl>
          </a:graphicData>
        </a:graphic>
      </p:graphicFrame>
      <p:sp>
        <p:nvSpPr>
          <p:cNvPr id="41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222375"/>
            <a:ext cx="5354638" cy="536575"/>
          </a:xfrm>
        </p:spPr>
        <p:txBody>
          <a:bodyPr/>
          <a:lstStyle/>
          <a:p>
            <a:pPr eaLnBrk="1" hangingPunct="1"/>
            <a:r>
              <a:rPr lang="zh-CN" smtClean="0"/>
              <a:t>计算</a:t>
            </a:r>
            <a:r>
              <a:rPr lang="zh-CN" altLang="zh-CN" i="1" smtClean="0"/>
              <a:t>S</a:t>
            </a:r>
            <a:r>
              <a:rPr lang="zh-CN" altLang="zh-CN" smtClean="0"/>
              <a:t>[15,15]</a:t>
            </a:r>
            <a:endParaRPr lang="zh-CN" altLang="zh-CN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zh-CN" smtClean="0"/>
              <a:t>二维树状数组</a:t>
            </a:r>
            <a:endParaRPr lang="zh-CN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495800"/>
          </a:xfrm>
        </p:spPr>
        <p:txBody>
          <a:bodyPr/>
          <a:lstStyle/>
          <a:p>
            <a:pPr eaLnBrk="1" hangingPunct="1"/>
            <a:r>
              <a:rPr lang="zh-CN" altLang="zh-CN" i="1" smtClean="0"/>
              <a:t>S</a:t>
            </a:r>
            <a:r>
              <a:rPr lang="zh-CN" altLang="zh-CN" smtClean="0"/>
              <a:t>[</a:t>
            </a:r>
            <a:r>
              <a:rPr lang="zh-CN" altLang="zh-CN" i="1" smtClean="0"/>
              <a:t>i</a:t>
            </a:r>
            <a:r>
              <a:rPr lang="zh-CN" altLang="zh-CN" smtClean="0"/>
              <a:t>,</a:t>
            </a:r>
            <a:r>
              <a:rPr lang="zh-CN" altLang="zh-CN" i="1" smtClean="0"/>
              <a:t>j</a:t>
            </a:r>
            <a:r>
              <a:rPr lang="zh-CN" altLang="zh-CN" smtClean="0"/>
              <a:t>]=</a:t>
            </a:r>
            <a:endParaRPr lang="zh-CN" altLang="zh-CN" smtClean="0"/>
          </a:p>
          <a:p>
            <a:pPr lvl="1" eaLnBrk="1" hangingPunct="1"/>
            <a:r>
              <a:rPr lang="zh-CN" altLang="zh-CN" smtClean="0"/>
              <a:t>sigma{</a:t>
            </a:r>
            <a:r>
              <a:rPr lang="zh-CN" altLang="zh-CN" i="1" smtClean="0"/>
              <a:t>t</a:t>
            </a:r>
            <a:r>
              <a:rPr lang="zh-CN" altLang="zh-CN" smtClean="0"/>
              <a:t>[</a:t>
            </a:r>
            <a:r>
              <a:rPr lang="zh-CN" altLang="zh-CN" i="1" smtClean="0"/>
              <a:t>x</a:t>
            </a:r>
            <a:r>
              <a:rPr lang="zh-CN" altLang="zh-CN" baseline="30000" smtClean="0"/>
              <a:t>(</a:t>
            </a:r>
            <a:r>
              <a:rPr lang="zh-CN" altLang="zh-CN" i="1" baseline="30000" smtClean="0"/>
              <a:t>i</a:t>
            </a:r>
            <a:r>
              <a:rPr lang="zh-CN" altLang="zh-CN" baseline="30000" smtClean="0"/>
              <a:t>)</a:t>
            </a:r>
            <a:r>
              <a:rPr lang="zh-CN" altLang="zh-CN" i="1" baseline="-25000" smtClean="0"/>
              <a:t>k</a:t>
            </a:r>
            <a:r>
              <a:rPr lang="zh-CN" altLang="zh-CN" smtClean="0"/>
              <a:t>, </a:t>
            </a:r>
            <a:r>
              <a:rPr lang="zh-CN" altLang="zh-CN" i="1" smtClean="0"/>
              <a:t>x</a:t>
            </a:r>
            <a:r>
              <a:rPr lang="zh-CN" altLang="zh-CN" baseline="30000" smtClean="0"/>
              <a:t>(</a:t>
            </a:r>
            <a:r>
              <a:rPr lang="zh-CN" altLang="zh-CN" i="1" baseline="30000" smtClean="0"/>
              <a:t>j</a:t>
            </a:r>
            <a:r>
              <a:rPr lang="zh-CN" altLang="zh-CN" baseline="30000" smtClean="0"/>
              <a:t>)</a:t>
            </a:r>
            <a:r>
              <a:rPr lang="zh-CN" altLang="zh-CN" i="1" baseline="-25000" smtClean="0"/>
              <a:t>l</a:t>
            </a:r>
            <a:r>
              <a:rPr lang="zh-CN" altLang="zh-CN" smtClean="0"/>
              <a:t>]}</a:t>
            </a:r>
            <a:endParaRPr lang="zh-CN" altLang="zh-CN" smtClean="0"/>
          </a:p>
          <a:p>
            <a:pPr lvl="1" eaLnBrk="1" hangingPunct="1"/>
            <a:endParaRPr lang="zh-CN" altLang="zh-CN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zh-CN" smtClean="0"/>
              <a:t>二维树状数组</a:t>
            </a:r>
            <a:endParaRPr lang="zh-CN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495800"/>
          </a:xfrm>
        </p:spPr>
        <p:txBody>
          <a:bodyPr/>
          <a:lstStyle/>
          <a:p>
            <a:pPr eaLnBrk="1" hangingPunct="1"/>
            <a:r>
              <a:rPr lang="zh-CN" smtClean="0"/>
              <a:t>更新</a:t>
            </a:r>
            <a:r>
              <a:rPr lang="zh-CN" altLang="zh-CN" i="1" smtClean="0"/>
              <a:t>a</a:t>
            </a:r>
            <a:r>
              <a:rPr lang="zh-CN" altLang="zh-CN" smtClean="0"/>
              <a:t>[</a:t>
            </a:r>
            <a:r>
              <a:rPr lang="zh-CN" altLang="zh-CN" i="1" smtClean="0"/>
              <a:t>i</a:t>
            </a:r>
            <a:r>
              <a:rPr lang="zh-CN" altLang="zh-CN" smtClean="0"/>
              <a:t>, </a:t>
            </a:r>
            <a:r>
              <a:rPr lang="zh-CN" altLang="zh-CN" i="1" smtClean="0"/>
              <a:t>j</a:t>
            </a:r>
            <a:r>
              <a:rPr lang="zh-CN" altLang="zh-CN" smtClean="0"/>
              <a:t>]</a:t>
            </a:r>
            <a:endParaRPr lang="zh-CN" altLang="zh-CN" smtClean="0"/>
          </a:p>
          <a:p>
            <a:pPr lvl="1" eaLnBrk="1" hangingPunct="1"/>
            <a:r>
              <a:rPr lang="zh-CN" smtClean="0"/>
              <a:t>需要更新</a:t>
            </a:r>
            <a:r>
              <a:rPr lang="zh-CN" altLang="zh-CN" i="1" smtClean="0"/>
              <a:t>t</a:t>
            </a:r>
            <a:r>
              <a:rPr lang="zh-CN" altLang="zh-CN" smtClean="0"/>
              <a:t>[</a:t>
            </a:r>
            <a:r>
              <a:rPr lang="zh-CN" altLang="zh-CN" i="1" smtClean="0"/>
              <a:t>y</a:t>
            </a:r>
            <a:r>
              <a:rPr lang="zh-CN" altLang="zh-CN" baseline="30000" smtClean="0"/>
              <a:t>(</a:t>
            </a:r>
            <a:r>
              <a:rPr lang="zh-CN" altLang="zh-CN" i="1" baseline="30000" smtClean="0"/>
              <a:t>i</a:t>
            </a:r>
            <a:r>
              <a:rPr lang="zh-CN" altLang="zh-CN" baseline="30000" smtClean="0"/>
              <a:t>)</a:t>
            </a:r>
            <a:r>
              <a:rPr lang="zh-CN" altLang="zh-CN" i="1" baseline="-25000" smtClean="0"/>
              <a:t>k</a:t>
            </a:r>
            <a:r>
              <a:rPr lang="zh-CN" altLang="zh-CN" smtClean="0"/>
              <a:t>, </a:t>
            </a:r>
            <a:r>
              <a:rPr lang="zh-CN" altLang="zh-CN" i="1" smtClean="0"/>
              <a:t>y</a:t>
            </a:r>
            <a:r>
              <a:rPr lang="zh-CN" altLang="zh-CN" baseline="30000" smtClean="0"/>
              <a:t>(</a:t>
            </a:r>
            <a:r>
              <a:rPr lang="zh-CN" altLang="zh-CN" i="1" baseline="30000" smtClean="0"/>
              <a:t>j</a:t>
            </a:r>
            <a:r>
              <a:rPr lang="zh-CN" altLang="zh-CN" baseline="30000" smtClean="0"/>
              <a:t>)</a:t>
            </a:r>
            <a:r>
              <a:rPr lang="zh-CN" altLang="zh-CN" i="1" baseline="-25000" smtClean="0"/>
              <a:t>l</a:t>
            </a:r>
            <a:r>
              <a:rPr lang="zh-CN" altLang="zh-CN" smtClean="0"/>
              <a:t>]</a:t>
            </a:r>
            <a:endParaRPr lang="zh-CN" altLang="zh-CN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zh-CN" smtClean="0"/>
              <a:t>二维树状数组</a:t>
            </a:r>
            <a:endParaRPr lang="zh-CN" smtClean="0"/>
          </a:p>
        </p:txBody>
      </p:sp>
      <p:graphicFrame>
        <p:nvGraphicFramePr>
          <p:cNvPr id="25603" name="Group 3"/>
          <p:cNvGraphicFramePr>
            <a:graphicFrameLocks noGrp="1"/>
          </p:cNvGraphicFramePr>
          <p:nvPr>
            <p:ph type="tbl" idx="1"/>
          </p:nvPr>
        </p:nvGraphicFramePr>
        <p:xfrm>
          <a:off x="3704655" y="968375"/>
          <a:ext cx="6579870" cy="5756275"/>
        </p:xfrm>
        <a:graphic>
          <a:graphicData uri="http://schemas.openxmlformats.org/drawingml/2006/table">
            <a:tbl>
              <a:tblPr/>
              <a:tblGrid>
                <a:gridCol w="436880"/>
                <a:gridCol w="439420"/>
                <a:gridCol w="440690"/>
                <a:gridCol w="439420"/>
                <a:gridCol w="436880"/>
                <a:gridCol w="436880"/>
                <a:gridCol w="439420"/>
                <a:gridCol w="440690"/>
                <a:gridCol w="439420"/>
                <a:gridCol w="436880"/>
                <a:gridCol w="436880"/>
                <a:gridCol w="439420"/>
                <a:gridCol w="440690"/>
                <a:gridCol w="439420"/>
                <a:gridCol w="436880"/>
              </a:tblGrid>
              <a:tr h="5283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4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5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6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7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+mn-cs"/>
                        </a:rPr>
                        <a:t>10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+mn-cs"/>
                        </a:rPr>
                        <a:t>11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+mn-cs"/>
                        </a:rPr>
                        <a:t>12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+mn-cs"/>
                        </a:rPr>
                        <a:t>13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+mn-cs"/>
                        </a:rPr>
                        <a:t>14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+mn-cs"/>
                        </a:rPr>
                        <a:t>15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14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+mn-cs"/>
                        </a:rPr>
                        <a:t>14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14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+mn-cs"/>
                        </a:rPr>
                        <a:t>13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14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+mn-cs"/>
                        </a:rPr>
                        <a:t>12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14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+mn-cs"/>
                        </a:rPr>
                        <a:t>11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14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+mn-cs"/>
                        </a:rPr>
                        <a:t>10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17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2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2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7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2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6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2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5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17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4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2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2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2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4293" name="Rectangle 261"/>
          <p:cNvSpPr>
            <a:spLocks noChangeArrowheads="1"/>
          </p:cNvSpPr>
          <p:nvPr/>
        </p:nvSpPr>
        <p:spPr bwMode="auto">
          <a:xfrm>
            <a:off x="1715729" y="1236406"/>
            <a:ext cx="1981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zh-CN" sz="2400" dirty="0">
                <a:latin typeface="Arial" panose="020B0604020202020204" pitchFamily="34" charset="0"/>
                <a:ea typeface="微软雅黑" panose="020B0503020204020204" charset="-122"/>
              </a:rPr>
              <a:t>更新</a:t>
            </a:r>
            <a:r>
              <a:rPr lang="zh-CN" altLang="zh-CN" sz="2400" i="1" dirty="0">
                <a:latin typeface="Arial" panose="020B0604020202020204" pitchFamily="34" charset="0"/>
                <a:ea typeface="微软雅黑" panose="020B0503020204020204" charset="-122"/>
              </a:rPr>
              <a:t>a</a:t>
            </a:r>
            <a:r>
              <a:rPr lang="zh-CN" altLang="zh-CN" sz="2400" dirty="0">
                <a:latin typeface="Arial" panose="020B0604020202020204" pitchFamily="34" charset="0"/>
                <a:ea typeface="微软雅黑" panose="020B0503020204020204" charset="-122"/>
              </a:rPr>
              <a:t>[1,1]</a:t>
            </a:r>
            <a:endParaRPr lang="zh-CN" altLang="zh-CN" sz="24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zh-CN" smtClean="0"/>
              <a:t>二维树状数组</a:t>
            </a:r>
            <a:endParaRPr lang="zh-CN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smtClean="0"/>
              <a:t>程序实现</a:t>
            </a:r>
            <a:endParaRPr lang="zh-CN" smtClean="0"/>
          </a:p>
          <a:p>
            <a:pPr lvl="1" eaLnBrk="1" hangingPunct="1">
              <a:lnSpc>
                <a:spcPct val="90000"/>
              </a:lnSpc>
            </a:pPr>
            <a:r>
              <a:rPr lang="zh-CN" altLang="zh-CN" smtClean="0"/>
              <a:t>update(i, j, v)</a:t>
            </a:r>
            <a:endParaRPr lang="zh-CN" altLang="zh-CN" smtClean="0"/>
          </a:p>
          <a:p>
            <a:pPr lvl="2" eaLnBrk="1" hangingPunct="1">
              <a:lnSpc>
                <a:spcPct val="90000"/>
              </a:lnSpc>
            </a:pPr>
            <a:r>
              <a:rPr lang="zh-CN" altLang="zh-CN" sz="1800" smtClean="0"/>
              <a:t>add(i, j, v-old[i, j]);</a:t>
            </a:r>
            <a:endParaRPr lang="zh-CN" altLang="zh-CN" sz="1800" smtClean="0"/>
          </a:p>
          <a:p>
            <a:pPr lvl="1" eaLnBrk="1" hangingPunct="1">
              <a:lnSpc>
                <a:spcPct val="90000"/>
              </a:lnSpc>
            </a:pPr>
            <a:r>
              <a:rPr lang="zh-CN" altLang="zh-CN" smtClean="0"/>
              <a:t>add(i, j, v)</a:t>
            </a:r>
            <a:endParaRPr lang="zh-CN" altLang="zh-CN" smtClean="0"/>
          </a:p>
          <a:p>
            <a:pPr lvl="2" eaLnBrk="1" hangingPunct="1">
              <a:lnSpc>
                <a:spcPct val="90000"/>
              </a:lnSpc>
            </a:pPr>
            <a:r>
              <a:rPr lang="zh-CN" altLang="zh-CN" sz="1800" smtClean="0"/>
              <a:t>j0</a:t>
            </a:r>
            <a:r>
              <a:rPr lang="zh-CN" altLang="zh-CN" sz="1800" smtClean="0">
                <a:sym typeface="Wingdings" panose="05000000000000000000" pitchFamily="2" charset="2"/>
              </a:rPr>
              <a:t></a:t>
            </a:r>
            <a:r>
              <a:rPr lang="zh-CN" altLang="zh-CN" sz="1800" smtClean="0"/>
              <a:t>j</a:t>
            </a:r>
            <a:endParaRPr lang="zh-CN" altLang="zh-CN" sz="1800" smtClean="0"/>
          </a:p>
          <a:p>
            <a:pPr lvl="2" eaLnBrk="1" hangingPunct="1">
              <a:lnSpc>
                <a:spcPct val="90000"/>
              </a:lnSpc>
            </a:pPr>
            <a:r>
              <a:rPr lang="zh-CN" altLang="zh-CN" sz="1800" smtClean="0"/>
              <a:t>while (i&lt;maxi)</a:t>
            </a:r>
            <a:endParaRPr lang="zh-CN" altLang="zh-CN" sz="1800" smtClean="0"/>
          </a:p>
          <a:p>
            <a:pPr lvl="3" eaLnBrk="1" hangingPunct="1">
              <a:lnSpc>
                <a:spcPct val="90000"/>
              </a:lnSpc>
            </a:pPr>
            <a:r>
              <a:rPr lang="zh-CN" altLang="zh-CN" smtClean="0"/>
              <a:t>j</a:t>
            </a:r>
            <a:r>
              <a:rPr lang="zh-CN" altLang="zh-CN" smtClean="0">
                <a:sym typeface="Wingdings" panose="05000000000000000000" pitchFamily="2" charset="2"/>
              </a:rPr>
              <a:t></a:t>
            </a:r>
            <a:r>
              <a:rPr lang="zh-CN" altLang="zh-CN" smtClean="0"/>
              <a:t>j0</a:t>
            </a:r>
            <a:endParaRPr lang="zh-CN" altLang="zh-CN" smtClean="0"/>
          </a:p>
          <a:p>
            <a:pPr lvl="3" eaLnBrk="1" hangingPunct="1">
              <a:lnSpc>
                <a:spcPct val="90000"/>
              </a:lnSpc>
            </a:pPr>
            <a:r>
              <a:rPr lang="zh-CN" altLang="zh-CN" smtClean="0"/>
              <a:t>while (j&lt;maxj)</a:t>
            </a:r>
            <a:endParaRPr lang="zh-CN" altLang="zh-CN" smtClean="0"/>
          </a:p>
          <a:p>
            <a:pPr lvl="4" eaLnBrk="1" hangingPunct="1">
              <a:lnSpc>
                <a:spcPct val="90000"/>
              </a:lnSpc>
            </a:pPr>
            <a:r>
              <a:rPr lang="zh-CN" altLang="zh-CN" smtClean="0"/>
              <a:t>t[i,j]+=v</a:t>
            </a:r>
            <a:endParaRPr lang="zh-CN" altLang="zh-CN" smtClean="0"/>
          </a:p>
          <a:p>
            <a:pPr lvl="4" eaLnBrk="1" hangingPunct="1">
              <a:lnSpc>
                <a:spcPct val="90000"/>
              </a:lnSpc>
            </a:pPr>
            <a:r>
              <a:rPr lang="zh-CN" altLang="zh-CN" smtClean="0"/>
              <a:t>j</a:t>
            </a:r>
            <a:r>
              <a:rPr lang="zh-CN" altLang="zh-CN" smtClean="0">
                <a:sym typeface="Wingdings" panose="05000000000000000000" pitchFamily="2" charset="2"/>
              </a:rPr>
              <a:t></a:t>
            </a:r>
            <a:r>
              <a:rPr lang="zh-CN" altLang="zh-CN" smtClean="0"/>
              <a:t>(j|(j-1))+1</a:t>
            </a:r>
            <a:endParaRPr lang="zh-CN" altLang="zh-CN" smtClean="0"/>
          </a:p>
          <a:p>
            <a:pPr lvl="3" eaLnBrk="1" hangingPunct="1">
              <a:lnSpc>
                <a:spcPct val="90000"/>
              </a:lnSpc>
            </a:pPr>
            <a:r>
              <a:rPr lang="zh-CN" altLang="zh-CN" smtClean="0"/>
              <a:t>i</a:t>
            </a:r>
            <a:r>
              <a:rPr lang="zh-CN" altLang="zh-CN" smtClean="0">
                <a:sym typeface="Wingdings" panose="05000000000000000000" pitchFamily="2" charset="2"/>
              </a:rPr>
              <a:t>(i|(i-1))+1</a:t>
            </a:r>
            <a:endParaRPr lang="zh-CN" altLang="zh-CN" smtClean="0"/>
          </a:p>
          <a:p>
            <a:pPr lvl="4" eaLnBrk="1" hangingPunct="1">
              <a:lnSpc>
                <a:spcPct val="90000"/>
              </a:lnSpc>
            </a:pPr>
            <a:endParaRPr lang="zh-CN" altLang="zh-CN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zh-CN" smtClean="0"/>
              <a:t>程序实现</a:t>
            </a:r>
            <a:endParaRPr lang="zh-CN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495800"/>
          </a:xfrm>
        </p:spPr>
        <p:txBody>
          <a:bodyPr/>
          <a:lstStyle/>
          <a:p>
            <a:pPr eaLnBrk="1" hangingPunct="1"/>
            <a:r>
              <a:rPr lang="zh-CN" altLang="zh-CN" smtClean="0"/>
              <a:t>sum(i, j)</a:t>
            </a:r>
            <a:endParaRPr lang="zh-CN" altLang="zh-CN" smtClean="0"/>
          </a:p>
          <a:p>
            <a:pPr lvl="1" eaLnBrk="1" hangingPunct="1"/>
            <a:r>
              <a:rPr lang="zh-CN" altLang="zh-CN" smtClean="0"/>
              <a:t>sum</a:t>
            </a:r>
            <a:r>
              <a:rPr lang="zh-CN" altLang="zh-CN" smtClean="0">
                <a:sym typeface="Wingdings" panose="05000000000000000000" pitchFamily="2" charset="2"/>
              </a:rPr>
              <a:t>0</a:t>
            </a:r>
            <a:endParaRPr lang="zh-CN" altLang="zh-CN" smtClean="0">
              <a:sym typeface="Wingdings" panose="05000000000000000000" pitchFamily="2" charset="2"/>
            </a:endParaRPr>
          </a:p>
          <a:p>
            <a:pPr lvl="1" eaLnBrk="1" hangingPunct="1"/>
            <a:r>
              <a:rPr lang="zh-CN" altLang="zh-CN" smtClean="0">
                <a:sym typeface="Wingdings" panose="05000000000000000000" pitchFamily="2" charset="2"/>
              </a:rPr>
              <a:t>j0j</a:t>
            </a:r>
            <a:endParaRPr lang="zh-CN" altLang="zh-CN" smtClean="0">
              <a:sym typeface="Wingdings" panose="05000000000000000000" pitchFamily="2" charset="2"/>
            </a:endParaRPr>
          </a:p>
          <a:p>
            <a:pPr lvl="1" eaLnBrk="1" hangingPunct="1"/>
            <a:r>
              <a:rPr lang="zh-CN" altLang="zh-CN" smtClean="0">
                <a:sym typeface="Wingdings" panose="05000000000000000000" pitchFamily="2" charset="2"/>
              </a:rPr>
              <a:t>while (i&gt;0)</a:t>
            </a:r>
            <a:endParaRPr lang="zh-CN" altLang="zh-CN" smtClean="0">
              <a:sym typeface="Wingdings" panose="05000000000000000000" pitchFamily="2" charset="2"/>
            </a:endParaRPr>
          </a:p>
          <a:p>
            <a:pPr lvl="2" eaLnBrk="1" hangingPunct="1"/>
            <a:r>
              <a:rPr lang="zh-CN" altLang="zh-CN" sz="1800" smtClean="0">
                <a:sym typeface="Wingdings" panose="05000000000000000000" pitchFamily="2" charset="2"/>
              </a:rPr>
              <a:t>jj0</a:t>
            </a:r>
            <a:endParaRPr lang="zh-CN" altLang="zh-CN" sz="1800" smtClean="0">
              <a:sym typeface="Wingdings" panose="05000000000000000000" pitchFamily="2" charset="2"/>
            </a:endParaRPr>
          </a:p>
          <a:p>
            <a:pPr lvl="2" eaLnBrk="1" hangingPunct="1"/>
            <a:r>
              <a:rPr lang="zh-CN" altLang="zh-CN" sz="1800" smtClean="0">
                <a:sym typeface="Wingdings" panose="05000000000000000000" pitchFamily="2" charset="2"/>
              </a:rPr>
              <a:t>while (j&gt;0)</a:t>
            </a:r>
            <a:endParaRPr lang="zh-CN" altLang="zh-CN" sz="1800" smtClean="0">
              <a:sym typeface="Wingdings" panose="05000000000000000000" pitchFamily="2" charset="2"/>
            </a:endParaRPr>
          </a:p>
          <a:p>
            <a:pPr lvl="3" eaLnBrk="1" hangingPunct="1"/>
            <a:r>
              <a:rPr lang="zh-CN" altLang="zh-CN" smtClean="0">
                <a:sym typeface="Wingdings" panose="05000000000000000000" pitchFamily="2" charset="2"/>
              </a:rPr>
              <a:t>sum+=t[i,j]</a:t>
            </a:r>
            <a:endParaRPr lang="zh-CN" altLang="zh-CN" smtClean="0">
              <a:sym typeface="Wingdings" panose="05000000000000000000" pitchFamily="2" charset="2"/>
            </a:endParaRPr>
          </a:p>
          <a:p>
            <a:pPr lvl="3" eaLnBrk="1" hangingPunct="1"/>
            <a:r>
              <a:rPr lang="zh-CN" altLang="zh-CN" smtClean="0">
                <a:sym typeface="Wingdings" panose="05000000000000000000" pitchFamily="2" charset="2"/>
              </a:rPr>
              <a:t>j&amp;=j-1</a:t>
            </a:r>
            <a:endParaRPr lang="zh-CN" altLang="zh-CN" smtClean="0">
              <a:sym typeface="Wingdings" panose="05000000000000000000" pitchFamily="2" charset="2"/>
            </a:endParaRPr>
          </a:p>
          <a:p>
            <a:pPr lvl="2" eaLnBrk="1" hangingPunct="1"/>
            <a:r>
              <a:rPr lang="zh-CN" altLang="zh-CN" sz="1800" smtClean="0">
                <a:sym typeface="Wingdings" panose="05000000000000000000" pitchFamily="2" charset="2"/>
              </a:rPr>
              <a:t>i&amp;=i-1</a:t>
            </a:r>
            <a:endParaRPr lang="zh-CN" altLang="zh-CN" sz="180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zh-CN" smtClean="0"/>
              <a:t>二维树状数组</a:t>
            </a:r>
            <a:endParaRPr lang="zh-CN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495800"/>
          </a:xfrm>
        </p:spPr>
        <p:txBody>
          <a:bodyPr/>
          <a:lstStyle/>
          <a:p>
            <a:pPr eaLnBrk="1" hangingPunct="1"/>
            <a:r>
              <a:rPr lang="zh-CN" smtClean="0"/>
              <a:t>复杂度</a:t>
            </a:r>
            <a:endParaRPr lang="zh-CN" smtClean="0"/>
          </a:p>
          <a:p>
            <a:pPr lvl="1" eaLnBrk="1" hangingPunct="1"/>
            <a:r>
              <a:rPr lang="zh-CN" smtClean="0"/>
              <a:t>单个操作　</a:t>
            </a:r>
            <a:r>
              <a:rPr lang="zh-CN" altLang="zh-CN" smtClean="0"/>
              <a:t>O(log</a:t>
            </a:r>
            <a:r>
              <a:rPr lang="zh-CN" altLang="zh-CN" baseline="30000" smtClean="0"/>
              <a:t>2</a:t>
            </a:r>
            <a:r>
              <a:rPr lang="zh-CN" altLang="zh-CN" smtClean="0"/>
              <a:t>max)</a:t>
            </a:r>
            <a:endParaRPr lang="zh-CN" altLang="zh-CN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zh-CN" smtClean="0"/>
              <a:t>例</a:t>
            </a:r>
            <a:endParaRPr lang="zh-CN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495800"/>
          </a:xfrm>
        </p:spPr>
        <p:txBody>
          <a:bodyPr/>
          <a:lstStyle/>
          <a:p>
            <a:pPr eaLnBrk="1" hangingPunct="1"/>
            <a:r>
              <a:rPr lang="zh-CN" smtClean="0"/>
              <a:t>有一个线段盒子</a:t>
            </a:r>
            <a:endParaRPr lang="zh-CN" smtClean="0"/>
          </a:p>
          <a:p>
            <a:pPr lvl="1" eaLnBrk="1" hangingPunct="1"/>
            <a:r>
              <a:rPr lang="zh-CN" altLang="zh-CN" smtClean="0"/>
              <a:t>A x y </a:t>
            </a:r>
            <a:r>
              <a:rPr lang="zh-CN" smtClean="0"/>
              <a:t>表示插入一条</a:t>
            </a:r>
            <a:r>
              <a:rPr lang="zh-CN" altLang="zh-CN" smtClean="0"/>
              <a:t>[x,y]</a:t>
            </a:r>
            <a:r>
              <a:rPr lang="zh-CN" smtClean="0"/>
              <a:t>线段</a:t>
            </a:r>
            <a:endParaRPr lang="zh-CN" smtClean="0"/>
          </a:p>
          <a:p>
            <a:pPr lvl="1" eaLnBrk="1" hangingPunct="1"/>
            <a:r>
              <a:rPr lang="zh-CN" altLang="zh-CN" smtClean="0"/>
              <a:t>D x y </a:t>
            </a:r>
            <a:r>
              <a:rPr lang="zh-CN" smtClean="0"/>
              <a:t>表示删除一条</a:t>
            </a:r>
            <a:r>
              <a:rPr lang="zh-CN" altLang="zh-CN" smtClean="0"/>
              <a:t>[x,y]</a:t>
            </a:r>
            <a:r>
              <a:rPr lang="zh-CN" smtClean="0"/>
              <a:t>线段，如果当前盒子里没有，就什么也不做</a:t>
            </a:r>
            <a:endParaRPr lang="zh-CN" smtClean="0"/>
          </a:p>
          <a:p>
            <a:pPr lvl="1" eaLnBrk="1" hangingPunct="1"/>
            <a:r>
              <a:rPr lang="zh-CN" altLang="zh-CN" smtClean="0"/>
              <a:t>S x y </a:t>
            </a:r>
            <a:r>
              <a:rPr lang="zh-CN" smtClean="0"/>
              <a:t>表示要求出完全在</a:t>
            </a:r>
            <a:r>
              <a:rPr lang="zh-CN" altLang="zh-CN" smtClean="0"/>
              <a:t>[x,y]</a:t>
            </a:r>
            <a:r>
              <a:rPr lang="zh-CN" smtClean="0"/>
              <a:t>区间的线段数</a:t>
            </a:r>
            <a:endParaRPr lang="zh-CN" smtClean="0"/>
          </a:p>
          <a:p>
            <a:pPr eaLnBrk="1" hangingPunct="1"/>
            <a:r>
              <a:rPr lang="zh-CN" smtClean="0"/>
              <a:t>命令数</a:t>
            </a:r>
            <a:r>
              <a:rPr lang="zh-CN" altLang="zh-CN" smtClean="0"/>
              <a:t>10</a:t>
            </a:r>
            <a:r>
              <a:rPr lang="zh-CN" altLang="zh-CN" baseline="30000" smtClean="0"/>
              <a:t>5</a:t>
            </a:r>
            <a:endParaRPr lang="zh-CN" altLang="zh-CN" baseline="30000" smtClean="0"/>
          </a:p>
          <a:p>
            <a:pPr eaLnBrk="1" hangingPunct="1"/>
            <a:r>
              <a:rPr lang="zh-CN" altLang="zh-CN" smtClean="0"/>
              <a:t>1&lt;=x,y&lt;=1000</a:t>
            </a:r>
            <a:endParaRPr lang="zh-CN" altLang="zh-CN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二分</a:t>
            </a:r>
            <a:endParaRPr lang="zh-CN" altLang="en-US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824163" y="3627438"/>
          <a:ext cx="6318250" cy="2225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/>
                <a:gridCol w="394970"/>
                <a:gridCol w="394970"/>
                <a:gridCol w="394970"/>
                <a:gridCol w="394335"/>
                <a:gridCol w="394970"/>
                <a:gridCol w="394970"/>
                <a:gridCol w="394970"/>
                <a:gridCol w="394970"/>
                <a:gridCol w="394970"/>
                <a:gridCol w="394970"/>
                <a:gridCol w="394970"/>
                <a:gridCol w="394335"/>
                <a:gridCol w="394970"/>
                <a:gridCol w="394970"/>
                <a:gridCol w="394970"/>
              </a:tblGrid>
              <a:tr h="370946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4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5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二分</a:t>
            </a:r>
            <a:endParaRPr lang="zh-CN" altLang="en-US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824163" y="3627438"/>
          <a:ext cx="6318250" cy="2225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/>
                <a:gridCol w="394970"/>
                <a:gridCol w="394970"/>
                <a:gridCol w="394970"/>
                <a:gridCol w="394335"/>
                <a:gridCol w="394970"/>
                <a:gridCol w="394970"/>
                <a:gridCol w="394970"/>
                <a:gridCol w="394970"/>
                <a:gridCol w="394970"/>
                <a:gridCol w="394970"/>
                <a:gridCol w="394970"/>
                <a:gridCol w="394335"/>
                <a:gridCol w="394970"/>
                <a:gridCol w="394970"/>
                <a:gridCol w="394970"/>
              </a:tblGrid>
              <a:tr h="370946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4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5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二分</a:t>
            </a:r>
            <a:endParaRPr lang="zh-CN" altLang="en-US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824163" y="3627438"/>
          <a:ext cx="6318250" cy="2251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/>
                <a:gridCol w="394970"/>
                <a:gridCol w="394970"/>
                <a:gridCol w="394970"/>
                <a:gridCol w="394335"/>
                <a:gridCol w="394970"/>
                <a:gridCol w="394970"/>
                <a:gridCol w="394970"/>
                <a:gridCol w="394970"/>
                <a:gridCol w="394970"/>
                <a:gridCol w="394970"/>
                <a:gridCol w="394970"/>
                <a:gridCol w="394335"/>
                <a:gridCol w="394970"/>
                <a:gridCol w="394970"/>
                <a:gridCol w="394970"/>
              </a:tblGrid>
              <a:tr h="370945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45">
                <a:tc gridSpan="16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29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352">
                <a:tc gridSpan="8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45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45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5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 marL="91456" marR="9145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离子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9772</Words>
  <Application>WPS 演示</Application>
  <PresentationFormat>全屏显示(4:3)</PresentationFormat>
  <Paragraphs>2190</Paragraphs>
  <Slides>69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81" baseType="lpstr">
      <vt:lpstr>Arial</vt:lpstr>
      <vt:lpstr>宋体</vt:lpstr>
      <vt:lpstr>Wingdings</vt:lpstr>
      <vt:lpstr>Century Gothic</vt:lpstr>
      <vt:lpstr>Wingdings 3</vt:lpstr>
      <vt:lpstr>Arial</vt:lpstr>
      <vt:lpstr>Calibri</vt:lpstr>
      <vt:lpstr>微软雅黑</vt:lpstr>
      <vt:lpstr>Arial Unicode MS</vt:lpstr>
      <vt:lpstr>Consolas</vt:lpstr>
      <vt:lpstr>离子</vt:lpstr>
      <vt:lpstr>Equation.3</vt:lpstr>
      <vt:lpstr>区间和查询</vt:lpstr>
      <vt:lpstr>问题描述</vt:lpstr>
      <vt:lpstr>老办法</vt:lpstr>
      <vt:lpstr>变化</vt:lpstr>
      <vt:lpstr>应对办法</vt:lpstr>
      <vt:lpstr>二分</vt:lpstr>
      <vt:lpstr>二分</vt:lpstr>
      <vt:lpstr>二分</vt:lpstr>
      <vt:lpstr>二分</vt:lpstr>
      <vt:lpstr>继续优化</vt:lpstr>
      <vt:lpstr>数组优化</vt:lpstr>
      <vt:lpstr>数组优化</vt:lpstr>
      <vt:lpstr>数组优化</vt:lpstr>
      <vt:lpstr>树状数组的生成</vt:lpstr>
      <vt:lpstr>二分</vt:lpstr>
      <vt:lpstr>树状数组</vt:lpstr>
      <vt:lpstr>一、起源</vt:lpstr>
      <vt:lpstr>核心思想</vt:lpstr>
      <vt:lpstr>二、基本原理</vt:lpstr>
      <vt:lpstr>三、树状数组及其表示（以累积频率为例）</vt:lpstr>
      <vt:lpstr>1.函数lowbit(i)</vt:lpstr>
      <vt:lpstr>1.修改及维护</vt:lpstr>
      <vt:lpstr>2.建树</vt:lpstr>
      <vt:lpstr>3.如何求和（即前缀和）</vt:lpstr>
      <vt:lpstr>四、扩展及应用</vt:lpstr>
      <vt:lpstr>1.“改段求点”型</vt:lpstr>
      <vt:lpstr>1.“改段求点”型</vt:lpstr>
      <vt:lpstr>2.“改段求段”型</vt:lpstr>
      <vt:lpstr>2.“改段求段”型</vt:lpstr>
      <vt:lpstr>2.“改段求段”型</vt:lpstr>
      <vt:lpstr>2.“改段求段”型</vt:lpstr>
      <vt:lpstr>2.“改段求段”型</vt:lpstr>
      <vt:lpstr>3.应用</vt:lpstr>
      <vt:lpstr>3.1数星星         cogs.3487. [POJ 2352]</vt:lpstr>
      <vt:lpstr>3.1数星星                问题简述</vt:lpstr>
      <vt:lpstr>【输入输出格式】  </vt:lpstr>
      <vt:lpstr>样例输入输出</vt:lpstr>
      <vt:lpstr>树状数组辅助统计</vt:lpstr>
      <vt:lpstr>3.2 校门外的树II                         16系统_167</vt:lpstr>
      <vt:lpstr>输入输出格式</vt:lpstr>
      <vt:lpstr>样例输入输出</vt:lpstr>
      <vt:lpstr>样例分析</vt:lpstr>
      <vt:lpstr>样例分析</vt:lpstr>
      <vt:lpstr>算法分析</vt:lpstr>
      <vt:lpstr>数据结构</vt:lpstr>
      <vt:lpstr>PowerPoint 演示文稿</vt:lpstr>
      <vt:lpstr>3.3 K小数                      cogs16_715</vt:lpstr>
      <vt:lpstr>输入输出格式</vt:lpstr>
      <vt:lpstr>样例输入输出</vt:lpstr>
      <vt:lpstr>算法分析</vt:lpstr>
      <vt:lpstr>3.4 三元数对</vt:lpstr>
      <vt:lpstr>输入输出格式</vt:lpstr>
      <vt:lpstr>算法分析</vt:lpstr>
      <vt:lpstr>数据结构</vt:lpstr>
      <vt:lpstr>前缀和求数列中小于k的元素个数</vt:lpstr>
      <vt:lpstr>后缀和求数列中大于k的元素个数</vt:lpstr>
      <vt:lpstr>离散化</vt:lpstr>
      <vt:lpstr>乘法/加法原理求组合数</vt:lpstr>
      <vt:lpstr>4.扩展_二维树状数组</vt:lpstr>
      <vt:lpstr>二维树状数组</vt:lpstr>
      <vt:lpstr>二维树状数组</vt:lpstr>
      <vt:lpstr>二维树状数组</vt:lpstr>
      <vt:lpstr>二维树状数组</vt:lpstr>
      <vt:lpstr>二维树状数组</vt:lpstr>
      <vt:lpstr>二维树状数组</vt:lpstr>
      <vt:lpstr>二维树状数组</vt:lpstr>
      <vt:lpstr>程序实现</vt:lpstr>
      <vt:lpstr>二维树状数组</vt:lpstr>
      <vt:lpstr>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sywgz</dc:creator>
  <cp:lastModifiedBy>sywgz</cp:lastModifiedBy>
  <cp:revision>116</cp:revision>
  <dcterms:created xsi:type="dcterms:W3CDTF">2013-01-25T01:44:00Z</dcterms:created>
  <dcterms:modified xsi:type="dcterms:W3CDTF">2026-04-21T09:09:48Z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F2243C3832324E74A189BDA146BB40CC_12</vt:lpwstr>
  </property>
</Properties>
</file>